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8" r:id="rId2"/>
    <p:sldId id="271" r:id="rId3"/>
    <p:sldId id="260" r:id="rId4"/>
    <p:sldId id="261" r:id="rId5"/>
    <p:sldId id="263" r:id="rId6"/>
    <p:sldId id="272" r:id="rId7"/>
    <p:sldId id="265" r:id="rId8"/>
    <p:sldId id="267" r:id="rId9"/>
    <p:sldId id="273" r:id="rId10"/>
    <p:sldId id="274" r:id="rId11"/>
    <p:sldId id="27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60"/>
  </p:normalViewPr>
  <p:slideViewPr>
    <p:cSldViewPr>
      <p:cViewPr varScale="1">
        <p:scale>
          <a:sx n="53" d="100"/>
          <a:sy n="53" d="100"/>
        </p:scale>
        <p:origin x="979"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684EF6-118E-434D-A43B-176E146096DD}" type="datetimeFigureOut">
              <a:rPr lang="en-US" smtClean="0"/>
              <a:t>6/11/2015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AA6C17-7562-47EF-A1A2-71898B1E7471}" type="slidenum">
              <a:rPr lang="en-US" smtClean="0"/>
              <a:t>‹#›</a:t>
            </a:fld>
            <a:endParaRPr lang="en-US"/>
          </a:p>
        </p:txBody>
      </p:sp>
    </p:spTree>
    <p:extLst>
      <p:ext uri="{BB962C8B-B14F-4D97-AF65-F5344CB8AC3E}">
        <p14:creationId xmlns:p14="http://schemas.microsoft.com/office/powerpoint/2010/main" val="597007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AA6C17-7562-47EF-A1A2-71898B1E7471}" type="slidenum">
              <a:rPr lang="en-US" smtClean="0"/>
              <a:t>3</a:t>
            </a:fld>
            <a:endParaRPr lang="en-US"/>
          </a:p>
        </p:txBody>
      </p:sp>
    </p:spTree>
    <p:extLst>
      <p:ext uri="{BB962C8B-B14F-4D97-AF65-F5344CB8AC3E}">
        <p14:creationId xmlns:p14="http://schemas.microsoft.com/office/powerpoint/2010/main" val="38854009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AA6C17-7562-47EF-A1A2-71898B1E7471}" type="slidenum">
              <a:rPr lang="en-US" smtClean="0"/>
              <a:t>9</a:t>
            </a:fld>
            <a:endParaRPr lang="en-US"/>
          </a:p>
        </p:txBody>
      </p:sp>
    </p:spTree>
    <p:extLst>
      <p:ext uri="{BB962C8B-B14F-4D97-AF65-F5344CB8AC3E}">
        <p14:creationId xmlns:p14="http://schemas.microsoft.com/office/powerpoint/2010/main" val="475068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AA6C17-7562-47EF-A1A2-71898B1E7471}" type="slidenum">
              <a:rPr lang="en-US" smtClean="0"/>
              <a:t>10</a:t>
            </a:fld>
            <a:endParaRPr lang="en-US"/>
          </a:p>
        </p:txBody>
      </p:sp>
    </p:spTree>
    <p:extLst>
      <p:ext uri="{BB962C8B-B14F-4D97-AF65-F5344CB8AC3E}">
        <p14:creationId xmlns:p14="http://schemas.microsoft.com/office/powerpoint/2010/main" val="29853893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4AA6C17-7562-47EF-A1A2-71898B1E7471}" type="slidenum">
              <a:rPr lang="en-US" smtClean="0"/>
              <a:t>11</a:t>
            </a:fld>
            <a:endParaRPr lang="en-US"/>
          </a:p>
        </p:txBody>
      </p:sp>
    </p:spTree>
    <p:extLst>
      <p:ext uri="{BB962C8B-B14F-4D97-AF65-F5344CB8AC3E}">
        <p14:creationId xmlns:p14="http://schemas.microsoft.com/office/powerpoint/2010/main" val="38820882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2819400"/>
            <a:ext cx="8686800" cy="1470025"/>
          </a:xfrm>
        </p:spPr>
        <p:txBody>
          <a:bodyPr anchor="b">
            <a:noAutofit/>
          </a:bodyPr>
          <a:lstStyle>
            <a:lvl1pPr>
              <a:defRPr sz="72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D58BF2-9BB1-449B-8D98-656448F4D8B0}" type="datetimeFigureOut">
              <a:rPr lang="en-US" smtClean="0"/>
              <a:t>6/11/2015</a:t>
            </a:fld>
            <a:endParaRPr lang="en-US"/>
          </a:p>
        </p:txBody>
      </p:sp>
      <p:sp>
        <p:nvSpPr>
          <p:cNvPr id="5" name="Footer Placeholder 4"/>
          <p:cNvSpPr>
            <a:spLocks noGrp="1"/>
          </p:cNvSpPr>
          <p:nvPr>
            <p:ph type="ftr" sz="quarter" idx="11"/>
          </p:nvPr>
        </p:nvSpPr>
        <p:spPr>
          <a:xfrm>
            <a:off x="5791200" y="6356350"/>
            <a:ext cx="2895600" cy="365125"/>
          </a:xfrm>
        </p:spPr>
        <p:txBody>
          <a:bodyPr/>
          <a:lstStyle>
            <a:lvl1pPr algn="r">
              <a:defRPr/>
            </a:lvl1pPr>
          </a:lstStyle>
          <a:p>
            <a:endParaRPr lang="en-US"/>
          </a:p>
        </p:txBody>
      </p:sp>
      <p:sp>
        <p:nvSpPr>
          <p:cNvPr id="11" name="TextBox 10"/>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chemeClr val="accent1"/>
                </a:solidFill>
                <a:sym typeface="Wingdings"/>
              </a:rPr>
              <a:t></a:t>
            </a:r>
            <a:endParaRPr lang="en-US" sz="3200" spc="150" dirty="0">
              <a:solidFill>
                <a:schemeClr val="accent1"/>
              </a:solidFill>
            </a:endParaRPr>
          </a:p>
        </p:txBody>
      </p:sp>
      <p:sp>
        <p:nvSpPr>
          <p:cNvPr id="6" name="Slide Number Placeholder 5"/>
          <p:cNvSpPr>
            <a:spLocks noGrp="1"/>
          </p:cNvSpPr>
          <p:nvPr>
            <p:ph type="sldNum" sz="quarter" idx="12"/>
          </p:nvPr>
        </p:nvSpPr>
        <p:spPr>
          <a:xfrm>
            <a:off x="3962399" y="4392168"/>
            <a:ext cx="1219200" cy="365125"/>
          </a:xfrm>
        </p:spPr>
        <p:txBody>
          <a:bodyPr/>
          <a:lstStyle>
            <a:lvl1pPr algn="ctr">
              <a:defRPr sz="2400">
                <a:latin typeface="+mj-lt"/>
              </a:defRPr>
            </a:lvl1pPr>
          </a:lstStyle>
          <a:p>
            <a:fld id="{86F75922-ED94-42C0-966B-6E29A1F11FDA}" type="slidenum">
              <a:rPr lang="en-US" smtClean="0"/>
              <a:t>‹#›</a:t>
            </a:fld>
            <a:endParaRPr lang="en-US"/>
          </a:p>
        </p:txBody>
      </p:sp>
      <p:sp>
        <p:nvSpPr>
          <p:cNvPr id="15" name="TextBox 14"/>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chemeClr val="accent1"/>
                </a:solidFill>
                <a:sym typeface="Wingdings"/>
              </a:rPr>
              <a:t></a:t>
            </a:r>
            <a:endParaRPr lang="en-US" sz="3200" spc="150" dirty="0">
              <a:solidFill>
                <a:schemeClr val="accent1"/>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58BF2-9BB1-449B-8D98-656448F4D8B0}"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7" name="Rectangle 6"/>
          <p:cNvSpPr/>
          <p:nvPr/>
        </p:nvSpPr>
        <p:spPr>
          <a:xfrm rot="5400000">
            <a:off x="4591050" y="2409824"/>
            <a:ext cx="6858000" cy="2038351"/>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rot="5400000">
            <a:off x="4668203" y="2570797"/>
            <a:ext cx="6858000" cy="1716405"/>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315200" y="274638"/>
            <a:ext cx="1447800" cy="5851525"/>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199" y="274638"/>
            <a:ext cx="6353175"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D58BF2-9BB1-449B-8D98-656448F4D8B0}"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6096000" y="6356350"/>
            <a:ext cx="762000" cy="365125"/>
          </a:xfrm>
        </p:spPr>
        <p:txBody>
          <a:bodyPr/>
          <a:lstStyle/>
          <a:p>
            <a:fld id="{86F75922-ED94-42C0-966B-6E29A1F11FDA}" type="slidenum">
              <a:rPr lang="en-US" smtClean="0"/>
              <a:t>‹#›</a:t>
            </a:fld>
            <a:endParaRPr lang="en-US"/>
          </a:p>
        </p:txBody>
      </p:sp>
      <p:sp>
        <p:nvSpPr>
          <p:cNvPr id="9" name="Rectangle 8"/>
          <p:cNvSpPr/>
          <p:nvPr/>
        </p:nvSpPr>
        <p:spPr>
          <a:xfrm rot="5400000">
            <a:off x="3681476" y="3354324"/>
            <a:ext cx="6858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FD58BF2-9BB1-449B-8D98-656448F4D8B0}" type="datetimeFigureOut">
              <a:rPr lang="en-US" smtClean="0"/>
              <a:t>6/11/2015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1" y="2545080"/>
            <a:ext cx="9144000" cy="3255264"/>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819400"/>
            <a:ext cx="8686800" cy="1463040"/>
          </a:xfrm>
        </p:spPr>
        <p:txBody>
          <a:bodyPr anchor="b" anchorCtr="0">
            <a:noAutofit/>
          </a:bodyPr>
          <a:lstStyle>
            <a:lvl1pPr algn="ctr">
              <a:defRPr sz="72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FD58BF2-9BB1-449B-8D98-656448F4D8B0}" type="datetimeFigureOut">
              <a:rPr lang="en-US" smtClean="0"/>
              <a:t>6/11/2015</a:t>
            </a:fld>
            <a:endParaRPr lang="en-US"/>
          </a:p>
        </p:txBody>
      </p:sp>
      <p:sp>
        <p:nvSpPr>
          <p:cNvPr id="5" name="Footer Placeholder 4"/>
          <p:cNvSpPr>
            <a:spLocks noGrp="1"/>
          </p:cNvSpPr>
          <p:nvPr>
            <p:ph type="ftr" sz="quarter" idx="11"/>
          </p:nvPr>
        </p:nvSpPr>
        <p:spPr>
          <a:xfrm>
            <a:off x="5791200" y="6356350"/>
            <a:ext cx="2895600" cy="365125"/>
          </a:xfrm>
        </p:spPr>
        <p:txBody>
          <a:bodyPr/>
          <a:lstStyle/>
          <a:p>
            <a:endParaRPr lang="en-US"/>
          </a:p>
        </p:txBody>
      </p:sp>
      <p:sp>
        <p:nvSpPr>
          <p:cNvPr id="6" name="Slide Number Placeholder 5"/>
          <p:cNvSpPr>
            <a:spLocks noGrp="1"/>
          </p:cNvSpPr>
          <p:nvPr>
            <p:ph type="sldNum" sz="quarter" idx="12"/>
          </p:nvPr>
        </p:nvSpPr>
        <p:spPr>
          <a:xfrm>
            <a:off x="3959352" y="4389120"/>
            <a:ext cx="1216152" cy="365125"/>
          </a:xfrm>
        </p:spPr>
        <p:txBody>
          <a:bodyPr/>
          <a:lstStyle>
            <a:lvl1pPr algn="ctr">
              <a:defRPr sz="2400">
                <a:solidFill>
                  <a:srgbClr val="FFFFFF"/>
                </a:solidFill>
              </a:defRPr>
            </a:lvl1pPr>
          </a:lstStyle>
          <a:p>
            <a:fld id="{86F75922-ED94-42C0-966B-6E29A1F11FDA}" type="slidenum">
              <a:rPr lang="en-US" smtClean="0"/>
              <a:t>‹#›</a:t>
            </a:fld>
            <a:endParaRPr lang="en-US"/>
          </a:p>
        </p:txBody>
      </p:sp>
      <p:sp>
        <p:nvSpPr>
          <p:cNvPr id="11" name="TextBox 10"/>
          <p:cNvSpPr txBox="1"/>
          <p:nvPr/>
        </p:nvSpPr>
        <p:spPr>
          <a:xfrm>
            <a:off x="4818888" y="4261104"/>
            <a:ext cx="1219200" cy="584775"/>
          </a:xfrm>
          <a:prstGeom prst="rect">
            <a:avLst/>
          </a:prstGeom>
          <a:noFill/>
        </p:spPr>
        <p:txBody>
          <a:bodyPr wrap="square" rtlCol="0">
            <a:spAutoFit/>
          </a:bodyPr>
          <a:lstStyle/>
          <a:p>
            <a:pPr algn="l"/>
            <a:r>
              <a:rPr lang="en-US" sz="3200" spc="150" dirty="0" smtClean="0">
                <a:solidFill>
                  <a:srgbClr val="FFFFFF"/>
                </a:solidFill>
                <a:sym typeface="Wingdings"/>
              </a:rPr>
              <a:t></a:t>
            </a:r>
            <a:endParaRPr lang="en-US" sz="3200" spc="150" dirty="0">
              <a:solidFill>
                <a:srgbClr val="FFFFFF"/>
              </a:solidFill>
            </a:endParaRPr>
          </a:p>
        </p:txBody>
      </p:sp>
      <p:sp>
        <p:nvSpPr>
          <p:cNvPr id="12" name="TextBox 11"/>
          <p:cNvSpPr txBox="1"/>
          <p:nvPr/>
        </p:nvSpPr>
        <p:spPr>
          <a:xfrm>
            <a:off x="3148584" y="4261104"/>
            <a:ext cx="1219200" cy="584775"/>
          </a:xfrm>
          <a:prstGeom prst="rect">
            <a:avLst/>
          </a:prstGeom>
          <a:noFill/>
        </p:spPr>
        <p:txBody>
          <a:bodyPr wrap="square" rtlCol="0">
            <a:spAutoFit/>
          </a:bodyPr>
          <a:lstStyle/>
          <a:p>
            <a:pPr algn="r"/>
            <a:r>
              <a:rPr lang="en-US" sz="3200" spc="150" dirty="0" smtClean="0">
                <a:solidFill>
                  <a:srgbClr val="FFFFFF"/>
                </a:solidFill>
                <a:sym typeface="Wingdings"/>
              </a:rPr>
              <a:t></a:t>
            </a:r>
            <a:endParaRPr lang="en-US" sz="3200" spc="150" dirty="0">
              <a:solidFill>
                <a:srgbClr val="FFFFFF"/>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D58BF2-9BB1-449B-8D98-656448F4D8B0}" type="datetimeFigureOut">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D58BF2-9BB1-449B-8D98-656448F4D8B0}" type="datetimeFigureOut">
              <a:rPr lang="en-US" smtClean="0"/>
              <a:t>6/11/2015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D58BF2-9BB1-449B-8D98-656448F4D8B0}" type="datetimeFigureOut">
              <a:rPr lang="en-US" smtClean="0"/>
              <a:t>6/11/2015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D58BF2-9BB1-449B-8D98-656448F4D8B0}" type="datetimeFigureOut">
              <a:rPr lang="en-US" smtClean="0"/>
              <a:t>6/11/2015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F75922-ED94-42C0-966B-6E29A1F11FD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FD58BF2-9BB1-449B-8D98-656448F4D8B0}" type="datetimeFigureOut">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75922-ED94-42C0-966B-6E29A1F11FDA}"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531360"/>
          </a:xfrm>
          <a:solidFill>
            <a:schemeClr val="bg2">
              <a:lumMod val="60000"/>
              <a:lumOff val="40000"/>
            </a:schemeClr>
          </a:solidFill>
          <a:effectLst>
            <a:outerShdw blurRad="76200" dist="38100" dir="3600000" algn="ctr" rotWithShape="0">
              <a:srgbClr val="000000">
                <a:alpha val="50000"/>
              </a:srgb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0FD58BF2-9BB1-449B-8D98-656448F4D8B0}" type="datetimeFigureOut">
              <a:rPr lang="en-US" smtClean="0"/>
              <a:t>6/11/2015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F75922-ED94-42C0-966B-6E29A1F11FDA}" type="slidenum">
              <a:rPr lang="en-US" smtClean="0"/>
              <a:t>‹#›</a:t>
            </a:fld>
            <a:endParaRPr lang="en-US"/>
          </a:p>
        </p:txBody>
      </p:sp>
      <p:sp>
        <p:nvSpPr>
          <p:cNvPr id="8" name="Rectangle 7"/>
          <p:cNvSpPr/>
          <p:nvPr/>
        </p:nvSpPr>
        <p:spPr>
          <a:xfrm>
            <a:off x="6172200" y="161544"/>
            <a:ext cx="2971800" cy="115214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40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0FD58BF2-9BB1-449B-8D98-656448F4D8B0}" type="datetimeFigureOut">
              <a:rPr lang="en-US" smtClean="0"/>
              <a:t>6/11/2015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86F75922-ED94-42C0-966B-6E29A1F11FDA}" type="slidenum">
              <a:rPr lang="en-US" smtClean="0"/>
              <a:t>‹#›</a:t>
            </a:fld>
            <a:endParaRPr lang="en-US"/>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400" kern="1200">
          <a:solidFill>
            <a:schemeClr val="tx2"/>
          </a:solidFill>
          <a:latin typeface="+mn-lt"/>
          <a:ea typeface="+mn-ea"/>
          <a:cs typeface="+mn-cs"/>
        </a:defRPr>
      </a:lvl1pPr>
      <a:lvl2pPr marL="742950" indent="-285750" algn="l" defTabSz="914400" rtl="0" eaLnBrk="1" latinLnBrk="0" hangingPunct="1">
        <a:spcBef>
          <a:spcPct val="20000"/>
        </a:spcBef>
        <a:buClr>
          <a:schemeClr val="accent2"/>
        </a:buClr>
        <a:buSzPct val="85000"/>
        <a:buFont typeface="Courier New" pitchFamily="49" charset="0"/>
        <a:buChar char="o"/>
        <a:defRPr sz="2000" kern="1200">
          <a:solidFill>
            <a:schemeClr val="tx2"/>
          </a:solidFill>
          <a:latin typeface="+mn-lt"/>
          <a:ea typeface="+mn-ea"/>
          <a:cs typeface="+mn-cs"/>
        </a:defRPr>
      </a:lvl2pPr>
      <a:lvl3pPr marL="11430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60020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1400" kern="1200" baseline="0">
          <a:solidFill>
            <a:schemeClr val="tx2"/>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small" dirty="0" smtClean="0">
                <a:uFill>
                  <a:solidFill>
                    <a:schemeClr val="accent1"/>
                  </a:solidFill>
                </a:uFill>
              </a:rPr>
              <a:t>Issues in Play Therapy</a:t>
            </a:r>
            <a:endParaRPr lang="en-US" cap="small" dirty="0">
              <a:uFill>
                <a:solidFill>
                  <a:schemeClr val="accent1"/>
                </a:solidFill>
              </a:uFill>
            </a:endParaRPr>
          </a:p>
        </p:txBody>
      </p:sp>
      <p:sp>
        <p:nvSpPr>
          <p:cNvPr id="3" name="Content Placeholder 2"/>
          <p:cNvSpPr>
            <a:spLocks noGrp="1"/>
          </p:cNvSpPr>
          <p:nvPr>
            <p:ph idx="1"/>
          </p:nvPr>
        </p:nvSpPr>
        <p:spPr>
          <a:xfrm>
            <a:off x="457200" y="1600200"/>
            <a:ext cx="8229600" cy="4495800"/>
          </a:xfrm>
        </p:spPr>
        <p:txBody>
          <a:bodyPr>
            <a:normAutofit lnSpcReduction="10000"/>
          </a:bodyPr>
          <a:lstStyle/>
          <a:p>
            <a:pPr marL="0" indent="0">
              <a:buNone/>
            </a:pPr>
            <a:r>
              <a:rPr lang="en-US" dirty="0" smtClean="0"/>
              <a:t>“Thinking through issues prior to beginning relationships with children can help the therapist to react with assurance so as not to confuse children by indecisiveness” (p. 303).</a:t>
            </a:r>
          </a:p>
          <a:p>
            <a:r>
              <a:rPr lang="en-US" dirty="0" smtClean="0"/>
              <a:t>Confidentiality</a:t>
            </a:r>
          </a:p>
          <a:p>
            <a:pPr lvl="1"/>
            <a:r>
              <a:rPr lang="en-US" dirty="0" smtClean="0"/>
              <a:t>Very young children not concerned about confidentiality</a:t>
            </a:r>
          </a:p>
          <a:p>
            <a:pPr lvl="1"/>
            <a:r>
              <a:rPr lang="en-US" dirty="0" smtClean="0"/>
              <a:t>“In this special time, what you say or do is private. I will not tell your parents or teacher or anyone unless it is necessary to keep you safe. If you want them to know what you do here, you can tell them. That will be fine. You can decide” (p. 304).</a:t>
            </a:r>
          </a:p>
          <a:p>
            <a:pPr lvl="1"/>
            <a:r>
              <a:rPr lang="en-US" dirty="0" smtClean="0"/>
              <a:t>Do not display artwork – personal like a therapy transcript of an adult session</a:t>
            </a:r>
          </a:p>
          <a:p>
            <a:pPr lvl="1"/>
            <a:r>
              <a:rPr lang="en-US" dirty="0" smtClean="0"/>
              <a:t>General impressions, not specific behaviors can be shared with parents</a:t>
            </a:r>
          </a:p>
          <a:p>
            <a:pPr lvl="1"/>
            <a:endParaRPr lang="en-US" dirty="0" smtClean="0"/>
          </a:p>
          <a:p>
            <a:pPr lvl="1"/>
            <a:endParaRPr lang="en-US" dirty="0" smtClean="0"/>
          </a:p>
        </p:txBody>
      </p:sp>
    </p:spTree>
    <p:extLst>
      <p:ext uri="{BB962C8B-B14F-4D97-AF65-F5344CB8AC3E}">
        <p14:creationId xmlns:p14="http://schemas.microsoft.com/office/powerpoint/2010/main" val="988315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cap="small" dirty="0">
                <a:uFill>
                  <a:solidFill>
                    <a:schemeClr val="accent1"/>
                  </a:solidFill>
                </a:uFill>
              </a:rPr>
              <a:t>Children in Play </a:t>
            </a:r>
            <a:r>
              <a:rPr lang="en-US" sz="4000" cap="small" dirty="0" smtClean="0">
                <a:uFill>
                  <a:solidFill>
                    <a:schemeClr val="accent1"/>
                  </a:solidFill>
                </a:uFill>
              </a:rPr>
              <a:t>Therapy (cont.)</a:t>
            </a:r>
            <a:endParaRPr lang="en-US" sz="4000" dirty="0"/>
          </a:p>
        </p:txBody>
      </p:sp>
      <p:sp>
        <p:nvSpPr>
          <p:cNvPr id="3" name="Content Placeholder 2"/>
          <p:cNvSpPr>
            <a:spLocks noGrp="1"/>
          </p:cNvSpPr>
          <p:nvPr>
            <p:ph idx="1"/>
          </p:nvPr>
        </p:nvSpPr>
        <p:spPr>
          <a:xfrm>
            <a:off x="457200" y="1600200"/>
            <a:ext cx="8229600" cy="5257800"/>
          </a:xfrm>
        </p:spPr>
        <p:txBody>
          <a:bodyPr/>
          <a:lstStyle/>
          <a:p>
            <a:r>
              <a:rPr lang="en-US" dirty="0"/>
              <a:t>Nancy – </a:t>
            </a:r>
            <a:r>
              <a:rPr lang="en-US" dirty="0" smtClean="0"/>
              <a:t>trichotillomania (cont.)</a:t>
            </a:r>
          </a:p>
          <a:p>
            <a:pPr lvl="1"/>
            <a:r>
              <a:rPr lang="en-US" dirty="0" smtClean="0"/>
              <a:t>Four stages of therapy</a:t>
            </a:r>
          </a:p>
          <a:p>
            <a:pPr lvl="2"/>
            <a:r>
              <a:rPr lang="en-US" dirty="0" smtClean="0"/>
              <a:t>Acclimation to playroom situation and therapist</a:t>
            </a:r>
          </a:p>
          <a:p>
            <a:pPr lvl="2"/>
            <a:r>
              <a:rPr lang="en-US" dirty="0" smtClean="0"/>
              <a:t>Limit testing, expression of anger, and experience of freedom</a:t>
            </a:r>
          </a:p>
          <a:p>
            <a:pPr lvl="2"/>
            <a:r>
              <a:rPr lang="en-US" dirty="0" smtClean="0"/>
              <a:t>Experiencing independence/dependence relationship</a:t>
            </a:r>
          </a:p>
          <a:p>
            <a:pPr lvl="2"/>
            <a:r>
              <a:rPr lang="en-US" dirty="0" smtClean="0"/>
              <a:t>Expression of positive feelings; decision-making about how she will interact with </a:t>
            </a:r>
            <a:r>
              <a:rPr lang="en-US" dirty="0" smtClean="0"/>
              <a:t>her </a:t>
            </a:r>
            <a:r>
              <a:rPr lang="en-US" dirty="0" smtClean="0"/>
              <a:t>world</a:t>
            </a:r>
          </a:p>
          <a:p>
            <a:r>
              <a:rPr lang="en-US" dirty="0" smtClean="0"/>
              <a:t>Cindy – borderline personality disorder? Oppositional defiant disorder?</a:t>
            </a:r>
          </a:p>
          <a:p>
            <a:pPr lvl="1"/>
            <a:r>
              <a:rPr lang="en-US" dirty="0" smtClean="0"/>
              <a:t>Punitive conscience (superego)</a:t>
            </a:r>
          </a:p>
          <a:p>
            <a:pPr lvl="1"/>
            <a:r>
              <a:rPr lang="en-US" dirty="0" smtClean="0"/>
              <a:t>Controlling</a:t>
            </a:r>
          </a:p>
          <a:p>
            <a:pPr lvl="1"/>
            <a:endParaRPr lang="en-US" dirty="0" smtClean="0"/>
          </a:p>
          <a:p>
            <a:pPr lvl="1"/>
            <a:endParaRPr lang="en-US" dirty="0"/>
          </a:p>
        </p:txBody>
      </p:sp>
    </p:spTree>
    <p:extLst>
      <p:ext uri="{BB962C8B-B14F-4D97-AF65-F5344CB8AC3E}">
        <p14:creationId xmlns:p14="http://schemas.microsoft.com/office/powerpoint/2010/main" val="5040290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cap="small" dirty="0">
                <a:uFill>
                  <a:solidFill>
                    <a:schemeClr val="accent1"/>
                  </a:solidFill>
                </a:uFill>
              </a:rPr>
              <a:t>Children in Play Therapy (cont.)</a:t>
            </a:r>
            <a:endParaRPr lang="en-US" sz="4000" dirty="0"/>
          </a:p>
        </p:txBody>
      </p:sp>
      <p:sp>
        <p:nvSpPr>
          <p:cNvPr id="3" name="Content Placeholder 2"/>
          <p:cNvSpPr>
            <a:spLocks noGrp="1"/>
          </p:cNvSpPr>
          <p:nvPr>
            <p:ph idx="1"/>
          </p:nvPr>
        </p:nvSpPr>
        <p:spPr>
          <a:xfrm>
            <a:off x="457200" y="1600200"/>
            <a:ext cx="8229600" cy="5257800"/>
          </a:xfrm>
        </p:spPr>
        <p:txBody>
          <a:bodyPr/>
          <a:lstStyle/>
          <a:p>
            <a:r>
              <a:rPr lang="en-US" dirty="0" smtClean="0"/>
              <a:t>Amy – selective </a:t>
            </a:r>
            <a:r>
              <a:rPr lang="en-US" dirty="0" err="1" smtClean="0"/>
              <a:t>mutism</a:t>
            </a:r>
            <a:r>
              <a:rPr lang="en-US" dirty="0" smtClean="0"/>
              <a:t> and enuresis</a:t>
            </a:r>
          </a:p>
          <a:p>
            <a:pPr lvl="1"/>
            <a:r>
              <a:rPr lang="en-US" dirty="0" smtClean="0"/>
              <a:t>Child-centered play therapy indicated because verbal production is not necessary</a:t>
            </a:r>
          </a:p>
          <a:p>
            <a:pPr lvl="1"/>
            <a:r>
              <a:rPr lang="en-US" dirty="0" smtClean="0"/>
              <a:t>Introduction of sibling group therapy</a:t>
            </a:r>
          </a:p>
          <a:p>
            <a:pPr lvl="2"/>
            <a:r>
              <a:rPr lang="en-US" dirty="0" smtClean="0"/>
              <a:t>Help each other assume responsibility in interpersonal relationships</a:t>
            </a:r>
          </a:p>
          <a:p>
            <a:pPr lvl="2"/>
            <a:r>
              <a:rPr lang="en-US" dirty="0" smtClean="0"/>
              <a:t>Natural opportunity to generalize interactions outside play therapy setting</a:t>
            </a:r>
          </a:p>
          <a:p>
            <a:pPr lvl="2"/>
            <a:r>
              <a:rPr lang="en-US" dirty="0" smtClean="0"/>
              <a:t>Faster results</a:t>
            </a:r>
          </a:p>
          <a:p>
            <a:pPr lvl="3"/>
            <a:r>
              <a:rPr lang="en-US" dirty="0" smtClean="0"/>
              <a:t>Immediate definition of issues</a:t>
            </a:r>
          </a:p>
          <a:p>
            <a:pPr lvl="3"/>
            <a:r>
              <a:rPr lang="en-US" dirty="0" smtClean="0"/>
              <a:t>Work on the shift in communication patterns could begin in sessions and at home immediately</a:t>
            </a:r>
          </a:p>
          <a:p>
            <a:pPr lvl="2"/>
            <a:r>
              <a:rPr lang="en-US" dirty="0" smtClean="0"/>
              <a:t>Diagnostic tool for the </a:t>
            </a:r>
            <a:r>
              <a:rPr lang="en-US" smtClean="0"/>
              <a:t>play therapist</a:t>
            </a:r>
            <a:endParaRPr lang="en-US" dirty="0" smtClean="0"/>
          </a:p>
          <a:p>
            <a:pPr lvl="1"/>
            <a:endParaRPr lang="en-US" dirty="0" smtClean="0"/>
          </a:p>
        </p:txBody>
      </p:sp>
    </p:spTree>
    <p:extLst>
      <p:ext uri="{BB962C8B-B14F-4D97-AF65-F5344CB8AC3E}">
        <p14:creationId xmlns:p14="http://schemas.microsoft.com/office/powerpoint/2010/main" val="3188878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Confidentiality (cont.)</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t>Limits of confidentiality</a:t>
            </a:r>
          </a:p>
          <a:p>
            <a:pPr lvl="1"/>
            <a:r>
              <a:rPr lang="en-US" dirty="0" smtClean="0"/>
              <a:t>Suicidal threat</a:t>
            </a:r>
          </a:p>
          <a:p>
            <a:pPr lvl="1"/>
            <a:r>
              <a:rPr lang="en-US" dirty="0" smtClean="0"/>
              <a:t>Homicidal threat</a:t>
            </a:r>
          </a:p>
          <a:p>
            <a:pPr lvl="1"/>
            <a:r>
              <a:rPr lang="en-US" dirty="0" smtClean="0"/>
              <a:t>Threat against child by someone else</a:t>
            </a:r>
          </a:p>
          <a:p>
            <a:r>
              <a:rPr lang="en-US" dirty="0" smtClean="0"/>
              <a:t>Confidentiality is a difficult issue to navigate</a:t>
            </a:r>
          </a:p>
          <a:p>
            <a:pPr lvl="1"/>
            <a:r>
              <a:rPr lang="en-US" dirty="0" smtClean="0"/>
              <a:t>Parents want to know about therapy and how they can be helpful to their child</a:t>
            </a:r>
          </a:p>
          <a:p>
            <a:pPr lvl="1"/>
            <a:r>
              <a:rPr lang="en-US" dirty="0" smtClean="0"/>
              <a:t>Parents pay the bill and feel they have a right to know what they are paying for and what is happening in sessions</a:t>
            </a:r>
          </a:p>
          <a:p>
            <a:pPr lvl="1"/>
            <a:r>
              <a:rPr lang="en-US" dirty="0" smtClean="0"/>
              <a:t>A tension exists between the parents’ right to know and the child’s privacy</a:t>
            </a:r>
          </a:p>
          <a:p>
            <a:pPr lvl="1"/>
            <a:r>
              <a:rPr lang="en-US" dirty="0" smtClean="0"/>
              <a:t>Informing the child about confidentiality has the potential for the child to feel that therapy is a secretive time and to feel guilty about keeping playroom experiences from parents</a:t>
            </a:r>
          </a:p>
        </p:txBody>
      </p:sp>
    </p:spTree>
    <p:extLst>
      <p:ext uri="{BB962C8B-B14F-4D97-AF65-F5344CB8AC3E}">
        <p14:creationId xmlns:p14="http://schemas.microsoft.com/office/powerpoint/2010/main" val="18531833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82880"/>
            <a:ext cx="8686800" cy="1111664"/>
          </a:xfrm>
        </p:spPr>
        <p:txBody>
          <a:bodyPr>
            <a:normAutofit/>
          </a:bodyPr>
          <a:lstStyle/>
          <a:p>
            <a:r>
              <a:rPr lang="en-US" cap="small" dirty="0">
                <a:uFill>
                  <a:solidFill>
                    <a:schemeClr val="accent1"/>
                  </a:solidFill>
                </a:uFill>
              </a:rPr>
              <a:t>Issues in Play </a:t>
            </a:r>
            <a:r>
              <a:rPr lang="en-US" cap="small" dirty="0" smtClean="0">
                <a:uFill>
                  <a:solidFill>
                    <a:schemeClr val="accent1"/>
                  </a:solidFill>
                </a:uFill>
              </a:rPr>
              <a:t>Therapy (cont.)</a:t>
            </a:r>
            <a:endParaRPr lang="en-US" cap="small" dirty="0"/>
          </a:p>
        </p:txBody>
      </p:sp>
      <p:sp>
        <p:nvSpPr>
          <p:cNvPr id="3" name="Content Placeholder 2"/>
          <p:cNvSpPr>
            <a:spLocks noGrp="1"/>
          </p:cNvSpPr>
          <p:nvPr>
            <p:ph idx="1"/>
          </p:nvPr>
        </p:nvSpPr>
        <p:spPr>
          <a:xfrm>
            <a:off x="457200" y="1600200"/>
            <a:ext cx="8229600" cy="5257800"/>
          </a:xfrm>
        </p:spPr>
        <p:txBody>
          <a:bodyPr>
            <a:normAutofit/>
          </a:bodyPr>
          <a:lstStyle/>
          <a:p>
            <a:r>
              <a:rPr lang="en-US" dirty="0" smtClean="0"/>
              <a:t>Participation in child’s play</a:t>
            </a:r>
          </a:p>
          <a:p>
            <a:pPr lvl="1"/>
            <a:r>
              <a:rPr lang="en-US" dirty="0" smtClean="0"/>
              <a:t>Child does not need a playmate</a:t>
            </a:r>
          </a:p>
          <a:p>
            <a:pPr lvl="1"/>
            <a:r>
              <a:rPr lang="en-US" dirty="0" smtClean="0"/>
              <a:t>Child needs someone to understand and accept him or her</a:t>
            </a:r>
          </a:p>
          <a:p>
            <a:pPr lvl="1"/>
            <a:r>
              <a:rPr lang="en-US" dirty="0" smtClean="0"/>
              <a:t>When participating, therapist must</a:t>
            </a:r>
          </a:p>
          <a:p>
            <a:pPr lvl="2"/>
            <a:r>
              <a:rPr lang="en-US" dirty="0" smtClean="0"/>
              <a:t>Keep the child in the lead</a:t>
            </a:r>
          </a:p>
          <a:p>
            <a:pPr lvl="2"/>
            <a:r>
              <a:rPr lang="en-US" dirty="0" smtClean="0"/>
              <a:t>Keep the child in view</a:t>
            </a:r>
          </a:p>
          <a:p>
            <a:pPr lvl="2"/>
            <a:r>
              <a:rPr lang="en-US" dirty="0" smtClean="0"/>
              <a:t>Maintain an adult-therapeutic role</a:t>
            </a:r>
          </a:p>
          <a:p>
            <a:pPr lvl="2"/>
            <a:r>
              <a:rPr lang="en-US" dirty="0" smtClean="0"/>
              <a:t>Maintain appropriate boundaries through limit setting</a:t>
            </a:r>
          </a:p>
          <a:p>
            <a:pPr lvl="1"/>
            <a:r>
              <a:rPr lang="en-US" dirty="0" smtClean="0"/>
              <a:t>Therapist should stop participating if negative feelings in therapist begin to develop</a:t>
            </a:r>
          </a:p>
          <a:p>
            <a:pPr lvl="1"/>
            <a:endParaRPr lang="en-US" dirty="0" smtClean="0"/>
          </a:p>
        </p:txBody>
      </p:sp>
    </p:spTree>
    <p:extLst>
      <p:ext uri="{BB962C8B-B14F-4D97-AF65-F5344CB8AC3E}">
        <p14:creationId xmlns:p14="http://schemas.microsoft.com/office/powerpoint/2010/main" val="736781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 calcmode="lin" valueType="num">
                                      <p:cBhvr>
                                        <p:cTn id="2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1" end="1"/>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2" end="2"/>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3">
                                            <p:txEl>
                                              <p:pRg st="3" end="3"/>
                                            </p:txEl>
                                          </p:spTgt>
                                        </p:tgtEl>
                                        <p:attrNameLst>
                                          <p:attrName>style.visibility</p:attrName>
                                        </p:attrNameLst>
                                      </p:cBhvr>
                                      <p:to>
                                        <p:strVal val="visible"/>
                                      </p:to>
                                    </p:set>
                                    <p:anim calcmode="lin" valueType="num">
                                      <p:cBhvr>
                                        <p:cTn id="39"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4" end="4"/>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nodeType="click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5" end="5"/>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nodeType="clickEffect">
                                  <p:stCondLst>
                                    <p:cond delay="0"/>
                                  </p:stCondLst>
                                  <p:childTnLst>
                                    <p:set>
                                      <p:cBhvr>
                                        <p:cTn id="62" dur="1" fill="hold">
                                          <p:stCondLst>
                                            <p:cond delay="0"/>
                                          </p:stCondLst>
                                        </p:cTn>
                                        <p:tgtEl>
                                          <p:spTgt spid="3">
                                            <p:txEl>
                                              <p:pRg st="6" end="6"/>
                                            </p:txEl>
                                          </p:spTgt>
                                        </p:tgtEl>
                                        <p:attrNameLst>
                                          <p:attrName>style.visibility</p:attrName>
                                        </p:attrNameLst>
                                      </p:cBhvr>
                                      <p:to>
                                        <p:strVal val="visible"/>
                                      </p:to>
                                    </p:set>
                                    <p:anim calcmode="lin" valueType="num">
                                      <p:cBhvr>
                                        <p:cTn id="63"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6" end="6"/>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nodeType="clickEffect">
                                  <p:stCondLst>
                                    <p:cond delay="0"/>
                                  </p:stCondLst>
                                  <p:childTnLst>
                                    <p:set>
                                      <p:cBhvr>
                                        <p:cTn id="70" dur="1" fill="hold">
                                          <p:stCondLst>
                                            <p:cond delay="0"/>
                                          </p:stCondLst>
                                        </p:cTn>
                                        <p:tgtEl>
                                          <p:spTgt spid="3">
                                            <p:txEl>
                                              <p:pRg st="7" end="7"/>
                                            </p:txEl>
                                          </p:spTgt>
                                        </p:tgtEl>
                                        <p:attrNameLst>
                                          <p:attrName>style.visibility</p:attrName>
                                        </p:attrNameLst>
                                      </p:cBhvr>
                                      <p:to>
                                        <p:strVal val="visible"/>
                                      </p:to>
                                    </p:set>
                                    <p:anim calcmode="lin" valueType="num">
                                      <p:cBhvr>
                                        <p:cTn id="71"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7" end="7"/>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nodeType="clickEffect">
                                  <p:stCondLst>
                                    <p:cond delay="0"/>
                                  </p:stCondLst>
                                  <p:childTnLst>
                                    <p:set>
                                      <p:cBhvr>
                                        <p:cTn id="78" dur="1" fill="hold">
                                          <p:stCondLst>
                                            <p:cond delay="0"/>
                                          </p:stCondLst>
                                        </p:cTn>
                                        <p:tgtEl>
                                          <p:spTgt spid="3">
                                            <p:txEl>
                                              <p:pRg st="8" end="8"/>
                                            </p:txEl>
                                          </p:spTgt>
                                        </p:tgtEl>
                                        <p:attrNameLst>
                                          <p:attrName>style.visibility</p:attrName>
                                        </p:attrNameLst>
                                      </p:cBhvr>
                                      <p:to>
                                        <p:strVal val="visible"/>
                                      </p:to>
                                    </p:set>
                                    <p:anim calcmode="lin" valueType="num">
                                      <p:cBhvr>
                                        <p:cTn id="79"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small" dirty="0">
                <a:uFill>
                  <a:solidFill>
                    <a:schemeClr val="accent1"/>
                  </a:solidFill>
                </a:uFill>
              </a:rPr>
              <a:t>Issues in Play </a:t>
            </a:r>
            <a:r>
              <a:rPr lang="en-US" cap="small" dirty="0" smtClean="0">
                <a:uFill>
                  <a:solidFill>
                    <a:schemeClr val="accent1"/>
                  </a:solidFill>
                </a:uFill>
              </a:rPr>
              <a:t>Therapy (cont.)</a:t>
            </a:r>
            <a:endParaRPr lang="en-US" dirty="0"/>
          </a:p>
        </p:txBody>
      </p:sp>
      <p:sp>
        <p:nvSpPr>
          <p:cNvPr id="3" name="Content Placeholder 2"/>
          <p:cNvSpPr>
            <a:spLocks noGrp="1"/>
          </p:cNvSpPr>
          <p:nvPr>
            <p:ph idx="1"/>
          </p:nvPr>
        </p:nvSpPr>
        <p:spPr>
          <a:xfrm>
            <a:off x="457200" y="1600200"/>
            <a:ext cx="8229600" cy="5105400"/>
          </a:xfrm>
        </p:spPr>
        <p:txBody>
          <a:bodyPr>
            <a:normAutofit/>
          </a:bodyPr>
          <a:lstStyle/>
          <a:p>
            <a:r>
              <a:rPr lang="en-US" dirty="0" smtClean="0">
                <a:solidFill>
                  <a:srgbClr val="55554A"/>
                </a:solidFill>
              </a:rPr>
              <a:t>Accepting gifts from children in play therapy</a:t>
            </a:r>
          </a:p>
          <a:p>
            <a:pPr lvl="1"/>
            <a:r>
              <a:rPr lang="en-US" dirty="0" smtClean="0">
                <a:solidFill>
                  <a:srgbClr val="55554A"/>
                </a:solidFill>
              </a:rPr>
              <a:t>Consider the timing of gift giving</a:t>
            </a:r>
          </a:p>
          <a:p>
            <a:pPr lvl="2"/>
            <a:r>
              <a:rPr lang="en-US" dirty="0" smtClean="0">
                <a:solidFill>
                  <a:srgbClr val="55554A"/>
                </a:solidFill>
              </a:rPr>
              <a:t>Is it spontaneous?</a:t>
            </a:r>
          </a:p>
          <a:p>
            <a:pPr lvl="2"/>
            <a:r>
              <a:rPr lang="en-US" dirty="0" smtClean="0">
                <a:solidFill>
                  <a:srgbClr val="55554A"/>
                </a:solidFill>
              </a:rPr>
              <a:t>Is it in response to limit-breaking in the previous session?</a:t>
            </a:r>
          </a:p>
          <a:p>
            <a:pPr lvl="2"/>
            <a:r>
              <a:rPr lang="en-US" dirty="0" smtClean="0">
                <a:solidFill>
                  <a:srgbClr val="55554A"/>
                </a:solidFill>
              </a:rPr>
              <a:t>Or is it reparation?</a:t>
            </a:r>
          </a:p>
          <a:p>
            <a:pPr lvl="1"/>
            <a:r>
              <a:rPr lang="en-US" dirty="0" smtClean="0">
                <a:solidFill>
                  <a:srgbClr val="55554A"/>
                </a:solidFill>
              </a:rPr>
              <a:t>Consider the nature of the gift</a:t>
            </a:r>
          </a:p>
          <a:p>
            <a:pPr lvl="2"/>
            <a:r>
              <a:rPr lang="en-US" dirty="0" smtClean="0">
                <a:solidFill>
                  <a:srgbClr val="55554A"/>
                </a:solidFill>
              </a:rPr>
              <a:t>Is it purchased?</a:t>
            </a:r>
          </a:p>
          <a:p>
            <a:pPr lvl="2"/>
            <a:r>
              <a:rPr lang="en-US" dirty="0" smtClean="0">
                <a:solidFill>
                  <a:srgbClr val="55554A"/>
                </a:solidFill>
              </a:rPr>
              <a:t>Is it self-made?</a:t>
            </a:r>
          </a:p>
          <a:p>
            <a:pPr lvl="1"/>
            <a:r>
              <a:rPr lang="en-US" dirty="0" smtClean="0">
                <a:solidFill>
                  <a:srgbClr val="55554A"/>
                </a:solidFill>
              </a:rPr>
              <a:t>Consider the cost of the gift</a:t>
            </a:r>
          </a:p>
          <a:p>
            <a:pPr lvl="2"/>
            <a:r>
              <a:rPr lang="en-US" dirty="0" smtClean="0">
                <a:solidFill>
                  <a:srgbClr val="55554A"/>
                </a:solidFill>
              </a:rPr>
              <a:t>Candy bar</a:t>
            </a:r>
          </a:p>
          <a:p>
            <a:pPr lvl="2"/>
            <a:r>
              <a:rPr lang="en-US" dirty="0" smtClean="0">
                <a:solidFill>
                  <a:srgbClr val="55554A"/>
                </a:solidFill>
              </a:rPr>
              <a:t>Rolex watch</a:t>
            </a:r>
          </a:p>
          <a:p>
            <a:pPr lvl="1"/>
            <a:r>
              <a:rPr lang="en-US" dirty="0" smtClean="0">
                <a:solidFill>
                  <a:srgbClr val="55554A"/>
                </a:solidFill>
              </a:rPr>
              <a:t>The implications of accepting or not accepting the gift</a:t>
            </a:r>
          </a:p>
          <a:p>
            <a:pPr lvl="2"/>
            <a:r>
              <a:rPr lang="en-US" dirty="0" smtClean="0">
                <a:solidFill>
                  <a:srgbClr val="55554A"/>
                </a:solidFill>
              </a:rPr>
              <a:t>Artwork is emotional giving</a:t>
            </a:r>
          </a:p>
          <a:p>
            <a:pPr lvl="2"/>
            <a:r>
              <a:rPr lang="en-US" dirty="0" smtClean="0">
                <a:solidFill>
                  <a:srgbClr val="55554A"/>
                </a:solidFill>
              </a:rPr>
              <a:t>Emotional gifts are more satisfying than tangible gifts</a:t>
            </a:r>
          </a:p>
          <a:p>
            <a:pPr lvl="3"/>
            <a:endParaRPr lang="en-US" dirty="0" smtClean="0">
              <a:solidFill>
                <a:srgbClr val="55554A"/>
              </a:solidFill>
            </a:endParaRPr>
          </a:p>
          <a:p>
            <a:pPr lvl="3"/>
            <a:endParaRPr lang="en-US" dirty="0">
              <a:solidFill>
                <a:srgbClr val="55554A"/>
              </a:solidFill>
            </a:endParaRPr>
          </a:p>
        </p:txBody>
      </p:sp>
    </p:spTree>
    <p:extLst>
      <p:ext uri="{BB962C8B-B14F-4D97-AF65-F5344CB8AC3E}">
        <p14:creationId xmlns:p14="http://schemas.microsoft.com/office/powerpoint/2010/main" val="3220944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500"/>
                                        <p:tgtEl>
                                          <p:spTgt spid="3">
                                            <p:txEl>
                                              <p:pRg st="6" end="6"/>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3">
                                            <p:txEl>
                                              <p:pRg st="7" end="7"/>
                                            </p:txEl>
                                          </p:spTgt>
                                        </p:tgtEl>
                                        <p:attrNameLst>
                                          <p:attrName>style.visibility</p:attrName>
                                        </p:attrNameLst>
                                      </p:cBhvr>
                                      <p:to>
                                        <p:strVal val="visible"/>
                                      </p:to>
                                    </p:set>
                                    <p:animEffect transition="in" filter="fade">
                                      <p:cBhvr>
                                        <p:cTn id="48" dur="500"/>
                                        <p:tgtEl>
                                          <p:spTgt spid="3">
                                            <p:txEl>
                                              <p:pRg st="7" end="7"/>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nodeType="clickEffect">
                                  <p:stCondLst>
                                    <p:cond delay="0"/>
                                  </p:stCondLst>
                                  <p:childTnLst>
                                    <p:set>
                                      <p:cBhvr>
                                        <p:cTn id="52" dur="1" fill="hold">
                                          <p:stCondLst>
                                            <p:cond delay="0"/>
                                          </p:stCondLst>
                                        </p:cTn>
                                        <p:tgtEl>
                                          <p:spTgt spid="3">
                                            <p:txEl>
                                              <p:pRg st="8" end="8"/>
                                            </p:txEl>
                                          </p:spTgt>
                                        </p:tgtEl>
                                        <p:attrNameLst>
                                          <p:attrName>style.visibility</p:attrName>
                                        </p:attrNameLst>
                                      </p:cBhvr>
                                      <p:to>
                                        <p:strVal val="visible"/>
                                      </p:to>
                                    </p:set>
                                    <p:animEffect transition="in" filter="fade">
                                      <p:cBhvr>
                                        <p:cTn id="53" dur="500"/>
                                        <p:tgtEl>
                                          <p:spTgt spid="3">
                                            <p:txEl>
                                              <p:pRg st="8" end="8"/>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0" presetClass="entr" presetSubtype="0" fill="hold" nodeType="clickEffect">
                                  <p:stCondLst>
                                    <p:cond delay="0"/>
                                  </p:stCondLst>
                                  <p:childTnLst>
                                    <p:set>
                                      <p:cBhvr>
                                        <p:cTn id="57" dur="1" fill="hold">
                                          <p:stCondLst>
                                            <p:cond delay="0"/>
                                          </p:stCondLst>
                                        </p:cTn>
                                        <p:tgtEl>
                                          <p:spTgt spid="3">
                                            <p:txEl>
                                              <p:pRg st="9" end="9"/>
                                            </p:txEl>
                                          </p:spTgt>
                                        </p:tgtEl>
                                        <p:attrNameLst>
                                          <p:attrName>style.visibility</p:attrName>
                                        </p:attrNameLst>
                                      </p:cBhvr>
                                      <p:to>
                                        <p:strVal val="visible"/>
                                      </p:to>
                                    </p:set>
                                    <p:animEffect transition="in" filter="fade">
                                      <p:cBhvr>
                                        <p:cTn id="58" dur="5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Effect transition="in" filter="fade">
                                      <p:cBhvr>
                                        <p:cTn id="63" dur="500"/>
                                        <p:tgtEl>
                                          <p:spTgt spid="3">
                                            <p:txEl>
                                              <p:pRg st="10" end="1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nodeType="clickEffect">
                                  <p:stCondLst>
                                    <p:cond delay="0"/>
                                  </p:stCondLst>
                                  <p:childTnLst>
                                    <p:set>
                                      <p:cBhvr>
                                        <p:cTn id="67" dur="1" fill="hold">
                                          <p:stCondLst>
                                            <p:cond delay="0"/>
                                          </p:stCondLst>
                                        </p:cTn>
                                        <p:tgtEl>
                                          <p:spTgt spid="3">
                                            <p:txEl>
                                              <p:pRg st="11" end="11"/>
                                            </p:txEl>
                                          </p:spTgt>
                                        </p:tgtEl>
                                        <p:attrNameLst>
                                          <p:attrName>style.visibility</p:attrName>
                                        </p:attrNameLst>
                                      </p:cBhvr>
                                      <p:to>
                                        <p:strVal val="visible"/>
                                      </p:to>
                                    </p:set>
                                    <p:animEffect transition="in" filter="fade">
                                      <p:cBhvr>
                                        <p:cTn id="68" dur="500"/>
                                        <p:tgtEl>
                                          <p:spTgt spid="3">
                                            <p:txEl>
                                              <p:pRg st="11" end="11"/>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3">
                                            <p:txEl>
                                              <p:pRg st="12" end="12"/>
                                            </p:txEl>
                                          </p:spTgt>
                                        </p:tgtEl>
                                        <p:attrNameLst>
                                          <p:attrName>style.visibility</p:attrName>
                                        </p:attrNameLst>
                                      </p:cBhvr>
                                      <p:to>
                                        <p:strVal val="visible"/>
                                      </p:to>
                                    </p:set>
                                    <p:animEffect transition="in" filter="fade">
                                      <p:cBhvr>
                                        <p:cTn id="73" dur="500"/>
                                        <p:tgtEl>
                                          <p:spTgt spid="3">
                                            <p:txEl>
                                              <p:pRg st="12" end="12"/>
                                            </p:txEl>
                                          </p:spTgt>
                                        </p:tgtEl>
                                      </p:cBhvr>
                                    </p:animEffect>
                                  </p:childTnLst>
                                </p:cTn>
                              </p:par>
                            </p:childTnLst>
                          </p:cTn>
                        </p:par>
                      </p:childTnLst>
                    </p:cTn>
                  </p:par>
                  <p:par>
                    <p:cTn id="74" fill="hold">
                      <p:stCondLst>
                        <p:cond delay="indefinite"/>
                      </p:stCondLst>
                      <p:childTnLst>
                        <p:par>
                          <p:cTn id="75" fill="hold">
                            <p:stCondLst>
                              <p:cond delay="0"/>
                            </p:stCondLst>
                            <p:childTnLst>
                              <p:par>
                                <p:cTn id="76" presetID="10" presetClass="entr" presetSubtype="0" fill="hold" nodeType="clickEffect">
                                  <p:stCondLst>
                                    <p:cond delay="0"/>
                                  </p:stCondLst>
                                  <p:childTnLst>
                                    <p:set>
                                      <p:cBhvr>
                                        <p:cTn id="77" dur="1" fill="hold">
                                          <p:stCondLst>
                                            <p:cond delay="0"/>
                                          </p:stCondLst>
                                        </p:cTn>
                                        <p:tgtEl>
                                          <p:spTgt spid="3">
                                            <p:txEl>
                                              <p:pRg st="13" end="13"/>
                                            </p:txEl>
                                          </p:spTgt>
                                        </p:tgtEl>
                                        <p:attrNameLst>
                                          <p:attrName>style.visibility</p:attrName>
                                        </p:attrNameLst>
                                      </p:cBhvr>
                                      <p:to>
                                        <p:strVal val="visible"/>
                                      </p:to>
                                    </p:set>
                                    <p:animEffect transition="in" filter="fade">
                                      <p:cBhvr>
                                        <p:cTn id="78"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schemeClr val="bg1"/>
                </a:solidFill>
              </a:rPr>
              <a:t>Accepting gifts from children in play therapy</a:t>
            </a:r>
          </a:p>
        </p:txBody>
      </p:sp>
      <p:sp>
        <p:nvSpPr>
          <p:cNvPr id="3" name="Content Placeholder 2"/>
          <p:cNvSpPr>
            <a:spLocks noGrp="1"/>
          </p:cNvSpPr>
          <p:nvPr>
            <p:ph idx="1"/>
          </p:nvPr>
        </p:nvSpPr>
        <p:spPr>
          <a:xfrm>
            <a:off x="457200" y="1600200"/>
            <a:ext cx="8229600" cy="4876800"/>
          </a:xfrm>
        </p:spPr>
        <p:txBody>
          <a:bodyPr>
            <a:normAutofit/>
          </a:bodyPr>
          <a:lstStyle/>
          <a:p>
            <a:r>
              <a:rPr lang="en-US" dirty="0" smtClean="0"/>
              <a:t>Do not display gifts</a:t>
            </a:r>
          </a:p>
          <a:p>
            <a:pPr lvl="1"/>
            <a:r>
              <a:rPr lang="en-US" dirty="0" smtClean="0"/>
              <a:t>Could foster competition</a:t>
            </a:r>
          </a:p>
          <a:p>
            <a:pPr lvl="1"/>
            <a:r>
              <a:rPr lang="en-US" dirty="0" smtClean="0"/>
              <a:t>Could encourage other children to bring gifts</a:t>
            </a:r>
          </a:p>
          <a:p>
            <a:r>
              <a:rPr lang="en-US" dirty="0" smtClean="0"/>
              <a:t>Declining a gift: “I would like for you to take this and get something for yourself.”</a:t>
            </a:r>
          </a:p>
          <a:p>
            <a:r>
              <a:rPr lang="en-US" dirty="0" smtClean="0"/>
              <a:t>Don’t give gifts: “What is held in the hand can be lost. What is held in the heart can never be lost.”</a:t>
            </a:r>
          </a:p>
          <a:p>
            <a:pPr lvl="1"/>
            <a:endParaRPr lang="en-US" dirty="0" smtClean="0"/>
          </a:p>
          <a:p>
            <a:pPr lvl="1"/>
            <a:endParaRPr lang="en-US" dirty="0" smtClean="0"/>
          </a:p>
          <a:p>
            <a:pPr lvl="1"/>
            <a:endParaRPr lang="en-US" dirty="0" smtClean="0"/>
          </a:p>
          <a:p>
            <a:pPr lvl="2"/>
            <a:endParaRPr lang="en-US" dirty="0"/>
          </a:p>
          <a:p>
            <a:pPr lvl="3"/>
            <a:endParaRPr lang="en-US" sz="1700" dirty="0" smtClean="0"/>
          </a:p>
        </p:txBody>
      </p:sp>
    </p:spTree>
    <p:extLst>
      <p:ext uri="{BB962C8B-B14F-4D97-AF65-F5344CB8AC3E}">
        <p14:creationId xmlns:p14="http://schemas.microsoft.com/office/powerpoint/2010/main" val="3121463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small" dirty="0">
                <a:uFill>
                  <a:solidFill>
                    <a:schemeClr val="accent1"/>
                  </a:solidFill>
                </a:uFill>
              </a:rPr>
              <a:t>Issues in Play Therapy (cont.)</a:t>
            </a:r>
            <a:endParaRPr lang="en-US" dirty="0"/>
          </a:p>
        </p:txBody>
      </p:sp>
      <p:sp>
        <p:nvSpPr>
          <p:cNvPr id="3" name="Content Placeholder 2"/>
          <p:cNvSpPr>
            <a:spLocks noGrp="1"/>
          </p:cNvSpPr>
          <p:nvPr>
            <p:ph idx="1"/>
          </p:nvPr>
        </p:nvSpPr>
        <p:spPr>
          <a:xfrm>
            <a:off x="457200" y="1600200"/>
            <a:ext cx="8229600" cy="5181600"/>
          </a:xfrm>
        </p:spPr>
        <p:txBody>
          <a:bodyPr>
            <a:normAutofit/>
          </a:bodyPr>
          <a:lstStyle/>
          <a:p>
            <a:r>
              <a:rPr lang="en-US" dirty="0" smtClean="0"/>
              <a:t>Giving a child a reward at the end of sessions or a memento at termination</a:t>
            </a:r>
          </a:p>
          <a:p>
            <a:pPr lvl="1"/>
            <a:r>
              <a:rPr lang="en-US" dirty="0" smtClean="0"/>
              <a:t>Play experiences for children are intrinsically rewarding; they do not need a reward for playing</a:t>
            </a:r>
          </a:p>
          <a:p>
            <a:pPr lvl="1"/>
            <a:r>
              <a:rPr lang="en-US" dirty="0" smtClean="0"/>
              <a:t>What a child carries away in his or her heart is infinitely more important than anything the child can hold in his or her hand</a:t>
            </a:r>
          </a:p>
          <a:p>
            <a:pPr lvl="1"/>
            <a:r>
              <a:rPr lang="en-US" dirty="0" smtClean="0"/>
              <a:t>Rewards for good behavior are part of the child’s life experiences; bringing the same into the playroom continues the same expectation of behavior</a:t>
            </a:r>
          </a:p>
          <a:p>
            <a:pPr lvl="1"/>
            <a:r>
              <a:rPr lang="en-US" dirty="0" smtClean="0"/>
              <a:t>Rewards inhibit children’s behaviors in the play therapy experience</a:t>
            </a:r>
          </a:p>
          <a:p>
            <a:pPr lvl="2"/>
            <a:endParaRPr lang="en-US" dirty="0" smtClean="0"/>
          </a:p>
          <a:p>
            <a:endParaRPr lang="en-US" dirty="0" smtClean="0"/>
          </a:p>
          <a:p>
            <a:pPr lvl="1"/>
            <a:endParaRPr lang="en-US" dirty="0" smtClean="0"/>
          </a:p>
          <a:p>
            <a:pPr lvl="1"/>
            <a:endParaRPr lang="en-US" dirty="0" smtClean="0"/>
          </a:p>
          <a:p>
            <a:pPr lvl="1"/>
            <a:endParaRPr lang="en-US" dirty="0" smtClean="0"/>
          </a:p>
          <a:p>
            <a:pPr lvl="2"/>
            <a:endParaRPr lang="en-US" dirty="0" smtClean="0"/>
          </a:p>
          <a:p>
            <a:pPr lvl="1"/>
            <a:endParaRPr lang="en-US" dirty="0"/>
          </a:p>
        </p:txBody>
      </p:sp>
    </p:spTree>
    <p:extLst>
      <p:ext uri="{BB962C8B-B14F-4D97-AF65-F5344CB8AC3E}">
        <p14:creationId xmlns:p14="http://schemas.microsoft.com/office/powerpoint/2010/main" val="4235905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82880"/>
            <a:ext cx="8534400" cy="1111664"/>
          </a:xfrm>
        </p:spPr>
        <p:txBody>
          <a:bodyPr>
            <a:normAutofit/>
          </a:bodyPr>
          <a:lstStyle/>
          <a:p>
            <a:r>
              <a:rPr lang="en-US" cap="small" dirty="0">
                <a:uFill>
                  <a:solidFill>
                    <a:schemeClr val="accent1"/>
                  </a:solidFill>
                </a:uFill>
              </a:rPr>
              <a:t>Issues in Play Therapy (cont.)</a:t>
            </a:r>
            <a:endParaRPr lang="en-US" cap="small" dirty="0"/>
          </a:p>
        </p:txBody>
      </p:sp>
      <p:sp>
        <p:nvSpPr>
          <p:cNvPr id="3" name="Content Placeholder 2"/>
          <p:cNvSpPr>
            <a:spLocks noGrp="1"/>
          </p:cNvSpPr>
          <p:nvPr>
            <p:ph idx="1"/>
          </p:nvPr>
        </p:nvSpPr>
        <p:spPr>
          <a:xfrm>
            <a:off x="457200" y="1752600"/>
            <a:ext cx="8229600" cy="4800600"/>
          </a:xfrm>
        </p:spPr>
        <p:txBody>
          <a:bodyPr>
            <a:normAutofit lnSpcReduction="10000"/>
          </a:bodyPr>
          <a:lstStyle/>
          <a:p>
            <a:r>
              <a:rPr lang="en-US" dirty="0" smtClean="0"/>
              <a:t>Asking the child to clean up</a:t>
            </a:r>
          </a:p>
          <a:p>
            <a:pPr lvl="1"/>
            <a:r>
              <a:rPr lang="en-US" dirty="0" smtClean="0"/>
              <a:t>If toys are words, then the request to clean up is like telling the child to clean up what has been expressed</a:t>
            </a:r>
          </a:p>
          <a:p>
            <a:pPr lvl="1"/>
            <a:r>
              <a:rPr lang="en-US" dirty="0" smtClean="0"/>
              <a:t>If cleaning up is required, therapist conveys the message that making a mess is not permissible</a:t>
            </a:r>
          </a:p>
          <a:p>
            <a:pPr lvl="1"/>
            <a:r>
              <a:rPr lang="en-US" dirty="0" smtClean="0"/>
              <a:t>Leave 15 minutes after session to clean up</a:t>
            </a:r>
          </a:p>
          <a:p>
            <a:r>
              <a:rPr lang="en-US" dirty="0" smtClean="0"/>
              <a:t>Informing children of the reason they are in play therapy</a:t>
            </a:r>
          </a:p>
          <a:p>
            <a:pPr lvl="1"/>
            <a:r>
              <a:rPr lang="en-US" dirty="0" smtClean="0"/>
              <a:t>Child-centered play therapy is not problem-focused</a:t>
            </a:r>
          </a:p>
          <a:p>
            <a:pPr lvl="1"/>
            <a:r>
              <a:rPr lang="en-US" dirty="0" smtClean="0"/>
              <a:t>Therefore, the reason for referral may not be known</a:t>
            </a:r>
          </a:p>
          <a:p>
            <a:pPr lvl="1"/>
            <a:r>
              <a:rPr lang="en-US" dirty="0" smtClean="0"/>
              <a:t>Informing children of the specific reason they are coming to the playroom is not necessary</a:t>
            </a:r>
          </a:p>
          <a:p>
            <a:pPr lvl="1"/>
            <a:r>
              <a:rPr lang="en-US" dirty="0" smtClean="0"/>
              <a:t>“Your parents are concerned because sometimes things don’t seem to go very well for you at home, and they thought you would like to have a special time in the playroom each Tuesday just for you”</a:t>
            </a:r>
          </a:p>
          <a:p>
            <a:pPr lvl="1"/>
            <a:endParaRPr lang="en-US" dirty="0" smtClean="0"/>
          </a:p>
          <a:p>
            <a:pPr lvl="1"/>
            <a:endParaRPr lang="en-US" dirty="0" smtClean="0"/>
          </a:p>
          <a:p>
            <a:endParaRPr lang="en-US" dirty="0" smtClean="0"/>
          </a:p>
          <a:p>
            <a:pPr lvl="1"/>
            <a:endParaRPr lang="en-US" dirty="0" smtClean="0"/>
          </a:p>
          <a:p>
            <a:pPr lvl="2"/>
            <a:endParaRPr lang="en-US" dirty="0" smtClean="0"/>
          </a:p>
        </p:txBody>
      </p:sp>
    </p:spTree>
    <p:extLst>
      <p:ext uri="{BB962C8B-B14F-4D97-AF65-F5344CB8AC3E}">
        <p14:creationId xmlns:p14="http://schemas.microsoft.com/office/powerpoint/2010/main" val="23415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barn(inVertic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barn(inVertic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barn(inVertic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barn(inVertic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barn(inVertical)">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barn(inVertical)">
                                      <p:cBhvr>
                                        <p:cTn id="5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small" dirty="0">
                <a:uFill>
                  <a:solidFill>
                    <a:schemeClr val="accent1"/>
                  </a:solidFill>
                </a:uFill>
              </a:rPr>
              <a:t>Issues in Play Therapy (cont.)</a:t>
            </a:r>
            <a:endParaRPr lang="en-US" dirty="0"/>
          </a:p>
        </p:txBody>
      </p:sp>
      <p:sp>
        <p:nvSpPr>
          <p:cNvPr id="3" name="Content Placeholder 2"/>
          <p:cNvSpPr>
            <a:spLocks noGrp="1"/>
          </p:cNvSpPr>
          <p:nvPr>
            <p:ph idx="1"/>
          </p:nvPr>
        </p:nvSpPr>
        <p:spPr>
          <a:xfrm>
            <a:off x="457200" y="1676400"/>
            <a:ext cx="8229600" cy="4953000"/>
          </a:xfrm>
        </p:spPr>
        <p:txBody>
          <a:bodyPr>
            <a:normAutofit lnSpcReduction="10000"/>
          </a:bodyPr>
          <a:lstStyle/>
          <a:p>
            <a:r>
              <a:rPr lang="en-US" dirty="0" smtClean="0"/>
              <a:t>Bringing a friend to the playroom</a:t>
            </a:r>
          </a:p>
          <a:p>
            <a:pPr lvl="1"/>
            <a:r>
              <a:rPr lang="en-US" dirty="0" smtClean="0"/>
              <a:t>Contraindicated for children who need therapist’s total attention and acceptance (e.g., trauma)</a:t>
            </a:r>
          </a:p>
          <a:p>
            <a:pPr lvl="1"/>
            <a:r>
              <a:rPr lang="en-US" dirty="0" smtClean="0"/>
              <a:t>Contraindicated for children who are sensitive to comparisons with other children</a:t>
            </a:r>
          </a:p>
          <a:p>
            <a:pPr lvl="1"/>
            <a:r>
              <a:rPr lang="en-US" dirty="0" smtClean="0"/>
              <a:t>Contraindicated for children who have been sexually abused or are overly aggressive</a:t>
            </a:r>
          </a:p>
          <a:p>
            <a:pPr lvl="1"/>
            <a:r>
              <a:rPr lang="en-US" dirty="0" smtClean="0"/>
              <a:t>Contraindicated early in treatment</a:t>
            </a:r>
          </a:p>
          <a:p>
            <a:r>
              <a:rPr lang="en-US" dirty="0" smtClean="0"/>
              <a:t>Inviting parents or siblings to the playroom</a:t>
            </a:r>
          </a:p>
          <a:p>
            <a:pPr lvl="1"/>
            <a:r>
              <a:rPr lang="en-US" dirty="0" smtClean="0"/>
              <a:t>Parents are generally not allowed in sessions</a:t>
            </a:r>
          </a:p>
          <a:p>
            <a:pPr lvl="2"/>
            <a:r>
              <a:rPr lang="en-US" dirty="0" smtClean="0"/>
              <a:t>Restricts therapeutic relationship</a:t>
            </a:r>
          </a:p>
          <a:p>
            <a:pPr lvl="2"/>
            <a:r>
              <a:rPr lang="en-US" dirty="0" smtClean="0"/>
              <a:t>Violates confidentiality</a:t>
            </a:r>
          </a:p>
          <a:p>
            <a:pPr lvl="1"/>
            <a:r>
              <a:rPr lang="en-US" dirty="0" smtClean="0"/>
              <a:t>Overly anxious children can request parents if anxiety threatens to become debilitating </a:t>
            </a:r>
          </a:p>
          <a:p>
            <a:pPr lvl="1"/>
            <a:r>
              <a:rPr lang="en-US" dirty="0" smtClean="0"/>
              <a:t>What does the child have in mind with invitation?</a:t>
            </a:r>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1413244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fade">
                                      <p:cBhvr>
                                        <p:cTn id="6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cap="small" dirty="0">
                <a:uFill>
                  <a:solidFill>
                    <a:schemeClr val="accent1"/>
                  </a:solidFill>
                </a:uFill>
              </a:rPr>
              <a:t>C</a:t>
            </a:r>
            <a:r>
              <a:rPr lang="en-US" sz="4000" cap="small" dirty="0" smtClean="0">
                <a:uFill>
                  <a:solidFill>
                    <a:schemeClr val="accent1"/>
                  </a:solidFill>
                </a:uFill>
              </a:rPr>
              <a:t>hildren in Play Therapy</a:t>
            </a:r>
            <a:endParaRPr lang="en-US" sz="4000" dirty="0"/>
          </a:p>
        </p:txBody>
      </p:sp>
      <p:sp>
        <p:nvSpPr>
          <p:cNvPr id="3" name="Content Placeholder 2"/>
          <p:cNvSpPr>
            <a:spLocks noGrp="1"/>
          </p:cNvSpPr>
          <p:nvPr>
            <p:ph idx="1"/>
          </p:nvPr>
        </p:nvSpPr>
        <p:spPr/>
        <p:txBody>
          <a:bodyPr>
            <a:normAutofit/>
          </a:bodyPr>
          <a:lstStyle/>
          <a:p>
            <a:r>
              <a:rPr lang="en-US" dirty="0" smtClean="0"/>
              <a:t>Nancy – trichotillomania</a:t>
            </a:r>
          </a:p>
          <a:p>
            <a:pPr lvl="1"/>
            <a:r>
              <a:rPr lang="en-US" dirty="0" smtClean="0"/>
              <a:t>Fear of maternal separation</a:t>
            </a:r>
          </a:p>
          <a:p>
            <a:pPr lvl="1"/>
            <a:r>
              <a:rPr lang="en-US" dirty="0" smtClean="0"/>
              <a:t>Competition with younger sister</a:t>
            </a:r>
          </a:p>
          <a:p>
            <a:pPr lvl="1"/>
            <a:r>
              <a:rPr lang="en-US" dirty="0" smtClean="0"/>
              <a:t>Rebellion against overwhelming number of limits and demands placed on her</a:t>
            </a:r>
          </a:p>
          <a:p>
            <a:pPr lvl="1"/>
            <a:r>
              <a:rPr lang="en-US" dirty="0" smtClean="0"/>
              <a:t>Cautious, then messy, then free and accepted</a:t>
            </a:r>
          </a:p>
          <a:p>
            <a:pPr lvl="1"/>
            <a:r>
              <a:rPr lang="en-US" dirty="0" smtClean="0"/>
              <a:t>Regression was temporary, not self-reinforcing</a:t>
            </a:r>
          </a:p>
          <a:p>
            <a:pPr lvl="1"/>
            <a:r>
              <a:rPr lang="en-US" dirty="0" smtClean="0"/>
              <a:t>Why did therapy stop at eight sessions?</a:t>
            </a:r>
          </a:p>
          <a:p>
            <a:pPr lvl="1"/>
            <a:r>
              <a:rPr lang="en-US" dirty="0" smtClean="0"/>
              <a:t>Parent consultations</a:t>
            </a:r>
          </a:p>
          <a:p>
            <a:pPr lvl="2"/>
            <a:r>
              <a:rPr lang="en-US" dirty="0" smtClean="0"/>
              <a:t>Provide insight with respect to child’s feelings</a:t>
            </a:r>
          </a:p>
          <a:p>
            <a:pPr lvl="2"/>
            <a:r>
              <a:rPr lang="en-US" dirty="0" smtClean="0"/>
              <a:t>Help parents develop communication skills</a:t>
            </a:r>
          </a:p>
          <a:p>
            <a:pPr lvl="2"/>
            <a:r>
              <a:rPr lang="en-US" dirty="0" smtClean="0"/>
              <a:t>Help parents develop parenting skills</a:t>
            </a:r>
          </a:p>
          <a:p>
            <a:pPr lvl="1"/>
            <a:endParaRPr lang="en-US" dirty="0" smtClean="0"/>
          </a:p>
        </p:txBody>
      </p:sp>
    </p:spTree>
    <p:extLst>
      <p:ext uri="{BB962C8B-B14F-4D97-AF65-F5344CB8AC3E}">
        <p14:creationId xmlns:p14="http://schemas.microsoft.com/office/powerpoint/2010/main" val="2870012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catur">
  <a:themeElements>
    <a:clrScheme name="Decatur">
      <a:dk1>
        <a:sysClr val="windowText" lastClr="000000"/>
      </a:dk1>
      <a:lt1>
        <a:sysClr val="window" lastClr="FFFFFF"/>
      </a:lt1>
      <a:dk2>
        <a:srgbClr val="55554A"/>
      </a:dk2>
      <a:lt2>
        <a:srgbClr val="D7DAE1"/>
      </a:lt2>
      <a:accent1>
        <a:srgbClr val="F4680B"/>
      </a:accent1>
      <a:accent2>
        <a:srgbClr val="ABB19F"/>
      </a:accent2>
      <a:accent3>
        <a:srgbClr val="948774"/>
      </a:accent3>
      <a:accent4>
        <a:srgbClr val="7EB8E7"/>
      </a:accent4>
      <a:accent5>
        <a:srgbClr val="E3B651"/>
      </a:accent5>
      <a:accent6>
        <a:srgbClr val="96756C"/>
      </a:accent6>
      <a:hlink>
        <a:srgbClr val="66AACD"/>
      </a:hlink>
      <a:folHlink>
        <a:srgbClr val="809DB3"/>
      </a:folHlink>
    </a:clrScheme>
    <a:fontScheme name="Decatur">
      <a:majorFont>
        <a:latin typeface="Bodoni MT Condensed"/>
        <a:ea typeface=""/>
        <a:cs typeface=""/>
        <a:font script="Grek" typeface="Times New Roman"/>
        <a:font script="Cyrl" typeface="Times New Roman"/>
        <a:font script="Jpan" typeface="HG明朝E"/>
        <a:font script="Hang" typeface="HY목각파임B"/>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TC101790490[[fn=Decatur]]</Template>
  <TotalTime>1340</TotalTime>
  <Words>997</Words>
  <Application>Microsoft Office PowerPoint</Application>
  <PresentationFormat>On-screen Show (4:3)</PresentationFormat>
  <Paragraphs>124</Paragraphs>
  <Slides>11</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Bodoni MT Condensed</vt:lpstr>
      <vt:lpstr>Calibri</vt:lpstr>
      <vt:lpstr>Courier New</vt:lpstr>
      <vt:lpstr>Franklin Gothic Book</vt:lpstr>
      <vt:lpstr>Wingdings</vt:lpstr>
      <vt:lpstr>Decatur</vt:lpstr>
      <vt:lpstr>Issues in Play Therapy</vt:lpstr>
      <vt:lpstr>Confidentiality (cont.)</vt:lpstr>
      <vt:lpstr>Issues in Play Therapy (cont.)</vt:lpstr>
      <vt:lpstr>Issues in Play Therapy (cont.)</vt:lpstr>
      <vt:lpstr>Accepting gifts from children in play therapy</vt:lpstr>
      <vt:lpstr>Issues in Play Therapy (cont.)</vt:lpstr>
      <vt:lpstr>Issues in Play Therapy (cont.)</vt:lpstr>
      <vt:lpstr>Issues in Play Therapy (cont.)</vt:lpstr>
      <vt:lpstr>Children in Play Therapy</vt:lpstr>
      <vt:lpstr>Children in Play Therapy (cont.)</vt:lpstr>
      <vt:lpstr>Children in Play Therapy (cont.)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Child &amp; Adolescent Psychopathology</dc:title>
  <dc:creator>Brianna</dc:creator>
  <cp:lastModifiedBy>Geoffrey Goodman</cp:lastModifiedBy>
  <cp:revision>102</cp:revision>
  <dcterms:created xsi:type="dcterms:W3CDTF">2010-09-16T15:18:00Z</dcterms:created>
  <dcterms:modified xsi:type="dcterms:W3CDTF">2015-06-11T22:54:29Z</dcterms:modified>
</cp:coreProperties>
</file>