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71" r:id="rId3"/>
    <p:sldId id="260" r:id="rId4"/>
    <p:sldId id="261" r:id="rId5"/>
    <p:sldId id="263" r:id="rId6"/>
    <p:sldId id="272" r:id="rId7"/>
    <p:sldId id="265" r:id="rId8"/>
    <p:sldId id="267" r:id="rId9"/>
    <p:sldId id="273" r:id="rId10"/>
    <p:sldId id="274" r:id="rId11"/>
    <p:sldId id="275" r:id="rId12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87" d="100"/>
          <a:sy n="87" d="100"/>
        </p:scale>
        <p:origin x="147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84EF6-118E-434D-A43B-176E146096D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4861"/>
            <a:ext cx="548640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A6C17-7562-47EF-A1A2-71898B1E7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6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89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6C17-7562-47EF-A1A2-71898B1E74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88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D58BF2-9BB1-449B-8D98-656448F4D8B0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F75922-ED94-42C0-966B-6E29A1F11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Beginning the Relationship: The Child’s Time</a:t>
            </a:r>
            <a:endParaRPr lang="en-US" cap="small" dirty="0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 of the relationship</a:t>
            </a:r>
          </a:p>
          <a:p>
            <a:pPr lvl="1"/>
            <a:r>
              <a:rPr lang="en-US" dirty="0" smtClean="0"/>
              <a:t>Establish a safe atmosphere for the child</a:t>
            </a:r>
          </a:p>
          <a:p>
            <a:pPr lvl="1"/>
            <a:r>
              <a:rPr lang="en-US" dirty="0" smtClean="0"/>
              <a:t>Understand and accept the child’s world</a:t>
            </a:r>
          </a:p>
          <a:p>
            <a:pPr lvl="1"/>
            <a:r>
              <a:rPr lang="en-US" dirty="0" smtClean="0"/>
              <a:t>Encourage the expression of the child’s emotional world</a:t>
            </a:r>
          </a:p>
          <a:p>
            <a:pPr lvl="1"/>
            <a:r>
              <a:rPr lang="en-US" dirty="0" smtClean="0"/>
              <a:t>Establish a feeling of permissiveness</a:t>
            </a:r>
          </a:p>
          <a:p>
            <a:pPr lvl="1"/>
            <a:r>
              <a:rPr lang="en-US" dirty="0" smtClean="0"/>
              <a:t>Facilitate decision-making by the child</a:t>
            </a:r>
          </a:p>
          <a:p>
            <a:pPr lvl="1"/>
            <a:r>
              <a:rPr lang="en-US" dirty="0" smtClean="0"/>
              <a:t>Provide the child with an opportunity to assume responsibility and to develop a feeling of control</a:t>
            </a:r>
          </a:p>
          <a:p>
            <a:r>
              <a:rPr lang="en-US" dirty="0" smtClean="0"/>
              <a:t>Making contact with the child</a:t>
            </a:r>
          </a:p>
          <a:p>
            <a:pPr lvl="1"/>
            <a:r>
              <a:rPr lang="en-US" dirty="0" smtClean="0"/>
              <a:t>Am I safe?</a:t>
            </a:r>
          </a:p>
          <a:p>
            <a:pPr lvl="1"/>
            <a:r>
              <a:rPr lang="en-US" dirty="0" smtClean="0"/>
              <a:t>Can I cope? (What are the expectations?)</a:t>
            </a:r>
          </a:p>
          <a:p>
            <a:pPr lvl="1"/>
            <a:r>
              <a:rPr lang="en-US" dirty="0" smtClean="0"/>
              <a:t>Will I be accepted?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831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Distinctive qualities of therapeutic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Avoid asking questions</a:t>
            </a:r>
          </a:p>
          <a:p>
            <a:pPr lvl="1"/>
            <a:r>
              <a:rPr lang="en-US" dirty="0" smtClean="0"/>
              <a:t>Child should not be expected to generate insight</a:t>
            </a:r>
          </a:p>
          <a:p>
            <a:pPr lvl="1"/>
            <a:r>
              <a:rPr lang="en-US" dirty="0" smtClean="0"/>
              <a:t>Child comes to play therapy lacking insight</a:t>
            </a:r>
          </a:p>
          <a:p>
            <a:pPr lvl="1"/>
            <a:r>
              <a:rPr lang="en-US" dirty="0" smtClean="0"/>
              <a:t>Questions can be turned into statements</a:t>
            </a:r>
          </a:p>
          <a:p>
            <a:r>
              <a:rPr lang="en-US" dirty="0" smtClean="0"/>
              <a:t>Facilitate </a:t>
            </a:r>
            <a:r>
              <a:rPr lang="en-US" dirty="0" smtClean="0"/>
              <a:t>decision-making </a:t>
            </a:r>
            <a:r>
              <a:rPr lang="en-US" dirty="0" smtClean="0"/>
              <a:t>and return responsibility</a:t>
            </a:r>
          </a:p>
          <a:p>
            <a:pPr lvl="1"/>
            <a:r>
              <a:rPr lang="en-US" dirty="0" smtClean="0"/>
              <a:t>“That’s something for you to decide”</a:t>
            </a:r>
          </a:p>
          <a:p>
            <a:pPr lvl="1"/>
            <a:r>
              <a:rPr lang="en-US" dirty="0" smtClean="0"/>
              <a:t>Experience of decision-making strengthens child’s self-concept and provides experiences that can be incorporated into changed self-representation </a:t>
            </a:r>
          </a:p>
          <a:p>
            <a:pPr lvl="1"/>
            <a:r>
              <a:rPr lang="en-US" dirty="0" smtClean="0"/>
              <a:t>Therapist returns responsibility to child, facilitates decision-making, and elicits child’s creativity</a:t>
            </a:r>
          </a:p>
          <a:p>
            <a:r>
              <a:rPr lang="en-US" dirty="0" smtClean="0"/>
              <a:t>Responses are personalized</a:t>
            </a:r>
          </a:p>
          <a:p>
            <a:pPr lvl="1"/>
            <a:r>
              <a:rPr lang="en-US" dirty="0" smtClean="0"/>
              <a:t>Use second, not third person or plural</a:t>
            </a:r>
          </a:p>
          <a:p>
            <a:pPr lvl="1"/>
            <a:r>
              <a:rPr lang="en-US" dirty="0" smtClean="0"/>
              <a:t>Keep focus on child</a:t>
            </a:r>
          </a:p>
        </p:txBody>
      </p:sp>
    </p:spTree>
    <p:extLst>
      <p:ext uri="{BB962C8B-B14F-4D97-AF65-F5344CB8AC3E}">
        <p14:creationId xmlns:p14="http://schemas.microsoft.com/office/powerpoint/2010/main" val="50402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Distinctive qualities of therapeutic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Avoid labeling toys</a:t>
            </a:r>
          </a:p>
          <a:p>
            <a:pPr lvl="1"/>
            <a:r>
              <a:rPr lang="en-US" dirty="0" smtClean="0"/>
              <a:t>“You just put that right in there”</a:t>
            </a:r>
          </a:p>
          <a:p>
            <a:pPr lvl="1"/>
            <a:r>
              <a:rPr lang="en-US" dirty="0" smtClean="0"/>
              <a:t>Labeling toys anchors child to therapist’s reality and interferes with child’s creativity and fantasy</a:t>
            </a:r>
          </a:p>
          <a:p>
            <a:r>
              <a:rPr lang="en-US" dirty="0" smtClean="0"/>
              <a:t>Are </a:t>
            </a:r>
            <a:r>
              <a:rPr lang="en-US" dirty="0" err="1" smtClean="0"/>
              <a:t>nonevaluative</a:t>
            </a:r>
            <a:r>
              <a:rPr lang="en-US" dirty="0" smtClean="0"/>
              <a:t> and </a:t>
            </a:r>
            <a:r>
              <a:rPr lang="en-US" smtClean="0"/>
              <a:t>do </a:t>
            </a:r>
            <a:r>
              <a:rPr lang="en-US" smtClean="0"/>
              <a:t>not </a:t>
            </a:r>
            <a:r>
              <a:rPr lang="en-US" dirty="0" smtClean="0"/>
              <a:t>praise</a:t>
            </a:r>
          </a:p>
          <a:p>
            <a:pPr lvl="1"/>
            <a:r>
              <a:rPr lang="en-US" dirty="0" smtClean="0"/>
              <a:t>Praise = external evaluation</a:t>
            </a:r>
          </a:p>
          <a:p>
            <a:pPr lvl="1"/>
            <a:r>
              <a:rPr lang="en-US" dirty="0" smtClean="0"/>
              <a:t>Praise deprives child of internal motivation</a:t>
            </a:r>
          </a:p>
          <a:p>
            <a:pPr lvl="1"/>
            <a:r>
              <a:rPr lang="en-US" dirty="0" smtClean="0"/>
              <a:t>Praise increases dependency on the therapist, inhibits creativity, and lowers self-esteem</a:t>
            </a:r>
          </a:p>
          <a:p>
            <a:pPr lvl="1"/>
            <a:r>
              <a:rPr lang="en-US" dirty="0" smtClean="0"/>
              <a:t>“You’re proud of your picture”</a:t>
            </a:r>
          </a:p>
          <a:p>
            <a:pPr lvl="1"/>
            <a:r>
              <a:rPr lang="en-US" dirty="0" smtClean="0"/>
              <a:t>Describe what is seen; prize what has been produced; focus on child’s affect</a:t>
            </a:r>
          </a:p>
        </p:txBody>
      </p:sp>
    </p:spTree>
    <p:extLst>
      <p:ext uri="{BB962C8B-B14F-4D97-AF65-F5344CB8AC3E}">
        <p14:creationId xmlns:p14="http://schemas.microsoft.com/office/powerpoint/2010/main" val="31888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Beginning the Relationship: The Child’s </a:t>
            </a:r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initial encounter in the waiting room</a:t>
            </a:r>
          </a:p>
          <a:p>
            <a:pPr lvl="1"/>
            <a:r>
              <a:rPr lang="en-US" dirty="0" smtClean="0"/>
              <a:t>Don’t engage in conversation with parents</a:t>
            </a:r>
          </a:p>
          <a:p>
            <a:pPr lvl="1"/>
            <a:r>
              <a:rPr lang="en-US" dirty="0" smtClean="0"/>
              <a:t>Crouch down and greet child at her eye level</a:t>
            </a:r>
          </a:p>
          <a:p>
            <a:pPr lvl="1"/>
            <a:r>
              <a:rPr lang="en-US" dirty="0" smtClean="0"/>
              <a:t>Make eye contact and smile</a:t>
            </a:r>
          </a:p>
          <a:p>
            <a:pPr lvl="1"/>
            <a:r>
              <a:rPr lang="en-US" dirty="0" smtClean="0"/>
              <a:t>Take the child to the playroom; parents will be there waiting</a:t>
            </a:r>
          </a:p>
          <a:p>
            <a:pPr lvl="1"/>
            <a:r>
              <a:rPr lang="en-US" dirty="0" smtClean="0"/>
              <a:t>The reluctant child</a:t>
            </a:r>
          </a:p>
          <a:p>
            <a:pPr lvl="2"/>
            <a:r>
              <a:rPr lang="en-US" dirty="0" smtClean="0"/>
              <a:t>You can have 1 more minute or 3 more minutes</a:t>
            </a:r>
          </a:p>
          <a:p>
            <a:pPr lvl="2"/>
            <a:r>
              <a:rPr lang="en-US" dirty="0" smtClean="0"/>
              <a:t>Parents can accompany child to the playroom</a:t>
            </a:r>
          </a:p>
          <a:p>
            <a:pPr lvl="2"/>
            <a:r>
              <a:rPr lang="en-US" dirty="0" smtClean="0"/>
              <a:t>Therapist talks </a:t>
            </a:r>
            <a:r>
              <a:rPr lang="en-US" dirty="0" smtClean="0"/>
              <a:t>for </a:t>
            </a:r>
            <a:r>
              <a:rPr lang="en-US" dirty="0" smtClean="0"/>
              <a:t>the parent</a:t>
            </a:r>
          </a:p>
          <a:p>
            <a:pPr lvl="2"/>
            <a:r>
              <a:rPr lang="en-US" dirty="0" smtClean="0"/>
              <a:t>Last resort – parent carries child to playroom</a:t>
            </a:r>
          </a:p>
        </p:txBody>
      </p:sp>
    </p:spTree>
    <p:extLst>
      <p:ext uri="{BB962C8B-B14F-4D97-AF65-F5344CB8AC3E}">
        <p14:creationId xmlns:p14="http://schemas.microsoft.com/office/powerpoint/2010/main" val="18531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111664"/>
          </a:xfrm>
        </p:spPr>
        <p:txBody>
          <a:bodyPr>
            <a:normAutofit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Beginning the Relationship: The Child’s Time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the relationship in the playroom</a:t>
            </a:r>
          </a:p>
          <a:p>
            <a:pPr lvl="1"/>
            <a:r>
              <a:rPr lang="en-US" dirty="0" smtClean="0"/>
              <a:t>Introduction to the playroom</a:t>
            </a:r>
          </a:p>
          <a:p>
            <a:pPr lvl="2"/>
            <a:r>
              <a:rPr lang="en-US" dirty="0" smtClean="0"/>
              <a:t>Don’t explain too much</a:t>
            </a:r>
          </a:p>
          <a:p>
            <a:pPr lvl="2"/>
            <a:r>
              <a:rPr lang="en-US" dirty="0" smtClean="0"/>
              <a:t>“You can play with the toys in a lot of the ways you would like to”</a:t>
            </a:r>
          </a:p>
          <a:p>
            <a:pPr lvl="2"/>
            <a:r>
              <a:rPr lang="en-US" dirty="0" smtClean="0"/>
              <a:t>“in a lot of the ways” communicates limits on behavior (i.e., boundaries)</a:t>
            </a:r>
          </a:p>
          <a:p>
            <a:pPr lvl="1"/>
            <a:r>
              <a:rPr lang="en-US" dirty="0" smtClean="0"/>
              <a:t>Allow the child to lead</a:t>
            </a:r>
          </a:p>
          <a:p>
            <a:pPr lvl="2"/>
            <a:r>
              <a:rPr lang="en-US" dirty="0" smtClean="0"/>
              <a:t>Enter child’s physical space (including floor) only when invited by child</a:t>
            </a:r>
          </a:p>
          <a:p>
            <a:pPr lvl="2"/>
            <a:r>
              <a:rPr lang="en-US" dirty="0" smtClean="0"/>
              <a:t>Therapist’s chair is the only neutral space</a:t>
            </a:r>
          </a:p>
          <a:p>
            <a:pPr lvl="2"/>
            <a:r>
              <a:rPr lang="en-US" dirty="0" smtClean="0"/>
              <a:t>Allowing child to lead affirms belief in the child’s ability to be constructively self-directing</a:t>
            </a:r>
          </a:p>
          <a:p>
            <a:pPr lvl="2"/>
            <a:r>
              <a:rPr lang="en-US" dirty="0" smtClean="0"/>
              <a:t>Children do not learn self-direction and responsibility when the therapist provides solutions or direction</a:t>
            </a:r>
          </a:p>
          <a:p>
            <a:pPr lvl="2"/>
            <a:r>
              <a:rPr lang="en-US" dirty="0" smtClean="0"/>
              <a:t>Suggest a character to play an abusive role vis’-a-vis’ the child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7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Developing the relationship in the </a:t>
            </a:r>
            <a:r>
              <a:rPr lang="en-US" dirty="0" smtClean="0"/>
              <a:t>playroom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55554A"/>
                </a:solidFill>
              </a:rPr>
              <a:t>Hearing nonverbal expressions – listen with your eyes and ears</a:t>
            </a:r>
          </a:p>
          <a:p>
            <a:r>
              <a:rPr lang="en-US" dirty="0" smtClean="0">
                <a:solidFill>
                  <a:srgbClr val="55554A"/>
                </a:solidFill>
              </a:rPr>
              <a:t>Respecting the child’s space</a:t>
            </a:r>
          </a:p>
          <a:p>
            <a:r>
              <a:rPr lang="en-US" dirty="0" smtClean="0">
                <a:solidFill>
                  <a:srgbClr val="55554A"/>
                </a:solidFill>
              </a:rPr>
              <a:t>Physically tracking the child – toes should follow nose</a:t>
            </a:r>
          </a:p>
          <a:p>
            <a:r>
              <a:rPr lang="en-US" dirty="0" smtClean="0">
                <a:solidFill>
                  <a:srgbClr val="55554A"/>
                </a:solidFill>
              </a:rPr>
              <a:t>Reflecting nonverbal play </a:t>
            </a:r>
            <a:r>
              <a:rPr lang="en-US" dirty="0" smtClean="0">
                <a:solidFill>
                  <a:srgbClr val="55554A"/>
                </a:solidFill>
              </a:rPr>
              <a:t>behavior:  </a:t>
            </a:r>
            <a:r>
              <a:rPr lang="en-US" dirty="0" smtClean="0">
                <a:solidFill>
                  <a:srgbClr val="55554A"/>
                </a:solidFill>
              </a:rPr>
              <a:t>tracking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Tracking – put into words what therapist sees and observes child doing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Tracking conveys interest in the child</a:t>
            </a:r>
          </a:p>
          <a:p>
            <a:r>
              <a:rPr lang="en-US" dirty="0" smtClean="0">
                <a:solidFill>
                  <a:srgbClr val="55554A"/>
                </a:solidFill>
              </a:rPr>
              <a:t>Reflecting verbal content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Therapist summarizes or paraphrases and reflects back the child’s verbal interaction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Reflecting helps therapist immerse herself in the child’s world</a:t>
            </a:r>
          </a:p>
          <a:p>
            <a:r>
              <a:rPr lang="en-US" dirty="0" smtClean="0">
                <a:solidFill>
                  <a:srgbClr val="55554A"/>
                </a:solidFill>
              </a:rPr>
              <a:t>Reflecting feelings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Always focus on child’s </a:t>
            </a:r>
            <a:r>
              <a:rPr lang="en-US" dirty="0" smtClean="0">
                <a:solidFill>
                  <a:srgbClr val="55554A"/>
                </a:solidFill>
              </a:rPr>
              <a:t>feelings:  “</a:t>
            </a:r>
            <a:r>
              <a:rPr lang="en-US" dirty="0" smtClean="0">
                <a:solidFill>
                  <a:srgbClr val="55554A"/>
                </a:solidFill>
              </a:rPr>
              <a:t>You don’t like what’s in this playroom, and you want to leave”</a:t>
            </a:r>
          </a:p>
          <a:p>
            <a:pPr lvl="1"/>
            <a:r>
              <a:rPr lang="en-US" dirty="0" smtClean="0">
                <a:solidFill>
                  <a:srgbClr val="55554A"/>
                </a:solidFill>
              </a:rPr>
              <a:t>Allow child to make decisions about playing</a:t>
            </a:r>
          </a:p>
          <a:p>
            <a:pPr lvl="3"/>
            <a:endParaRPr lang="en-US" dirty="0" smtClean="0">
              <a:solidFill>
                <a:srgbClr val="55554A"/>
              </a:solidFill>
            </a:endParaRPr>
          </a:p>
          <a:p>
            <a:pPr lvl="3"/>
            <a:endParaRPr lang="en-US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Beginning the Relationship: The Child’s Time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Responding to the reluctant, anxious child</a:t>
            </a:r>
          </a:p>
          <a:p>
            <a:pPr lvl="1"/>
            <a:r>
              <a:rPr lang="en-US" dirty="0" smtClean="0"/>
              <a:t>When the child is nonverbal, the therapist should be verbal</a:t>
            </a:r>
          </a:p>
          <a:p>
            <a:pPr lvl="1"/>
            <a:r>
              <a:rPr lang="en-US" dirty="0" smtClean="0"/>
              <a:t>Do not inhibit child further by therapist silence</a:t>
            </a:r>
          </a:p>
          <a:p>
            <a:r>
              <a:rPr lang="en-US" dirty="0" smtClean="0"/>
              <a:t>Questioning techniques of children</a:t>
            </a:r>
          </a:p>
          <a:p>
            <a:pPr lvl="1"/>
            <a:r>
              <a:rPr lang="en-US" dirty="0" smtClean="0"/>
              <a:t>Children ask questions to make contact and build </a:t>
            </a:r>
            <a:r>
              <a:rPr lang="en-US" dirty="0" smtClean="0"/>
              <a:t>relationship</a:t>
            </a:r>
            <a:endParaRPr lang="en-US" dirty="0" smtClean="0"/>
          </a:p>
          <a:p>
            <a:pPr lvl="1"/>
            <a:r>
              <a:rPr lang="en-US" dirty="0" smtClean="0"/>
              <a:t>Don’t answer questions that have not been asked</a:t>
            </a:r>
          </a:p>
          <a:p>
            <a:pPr lvl="1"/>
            <a:r>
              <a:rPr lang="en-US" dirty="0" smtClean="0"/>
              <a:t>Trying to anticipate what children are communicating through their questions rather than answering them facilitates expression and exploration</a:t>
            </a:r>
          </a:p>
          <a:p>
            <a:r>
              <a:rPr lang="en-US" dirty="0" smtClean="0"/>
              <a:t>Explaining observation mirror and recording – not necessary for </a:t>
            </a:r>
            <a:r>
              <a:rPr lang="en-US" dirty="0" smtClean="0"/>
              <a:t>younger </a:t>
            </a:r>
            <a:r>
              <a:rPr lang="en-US" dirty="0" smtClean="0"/>
              <a:t>children</a:t>
            </a:r>
          </a:p>
          <a:p>
            <a:r>
              <a:rPr lang="en-US" dirty="0" smtClean="0"/>
              <a:t>Taking notes during session – don’t do 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3"/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31214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Beginning the Relationship: The Child’s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Preparing to end each session</a:t>
            </a:r>
          </a:p>
          <a:p>
            <a:pPr lvl="1"/>
            <a:r>
              <a:rPr lang="en-US" dirty="0" smtClean="0"/>
              <a:t>5-minute, 1-minute caution</a:t>
            </a:r>
          </a:p>
          <a:p>
            <a:pPr lvl="1"/>
            <a:r>
              <a:rPr lang="en-US" dirty="0" smtClean="0"/>
              <a:t>Prepare parent if child has paint on themselves</a:t>
            </a:r>
          </a:p>
          <a:p>
            <a:r>
              <a:rPr lang="en-US" dirty="0" smtClean="0"/>
              <a:t>Basic dimensions of the relationship (four healing messages)</a:t>
            </a:r>
          </a:p>
          <a:p>
            <a:pPr lvl="1"/>
            <a:r>
              <a:rPr lang="en-US" dirty="0" smtClean="0"/>
              <a:t>I am here – I am fully present</a:t>
            </a:r>
          </a:p>
          <a:p>
            <a:pPr lvl="1"/>
            <a:r>
              <a:rPr lang="en-US" dirty="0" smtClean="0"/>
              <a:t>I hear you – I will listen fully with eyes and ears</a:t>
            </a:r>
          </a:p>
          <a:p>
            <a:pPr lvl="1"/>
            <a:r>
              <a:rPr lang="en-US" dirty="0" smtClean="0"/>
              <a:t>I understand – Communicate this understanding to child</a:t>
            </a:r>
          </a:p>
          <a:p>
            <a:pPr lvl="1"/>
            <a:r>
              <a:rPr lang="en-US" dirty="0" smtClean="0"/>
              <a:t>I care – Caring releases child’s innate growth potential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0"/>
            <a:ext cx="8534400" cy="1111664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uFill>
                  <a:solidFill>
                    <a:schemeClr val="accent1"/>
                  </a:solidFill>
                </a:uFill>
              </a:rPr>
              <a:t>Characteristics of Facilitative Responses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Sensitive understanding: being </a:t>
            </a:r>
            <a:r>
              <a:rPr lang="en-US" dirty="0" smtClean="0"/>
              <a:t>with</a:t>
            </a:r>
            <a:endParaRPr lang="en-US" dirty="0" smtClean="0"/>
          </a:p>
          <a:p>
            <a:pPr lvl="1"/>
            <a:r>
              <a:rPr lang="en-US" dirty="0" smtClean="0"/>
              <a:t>No problem-solving</a:t>
            </a:r>
          </a:p>
          <a:p>
            <a:pPr lvl="1"/>
            <a:r>
              <a:rPr lang="en-US" dirty="0" smtClean="0"/>
              <a:t>No evaluation</a:t>
            </a:r>
          </a:p>
          <a:p>
            <a:r>
              <a:rPr lang="en-US" dirty="0" smtClean="0"/>
              <a:t>Caring acceptance</a:t>
            </a:r>
          </a:p>
          <a:p>
            <a:pPr lvl="1"/>
            <a:r>
              <a:rPr lang="en-US" dirty="0" smtClean="0"/>
              <a:t>Child learns </a:t>
            </a:r>
            <a:r>
              <a:rPr lang="en-US" dirty="0" smtClean="0"/>
              <a:t>to depend on others for support</a:t>
            </a:r>
          </a:p>
          <a:p>
            <a:pPr lvl="1"/>
            <a:r>
              <a:rPr lang="en-US" dirty="0" smtClean="0"/>
              <a:t>Child develops </a:t>
            </a:r>
            <a:r>
              <a:rPr lang="en-US" dirty="0" smtClean="0"/>
              <a:t>their own sense of adequacy and independence</a:t>
            </a:r>
          </a:p>
          <a:p>
            <a:pPr lvl="1"/>
            <a:r>
              <a:rPr lang="en-US" dirty="0" smtClean="0"/>
              <a:t>No advice, suggestions, or explanations are given</a:t>
            </a:r>
          </a:p>
          <a:p>
            <a:pPr lvl="1"/>
            <a:r>
              <a:rPr lang="en-US" dirty="0" smtClean="0"/>
              <a:t>Empathic responses free child to be more creative</a:t>
            </a:r>
          </a:p>
          <a:p>
            <a:pPr lvl="1"/>
            <a:r>
              <a:rPr lang="en-US" dirty="0" smtClean="0"/>
              <a:t>Child’s feelings are experienced with less intensity if therapist accepts them because child has also begun to accept them</a:t>
            </a:r>
          </a:p>
          <a:p>
            <a:pPr lvl="1"/>
            <a:r>
              <a:rPr lang="en-US" dirty="0" smtClean="0"/>
              <a:t>Child can begin to integrate positive and negative emotions in a more focused and specific way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1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uFill>
                  <a:solidFill>
                    <a:schemeClr val="accent1"/>
                  </a:solidFill>
                </a:uFill>
              </a:rPr>
              <a:t>Characteristics of Facilitative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Distinctive qualities of therapeutic responses</a:t>
            </a:r>
          </a:p>
          <a:p>
            <a:pPr lvl="1"/>
            <a:r>
              <a:rPr lang="en-US" dirty="0" smtClean="0"/>
              <a:t>Brief and interactive (10 words or less)</a:t>
            </a:r>
          </a:p>
          <a:p>
            <a:pPr lvl="1"/>
            <a:r>
              <a:rPr lang="en-US" dirty="0" smtClean="0"/>
              <a:t>Focused on the child</a:t>
            </a:r>
          </a:p>
          <a:p>
            <a:pPr lvl="1"/>
            <a:r>
              <a:rPr lang="en-US" dirty="0" smtClean="0"/>
              <a:t>Interactive and conversational</a:t>
            </a:r>
          </a:p>
          <a:p>
            <a:pPr lvl="1"/>
            <a:r>
              <a:rPr lang="en-US" dirty="0" smtClean="0"/>
              <a:t>Match the flow and emotional intensity of the child</a:t>
            </a:r>
          </a:p>
          <a:p>
            <a:pPr lvl="1"/>
            <a:r>
              <a:rPr lang="en-US" dirty="0" smtClean="0"/>
              <a:t>Help the child go on</a:t>
            </a:r>
          </a:p>
          <a:p>
            <a:pPr lvl="1"/>
            <a:r>
              <a:rPr lang="en-US" dirty="0" smtClean="0"/>
              <a:t>Reflect nonverbal play behavior (tracking)</a:t>
            </a:r>
          </a:p>
          <a:p>
            <a:pPr lvl="2"/>
            <a:r>
              <a:rPr lang="en-US" dirty="0" smtClean="0"/>
              <a:t>“You’re listening to your heart”</a:t>
            </a:r>
          </a:p>
          <a:p>
            <a:pPr lvl="2"/>
            <a:r>
              <a:rPr lang="en-US" dirty="0" smtClean="0"/>
              <a:t>Therapist communicates involvement with child</a:t>
            </a:r>
          </a:p>
          <a:p>
            <a:pPr lvl="1"/>
            <a:r>
              <a:rPr lang="en-US" dirty="0" smtClean="0"/>
              <a:t>Reflect content</a:t>
            </a:r>
          </a:p>
          <a:p>
            <a:pPr lvl="2"/>
            <a:r>
              <a:rPr lang="en-US" dirty="0" smtClean="0"/>
              <a:t>Reflecting back the verbal interaction with the child</a:t>
            </a:r>
          </a:p>
          <a:p>
            <a:pPr lvl="2"/>
            <a:r>
              <a:rPr lang="en-US" dirty="0" smtClean="0"/>
              <a:t>Child feels heard and understood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2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Distinctive qualities of therapeutic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Reflect feelings</a:t>
            </a:r>
          </a:p>
          <a:p>
            <a:pPr lvl="1"/>
            <a:r>
              <a:rPr lang="en-US" dirty="0" smtClean="0"/>
              <a:t>Therapist communicates understanding and acceptance of the child’s feelings</a:t>
            </a:r>
          </a:p>
          <a:p>
            <a:pPr lvl="1"/>
            <a:r>
              <a:rPr lang="en-US" dirty="0" smtClean="0"/>
              <a:t>Child learns that all feelings are acceptable</a:t>
            </a:r>
          </a:p>
          <a:p>
            <a:r>
              <a:rPr lang="en-US" dirty="0" smtClean="0"/>
              <a:t>Build self-esteem</a:t>
            </a:r>
          </a:p>
          <a:p>
            <a:pPr lvl="1"/>
            <a:r>
              <a:rPr lang="en-US" dirty="0" smtClean="0"/>
              <a:t>Therapist responds in ways to build self-esteem</a:t>
            </a:r>
          </a:p>
          <a:p>
            <a:pPr lvl="2"/>
            <a:r>
              <a:rPr lang="en-US" dirty="0" smtClean="0"/>
              <a:t>“You know how to count”</a:t>
            </a:r>
          </a:p>
          <a:p>
            <a:pPr lvl="2"/>
            <a:r>
              <a:rPr lang="en-US" dirty="0" smtClean="0"/>
              <a:t>“You’re working hard on that”</a:t>
            </a:r>
          </a:p>
          <a:p>
            <a:pPr lvl="1"/>
            <a:r>
              <a:rPr lang="en-US" dirty="0" smtClean="0"/>
              <a:t>Child feels capable, facilitates development of intrinsic sense of self, and builds up intrinsic motivation</a:t>
            </a:r>
          </a:p>
          <a:p>
            <a:r>
              <a:rPr lang="en-US" dirty="0" smtClean="0"/>
              <a:t>Match child’s level of affect</a:t>
            </a:r>
          </a:p>
          <a:p>
            <a:pPr lvl="1"/>
            <a:r>
              <a:rPr lang="en-US" dirty="0" smtClean="0"/>
              <a:t>Therapist’s tone of voice and degree of affect match affect and intensity of child</a:t>
            </a:r>
          </a:p>
          <a:p>
            <a:pPr lvl="1"/>
            <a:r>
              <a:rPr lang="en-US" dirty="0" smtClean="0"/>
              <a:t>Mismatches can cause the child to respond disingenuously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01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1181</TotalTime>
  <Words>971</Words>
  <Application>Microsoft Office PowerPoint</Application>
  <PresentationFormat>On-screen Show (4:3)</PresentationFormat>
  <Paragraphs>136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Beginning the Relationship: The Child’s Time</vt:lpstr>
      <vt:lpstr>Beginning the Relationship: The Child’s Time </vt:lpstr>
      <vt:lpstr>Beginning the Relationship: The Child’s Time</vt:lpstr>
      <vt:lpstr>Developing the relationship in the playroom </vt:lpstr>
      <vt:lpstr>Beginning the Relationship: The Child’s Time</vt:lpstr>
      <vt:lpstr>Beginning the Relationship: The Child’s Time</vt:lpstr>
      <vt:lpstr>Characteristics of Facilitative Responses</vt:lpstr>
      <vt:lpstr>Characteristics of Facilitative Responses</vt:lpstr>
      <vt:lpstr>Distinctive qualities of therapeutic responses</vt:lpstr>
      <vt:lpstr>Distinctive qualities of therapeutic responses</vt:lpstr>
      <vt:lpstr>Distinctive qualities of therapeutic responses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Child &amp; Adolescent Psychopathology</dc:title>
  <dc:creator>Brianna</dc:creator>
  <cp:lastModifiedBy>Geoffrey Goodman</cp:lastModifiedBy>
  <cp:revision>84</cp:revision>
  <cp:lastPrinted>2015-06-04T13:10:53Z</cp:lastPrinted>
  <dcterms:created xsi:type="dcterms:W3CDTF">2010-09-16T15:18:00Z</dcterms:created>
  <dcterms:modified xsi:type="dcterms:W3CDTF">2015-06-04T15:24:34Z</dcterms:modified>
</cp:coreProperties>
</file>