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71" r:id="rId3"/>
    <p:sldId id="260" r:id="rId4"/>
    <p:sldId id="261" r:id="rId5"/>
    <p:sldId id="263" r:id="rId6"/>
    <p:sldId id="272" r:id="rId7"/>
    <p:sldId id="265" r:id="rId8"/>
    <p:sldId id="267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0" autoAdjust="0"/>
    <p:restoredTop sz="94660"/>
  </p:normalViewPr>
  <p:slideViewPr>
    <p:cSldViewPr>
      <p:cViewPr varScale="1">
        <p:scale>
          <a:sx n="87" d="100"/>
          <a:sy n="87" d="100"/>
        </p:scale>
        <p:origin x="145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84EF6-118E-434D-A43B-176E146096DD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4861"/>
            <a:ext cx="548640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A6C17-7562-47EF-A1A2-71898B1E7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7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0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99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89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9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98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82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96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79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1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D58BF2-9BB1-449B-8D98-656448F4D8B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Child-Centered Play Therapy</a:t>
            </a:r>
            <a:endParaRPr lang="en-US" cap="small" dirty="0"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Play therapist’s objective – “To relate to the child in ways that will release the child’s inner-directional, constructive, forward-moving, creative, self-healing power” (pp. 53, 54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Personality theory</a:t>
            </a:r>
          </a:p>
          <a:p>
            <a:pPr lvl="1"/>
            <a:r>
              <a:rPr lang="en-US" dirty="0" smtClean="0"/>
              <a:t>Feelings about the self influence behavior</a:t>
            </a:r>
          </a:p>
          <a:p>
            <a:pPr lvl="1"/>
            <a:r>
              <a:rPr lang="en-US" dirty="0" smtClean="0"/>
              <a:t>Adherence to system of personality constructs provides treatment consistency and enhances therapist sensitivity</a:t>
            </a:r>
          </a:p>
          <a:p>
            <a:pPr lvl="1"/>
            <a:r>
              <a:rPr lang="en-US" dirty="0" smtClean="0"/>
              <a:t>Personality structure based on three constructs</a:t>
            </a:r>
          </a:p>
          <a:p>
            <a:pPr lvl="2"/>
            <a:r>
              <a:rPr lang="en-US" dirty="0" smtClean="0"/>
              <a:t>The person</a:t>
            </a:r>
          </a:p>
          <a:p>
            <a:pPr lvl="2"/>
            <a:r>
              <a:rPr lang="en-US" dirty="0" smtClean="0"/>
              <a:t>The phenomenal field</a:t>
            </a:r>
          </a:p>
          <a:p>
            <a:pPr lvl="2"/>
            <a:r>
              <a:rPr lang="en-US" dirty="0" smtClean="0"/>
              <a:t>The self</a:t>
            </a:r>
          </a:p>
        </p:txBody>
      </p:sp>
    </p:spTree>
    <p:extLst>
      <p:ext uri="{BB962C8B-B14F-4D97-AF65-F5344CB8AC3E}">
        <p14:creationId xmlns:p14="http://schemas.microsoft.com/office/powerpoint/2010/main" val="98831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Child-Centered Play Therapy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Axline’s</a:t>
            </a:r>
            <a:r>
              <a:rPr lang="en-US" dirty="0" smtClean="0"/>
              <a:t> (1969) Eight Basic Principles</a:t>
            </a:r>
          </a:p>
          <a:p>
            <a:pPr lvl="1"/>
            <a:r>
              <a:rPr lang="en-US" dirty="0" smtClean="0"/>
              <a:t>Genuine interest, warm, caring relationship</a:t>
            </a:r>
          </a:p>
          <a:p>
            <a:pPr lvl="1"/>
            <a:r>
              <a:rPr lang="en-US" dirty="0" smtClean="0"/>
              <a:t>Unqualified acceptance</a:t>
            </a:r>
          </a:p>
          <a:p>
            <a:pPr lvl="1"/>
            <a:r>
              <a:rPr lang="en-US" dirty="0" smtClean="0"/>
              <a:t>Therapist creates feeling of safety and permissiveness in the relationship, which facilitates exploration and expression</a:t>
            </a:r>
          </a:p>
          <a:p>
            <a:pPr lvl="1"/>
            <a:r>
              <a:rPr lang="en-US" dirty="0" smtClean="0"/>
              <a:t>Sensitive to the child’s feelings and reflects them so that the child develops self-understanding</a:t>
            </a:r>
          </a:p>
          <a:p>
            <a:pPr lvl="1"/>
            <a:r>
              <a:rPr lang="en-US" dirty="0" smtClean="0"/>
              <a:t>Believes in the child’s capacity to act responsibly</a:t>
            </a:r>
          </a:p>
          <a:p>
            <a:pPr lvl="1"/>
            <a:r>
              <a:rPr lang="en-US" dirty="0" smtClean="0"/>
              <a:t>Therapist trusts the child’s inner direction</a:t>
            </a:r>
          </a:p>
          <a:p>
            <a:pPr lvl="1"/>
            <a:r>
              <a:rPr lang="en-US" dirty="0" smtClean="0"/>
              <a:t>Appreciative of the gradual nature of the therapeutic process</a:t>
            </a:r>
          </a:p>
          <a:p>
            <a:pPr lvl="1"/>
            <a:r>
              <a:rPr lang="en-US" dirty="0" smtClean="0"/>
              <a:t>Maintaining therapeutic limits necessary to anchor the session to reality</a:t>
            </a:r>
          </a:p>
        </p:txBody>
      </p:sp>
    </p:spTree>
    <p:extLst>
      <p:ext uri="{BB962C8B-B14F-4D97-AF65-F5344CB8AC3E}">
        <p14:creationId xmlns:p14="http://schemas.microsoft.com/office/powerpoint/2010/main" val="50402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Child-Centered Play Therapy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 in child-centered play therapy</a:t>
            </a:r>
          </a:p>
          <a:p>
            <a:pPr lvl="1"/>
            <a:r>
              <a:rPr lang="en-US" dirty="0" smtClean="0"/>
              <a:t>Positive self-concept</a:t>
            </a:r>
          </a:p>
          <a:p>
            <a:pPr lvl="1"/>
            <a:r>
              <a:rPr lang="en-US" dirty="0" smtClean="0"/>
              <a:t>Self-responsibility</a:t>
            </a:r>
          </a:p>
          <a:p>
            <a:pPr lvl="1"/>
            <a:r>
              <a:rPr lang="en-US" dirty="0" smtClean="0"/>
              <a:t>Self-direction</a:t>
            </a:r>
          </a:p>
          <a:p>
            <a:pPr lvl="1"/>
            <a:r>
              <a:rPr lang="en-US" dirty="0" smtClean="0"/>
              <a:t>Self-acceptance</a:t>
            </a:r>
          </a:p>
          <a:p>
            <a:pPr lvl="1"/>
            <a:r>
              <a:rPr lang="en-US" dirty="0" smtClean="0"/>
              <a:t>Self-reliance</a:t>
            </a:r>
          </a:p>
          <a:p>
            <a:pPr lvl="1"/>
            <a:r>
              <a:rPr lang="en-US" dirty="0" smtClean="0"/>
              <a:t>Self-determined decision-making</a:t>
            </a:r>
          </a:p>
          <a:p>
            <a:pPr lvl="1"/>
            <a:r>
              <a:rPr lang="en-US" dirty="0" smtClean="0"/>
              <a:t>Self-control</a:t>
            </a:r>
          </a:p>
          <a:p>
            <a:pPr lvl="1"/>
            <a:r>
              <a:rPr lang="en-US" dirty="0" smtClean="0"/>
              <a:t>Sensitivity to coping process</a:t>
            </a:r>
          </a:p>
          <a:p>
            <a:pPr lvl="1"/>
            <a:r>
              <a:rPr lang="en-US" dirty="0" smtClean="0"/>
              <a:t>Internal source of evaluation</a:t>
            </a:r>
          </a:p>
          <a:p>
            <a:pPr lvl="1"/>
            <a:r>
              <a:rPr lang="en-US" dirty="0" smtClean="0"/>
              <a:t>Self-trust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Child-Centered Play Therapy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children learn in play therapy</a:t>
            </a:r>
          </a:p>
          <a:p>
            <a:pPr lvl="1"/>
            <a:r>
              <a:rPr lang="en-US" dirty="0" smtClean="0"/>
              <a:t>Children learn to respect themselves</a:t>
            </a:r>
          </a:p>
          <a:p>
            <a:pPr lvl="1"/>
            <a:r>
              <a:rPr lang="en-US" dirty="0" smtClean="0"/>
              <a:t>Children learn their feelings are acceptable</a:t>
            </a:r>
          </a:p>
          <a:p>
            <a:pPr lvl="1"/>
            <a:r>
              <a:rPr lang="en-US" dirty="0" smtClean="0"/>
              <a:t>Children learn to express their feelings responsibly</a:t>
            </a:r>
          </a:p>
          <a:p>
            <a:pPr lvl="1"/>
            <a:r>
              <a:rPr lang="en-US" dirty="0" smtClean="0"/>
              <a:t>Children learn to assume responsibility for themselves</a:t>
            </a:r>
          </a:p>
          <a:p>
            <a:pPr lvl="1"/>
            <a:r>
              <a:rPr lang="en-US" dirty="0" smtClean="0"/>
              <a:t>Children learn to be creative and resourceful in confronting problems</a:t>
            </a:r>
          </a:p>
          <a:p>
            <a:pPr lvl="1"/>
            <a:r>
              <a:rPr lang="en-US" dirty="0" smtClean="0"/>
              <a:t>Children learn self-control and self-direction</a:t>
            </a:r>
          </a:p>
          <a:p>
            <a:pPr lvl="1"/>
            <a:r>
              <a:rPr lang="en-US" dirty="0" smtClean="0"/>
              <a:t>Children gradually learn, at a feeling level, to accept themselves</a:t>
            </a:r>
          </a:p>
          <a:p>
            <a:pPr lvl="1"/>
            <a:r>
              <a:rPr lang="en-US" dirty="0" smtClean="0"/>
              <a:t>Children learn to make choices and be responsible for their choices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232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Child-Centered Play Therapy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Multicultural approach of child-centered play therapy</a:t>
            </a:r>
          </a:p>
          <a:p>
            <a:pPr lvl="1"/>
            <a:r>
              <a:rPr lang="en-US" dirty="0" smtClean="0"/>
              <a:t>Therapist intent does not vary with presenting problem or cultural background of child (one size fits all)</a:t>
            </a:r>
          </a:p>
          <a:p>
            <a:pPr lvl="1"/>
            <a:r>
              <a:rPr lang="en-US" dirty="0" smtClean="0"/>
              <a:t>Children in cultural groups where the direct expression of emotions is not encouraged can explore and express intense emotional reactions in the safety of play</a:t>
            </a:r>
          </a:p>
          <a:p>
            <a:pPr lvl="1"/>
            <a:r>
              <a:rPr lang="en-US" dirty="0" smtClean="0"/>
              <a:t>Child-centered play therapy shown to be effective with children from </a:t>
            </a:r>
            <a:r>
              <a:rPr lang="en-US" dirty="0" err="1" smtClean="0"/>
              <a:t>nondominant</a:t>
            </a:r>
            <a:r>
              <a:rPr lang="en-US" dirty="0" smtClean="0"/>
              <a:t> cultural groups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851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The Play 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differences</a:t>
            </a:r>
          </a:p>
          <a:p>
            <a:pPr lvl="1"/>
            <a:r>
              <a:rPr lang="en-US" dirty="0" smtClean="0"/>
              <a:t>Play therapist sees child as a unique individual, which makes the therapist unique in the child’s life</a:t>
            </a:r>
          </a:p>
          <a:p>
            <a:pPr lvl="1"/>
            <a:r>
              <a:rPr lang="en-US" dirty="0" smtClean="0"/>
              <a:t>Play therapist intentionally creates an atmosphere conducive to building a relationship with the child</a:t>
            </a:r>
          </a:p>
          <a:p>
            <a:r>
              <a:rPr lang="en-US" dirty="0" smtClean="0"/>
              <a:t>Being with </a:t>
            </a:r>
          </a:p>
          <a:p>
            <a:pPr lvl="1"/>
            <a:r>
              <a:rPr lang="en-US" dirty="0" smtClean="0"/>
              <a:t>Play therapist is fully present</a:t>
            </a:r>
          </a:p>
          <a:p>
            <a:pPr lvl="1"/>
            <a:r>
              <a:rPr lang="en-US" dirty="0" smtClean="0"/>
              <a:t>Play </a:t>
            </a:r>
            <a:r>
              <a:rPr lang="en-US" smtClean="0"/>
              <a:t>therapist recognizes the child’s </a:t>
            </a:r>
            <a:r>
              <a:rPr lang="en-US" dirty="0" smtClean="0"/>
              <a:t>wants, needs, and feelings, not just play behaviors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486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The Play </a:t>
            </a:r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Therapist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Personality characteristics</a:t>
            </a:r>
          </a:p>
          <a:p>
            <a:pPr lvl="1"/>
            <a:r>
              <a:rPr lang="en-US" dirty="0" smtClean="0"/>
              <a:t>Objective and flexible</a:t>
            </a:r>
          </a:p>
          <a:p>
            <a:pPr lvl="1"/>
            <a:r>
              <a:rPr lang="en-US" dirty="0" smtClean="0"/>
              <a:t>Does not judge or evaluate</a:t>
            </a:r>
          </a:p>
          <a:p>
            <a:pPr lvl="1"/>
            <a:r>
              <a:rPr lang="en-US" dirty="0" smtClean="0"/>
              <a:t>Open-minded</a:t>
            </a:r>
          </a:p>
          <a:p>
            <a:pPr lvl="1"/>
            <a:r>
              <a:rPr lang="en-US" dirty="0" smtClean="0"/>
              <a:t>Patient – being in the moment, not the future</a:t>
            </a:r>
          </a:p>
          <a:p>
            <a:pPr lvl="1"/>
            <a:r>
              <a:rPr lang="en-US" dirty="0" smtClean="0"/>
              <a:t>High tolerance for ambiguity – I don’t know everything. (living in child’s world of uncertainty)</a:t>
            </a:r>
          </a:p>
          <a:p>
            <a:pPr lvl="1"/>
            <a:r>
              <a:rPr lang="en-US" dirty="0" smtClean="0"/>
              <a:t>Future-minded – responds to the child as a person capable of being more than he or she is at the moment (scaffolding)</a:t>
            </a:r>
          </a:p>
          <a:p>
            <a:pPr lvl="1"/>
            <a:r>
              <a:rPr lang="en-US" dirty="0" smtClean="0"/>
              <a:t>Personal courage – admitting mistakes, being vulnerable</a:t>
            </a:r>
          </a:p>
          <a:p>
            <a:pPr lvl="1"/>
            <a:r>
              <a:rPr lang="en-US" dirty="0" smtClean="0"/>
              <a:t>Being real, warm and caring, acceptance, sensitive understanding</a:t>
            </a:r>
          </a:p>
          <a:p>
            <a:pPr lvl="1"/>
            <a:r>
              <a:rPr lang="en-US" dirty="0" smtClean="0"/>
              <a:t>Personally secure – accepts personal limitations</a:t>
            </a:r>
          </a:p>
          <a:p>
            <a:pPr lvl="1"/>
            <a:r>
              <a:rPr lang="en-US" dirty="0" smtClean="0"/>
              <a:t>Sense of humor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550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The Play </a:t>
            </a:r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Therapist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Therapist self-understanding</a:t>
            </a:r>
          </a:p>
          <a:p>
            <a:pPr lvl="1"/>
            <a:r>
              <a:rPr lang="en-US" dirty="0" smtClean="0"/>
              <a:t>Personal therapy</a:t>
            </a:r>
          </a:p>
          <a:p>
            <a:pPr lvl="1"/>
            <a:r>
              <a:rPr lang="en-US" dirty="0" smtClean="0"/>
              <a:t>Supervision and consultation</a:t>
            </a:r>
          </a:p>
          <a:p>
            <a:pPr lvl="1"/>
            <a:r>
              <a:rPr lang="en-US" smtClean="0"/>
              <a:t>“The </a:t>
            </a:r>
            <a:r>
              <a:rPr lang="en-US" dirty="0" smtClean="0"/>
              <a:t>person of the therapist is more important than anything the therapist knows how to do” (p. 106)</a:t>
            </a:r>
          </a:p>
          <a:p>
            <a:r>
              <a:rPr lang="en-US" dirty="0" smtClean="0"/>
              <a:t>Therapist self-acceptance</a:t>
            </a:r>
          </a:p>
          <a:p>
            <a:pPr lvl="1"/>
            <a:r>
              <a:rPr lang="en-US" dirty="0" smtClean="0"/>
              <a:t>“A child will not change until the child is free not to change” (p. 107)</a:t>
            </a:r>
          </a:p>
          <a:p>
            <a:pPr lvl="1"/>
            <a:r>
              <a:rPr lang="en-US" dirty="0" smtClean="0"/>
              <a:t>Therapist has no memory and no desire (</a:t>
            </a:r>
            <a:r>
              <a:rPr lang="en-US" dirty="0" err="1" smtClean="0"/>
              <a:t>Bion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Therapist must accept one’s own weaknesses</a:t>
            </a:r>
          </a:p>
          <a:p>
            <a:r>
              <a:rPr lang="en-US" dirty="0" smtClean="0"/>
              <a:t>Role of the play therapist</a:t>
            </a:r>
          </a:p>
          <a:p>
            <a:pPr lvl="1"/>
            <a:r>
              <a:rPr lang="en-US" dirty="0" smtClean="0"/>
              <a:t>Role does not include problem-solving, explaining, interpreting, rescuing, or questioning</a:t>
            </a:r>
          </a:p>
          <a:p>
            <a:pPr lvl="1"/>
            <a:r>
              <a:rPr lang="en-US" dirty="0" smtClean="0"/>
              <a:t>Role includes facilitating the release of existing creative potential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90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The Play </a:t>
            </a:r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Therapist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Supervised practice facilitates insight</a:t>
            </a:r>
          </a:p>
          <a:p>
            <a:pPr lvl="1"/>
            <a:r>
              <a:rPr lang="en-US" dirty="0" smtClean="0"/>
              <a:t>Self-critique (see Play Therapy Skills Checklist)</a:t>
            </a:r>
          </a:p>
          <a:p>
            <a:pPr lvl="1"/>
            <a:r>
              <a:rPr lang="en-US" dirty="0" smtClean="0"/>
              <a:t>Primary focus of supervision – person of therapist; skill development is secondary</a:t>
            </a:r>
          </a:p>
          <a:p>
            <a:r>
              <a:rPr lang="en-US" dirty="0" smtClean="0"/>
              <a:t>Recommended training program</a:t>
            </a:r>
          </a:p>
          <a:p>
            <a:pPr lvl="1"/>
            <a:r>
              <a:rPr lang="en-US" dirty="0" smtClean="0"/>
              <a:t>Association for Play Therapy RPT credential</a:t>
            </a:r>
          </a:p>
          <a:p>
            <a:pPr lvl="2"/>
            <a:r>
              <a:rPr lang="en-US" dirty="0" smtClean="0"/>
              <a:t>2 courses</a:t>
            </a:r>
          </a:p>
          <a:p>
            <a:pPr lvl="2"/>
            <a:r>
              <a:rPr lang="en-US" dirty="0" smtClean="0"/>
              <a:t>Supervision</a:t>
            </a:r>
          </a:p>
          <a:p>
            <a:pPr lvl="2"/>
            <a:r>
              <a:rPr lang="en-US" dirty="0" smtClean="0"/>
              <a:t>Personal therapy recommended</a:t>
            </a:r>
          </a:p>
          <a:p>
            <a:pPr lvl="1"/>
            <a:r>
              <a:rPr lang="en-US" dirty="0" smtClean="0"/>
              <a:t>Approved Center (AC) of Play Therapy Education Program at LIU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01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Personality Theory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person = “all that the child is” (p. 55)</a:t>
            </a:r>
          </a:p>
          <a:p>
            <a:pPr lvl="1"/>
            <a:r>
              <a:rPr lang="en-US" dirty="0" smtClean="0"/>
              <a:t>Thoughts</a:t>
            </a:r>
          </a:p>
          <a:p>
            <a:pPr lvl="1"/>
            <a:r>
              <a:rPr lang="en-US" dirty="0" smtClean="0"/>
              <a:t>Behaviors</a:t>
            </a:r>
          </a:p>
          <a:p>
            <a:pPr lvl="1"/>
            <a:r>
              <a:rPr lang="en-US" dirty="0" smtClean="0"/>
              <a:t>Feelings</a:t>
            </a:r>
          </a:p>
          <a:p>
            <a:pPr lvl="1"/>
            <a:r>
              <a:rPr lang="en-US" dirty="0" smtClean="0"/>
              <a:t>Physical being</a:t>
            </a:r>
          </a:p>
          <a:p>
            <a:pPr lvl="1"/>
            <a:r>
              <a:rPr lang="en-US" dirty="0" smtClean="0"/>
              <a:t>Child’s behavior is directed toward one goal – “to satisfy personal needs as experienced in the unique phenomenal field which for that child constitutes reality” (p. 55)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1111664"/>
          </a:xfrm>
        </p:spPr>
        <p:txBody>
          <a:bodyPr>
            <a:normAutofit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Personality Theory (Cont.)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dirty="0" smtClean="0"/>
              <a:t>The phenomenal field = “everything the child experiences” (both consciously and unconsciously, internally and externally)</a:t>
            </a:r>
          </a:p>
          <a:p>
            <a:pPr lvl="1"/>
            <a:r>
              <a:rPr lang="en-US" dirty="0" smtClean="0"/>
              <a:t>Child’s perceptions are what must be understood</a:t>
            </a:r>
          </a:p>
          <a:p>
            <a:pPr lvl="1"/>
            <a:r>
              <a:rPr lang="en-US" dirty="0" smtClean="0"/>
              <a:t>Child’s behavior must be understood through the child’s eyes</a:t>
            </a:r>
          </a:p>
          <a:p>
            <a:pPr lvl="1"/>
            <a:r>
              <a:rPr lang="en-US" dirty="0" smtClean="0"/>
              <a:t>The past and the future are not part of the phenomenal field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7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Personality Theory (Cont.)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55554A"/>
                </a:solidFill>
              </a:rPr>
              <a:t>The self – child’s reactions to perceptions that form the concept of “me”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Self-concept or self-representation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Self develops only in interaction with others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Self grows and changes only in continuing interaction with the phenomenal field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Child develops a secure relationship with the therapist and internalizes the therapist’s attitudes and responses to the person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Child comes to feel adequate (capable)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Self-accepting – positive self-concept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Self-believing – self-trusting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Self-responsible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Self-control</a:t>
            </a:r>
          </a:p>
          <a:p>
            <a:pPr lvl="3"/>
            <a:endParaRPr lang="en-US" dirty="0" smtClean="0">
              <a:solidFill>
                <a:srgbClr val="55554A"/>
              </a:solidFill>
            </a:endParaRPr>
          </a:p>
          <a:p>
            <a:pPr lvl="3"/>
            <a:endParaRPr lang="en-US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Child-Centered Play </a:t>
            </a:r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Therapy (Cont.)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Child-centered view of behavior</a:t>
            </a:r>
          </a:p>
          <a:p>
            <a:pPr lvl="1"/>
            <a:r>
              <a:rPr lang="en-US" dirty="0" smtClean="0"/>
              <a:t>Behaviors consistent with self-concept are owned by the child--congruency</a:t>
            </a:r>
          </a:p>
          <a:p>
            <a:pPr lvl="1"/>
            <a:r>
              <a:rPr lang="en-US" dirty="0" smtClean="0"/>
              <a:t>Behaviors that are not consistent with self-concept are not owned by the child--</a:t>
            </a:r>
            <a:r>
              <a:rPr lang="en-US" dirty="0" err="1" smtClean="0"/>
              <a:t>incongruency</a:t>
            </a:r>
            <a:endParaRPr lang="en-US" dirty="0" smtClean="0"/>
          </a:p>
          <a:p>
            <a:pPr lvl="1"/>
            <a:r>
              <a:rPr lang="en-US" dirty="0" smtClean="0"/>
              <a:t>Experience inconsistent with the self-concept may be perceived by the child as a threat</a:t>
            </a:r>
          </a:p>
          <a:p>
            <a:pPr lvl="1"/>
            <a:r>
              <a:rPr lang="en-US" dirty="0" smtClean="0"/>
              <a:t>Child-centered play therapy provides a safe environment that allows the child to admit into awareness experiences inconsistent with the self-concept, thus enlarging the self-concept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3"/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1214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Child-Centered Play Therapy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Key concepts of child-centered play therapy</a:t>
            </a:r>
          </a:p>
          <a:p>
            <a:pPr lvl="1"/>
            <a:r>
              <a:rPr lang="en-US" dirty="0" smtClean="0"/>
              <a:t>Natural forward movement of human organism</a:t>
            </a:r>
          </a:p>
          <a:p>
            <a:pPr lvl="1"/>
            <a:r>
              <a:rPr lang="en-US" dirty="0" smtClean="0"/>
              <a:t>Movement toward maturity is innate, intrinsically motivated, not taught or learned – natural curiosity</a:t>
            </a:r>
          </a:p>
          <a:p>
            <a:pPr lvl="1"/>
            <a:r>
              <a:rPr lang="en-US" dirty="0" smtClean="0"/>
              <a:t>Attachment theory – the exploratory system, constant experimentation (think </a:t>
            </a:r>
            <a:r>
              <a:rPr lang="en-US" dirty="0" err="1" smtClean="0"/>
              <a:t>Carlyn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Directional striving occurs with temporary regressions</a:t>
            </a:r>
          </a:p>
          <a:p>
            <a:r>
              <a:rPr lang="en-US" dirty="0" smtClean="0"/>
              <a:t>Adjustment and maladjustment</a:t>
            </a:r>
          </a:p>
          <a:p>
            <a:pPr lvl="1"/>
            <a:r>
              <a:rPr lang="en-US" dirty="0" smtClean="0"/>
              <a:t>Inner drive toward self-actualization and affirmation of “worthwhileness of self” – basic needs to be satisfied (adjustment)</a:t>
            </a:r>
          </a:p>
          <a:p>
            <a:pPr lvl="1"/>
            <a:r>
              <a:rPr lang="en-US" dirty="0" smtClean="0"/>
              <a:t>Maladjustment – incongruence between what is actually experienced and the concept of the self</a:t>
            </a:r>
          </a:p>
          <a:p>
            <a:pPr lvl="1"/>
            <a:r>
              <a:rPr lang="en-US" dirty="0" smtClean="0"/>
              <a:t>Secure therapeutic relationship allows child to express self and explore experiences as he or she perceives them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0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"/>
            <a:ext cx="8534400" cy="1111664"/>
          </a:xfrm>
        </p:spPr>
        <p:txBody>
          <a:bodyPr>
            <a:normAutofit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Child-Centered Play Therapy (Cont.)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Therapeutic conditions for growth</a:t>
            </a:r>
          </a:p>
          <a:p>
            <a:pPr lvl="1"/>
            <a:r>
              <a:rPr lang="en-US" dirty="0" smtClean="0"/>
              <a:t>Being real – genuineness</a:t>
            </a:r>
          </a:p>
          <a:p>
            <a:pPr lvl="2"/>
            <a:r>
              <a:rPr lang="en-US" dirty="0" smtClean="0"/>
              <a:t>Therapist understands and accepts self</a:t>
            </a:r>
          </a:p>
          <a:p>
            <a:pPr lvl="2"/>
            <a:r>
              <a:rPr lang="en-US" dirty="0" smtClean="0"/>
              <a:t>Therapist is congruent in feelings and behaviors in the relationship</a:t>
            </a:r>
          </a:p>
          <a:p>
            <a:pPr lvl="1"/>
            <a:r>
              <a:rPr lang="en-US" dirty="0" smtClean="0"/>
              <a:t>Warm caring and acceptance (unconditional positive regard)</a:t>
            </a:r>
          </a:p>
          <a:p>
            <a:pPr lvl="2"/>
            <a:r>
              <a:rPr lang="en-US" dirty="0" smtClean="0"/>
              <a:t>Therapist must care for and accept self</a:t>
            </a:r>
          </a:p>
          <a:p>
            <a:pPr lvl="2"/>
            <a:r>
              <a:rPr lang="en-US" dirty="0" smtClean="0"/>
              <a:t>This attitude is experienced, not learned</a:t>
            </a:r>
          </a:p>
          <a:p>
            <a:pPr lvl="2"/>
            <a:r>
              <a:rPr lang="en-US" dirty="0" smtClean="0"/>
              <a:t>Therapist does not wish the child were different in some way – behaviors do not make the child less worthy of acceptance and prizing</a:t>
            </a:r>
          </a:p>
          <a:p>
            <a:pPr lvl="2"/>
            <a:r>
              <a:rPr lang="en-US" dirty="0" smtClean="0"/>
              <a:t>Characteristics of children</a:t>
            </a:r>
          </a:p>
          <a:p>
            <a:pPr lvl="3"/>
            <a:r>
              <a:rPr lang="en-US" dirty="0" smtClean="0"/>
              <a:t>Strong desire to please adults – therefore, sensitive to subtle cues of rejection</a:t>
            </a:r>
          </a:p>
          <a:p>
            <a:pPr lvl="3"/>
            <a:r>
              <a:rPr lang="en-US" dirty="0" smtClean="0"/>
              <a:t>Egocentric and likely to internalize therapist’s feelings</a:t>
            </a:r>
          </a:p>
          <a:p>
            <a:pPr lvl="3"/>
            <a:r>
              <a:rPr lang="en-US" dirty="0" smtClean="0"/>
              <a:t>Keenly aware of and sensitive to whatever the play therapist experiences</a:t>
            </a:r>
          </a:p>
          <a:p>
            <a:pPr lvl="3"/>
            <a:r>
              <a:rPr lang="en-US" dirty="0" smtClean="0"/>
              <a:t>Developmentally dependent on reading therapist’s nonverbal cues</a:t>
            </a:r>
          </a:p>
        </p:txBody>
      </p:sp>
    </p:spTree>
    <p:extLst>
      <p:ext uri="{BB962C8B-B14F-4D97-AF65-F5344CB8AC3E}">
        <p14:creationId xmlns:p14="http://schemas.microsoft.com/office/powerpoint/2010/main" val="2341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conditions for </a:t>
            </a:r>
            <a:r>
              <a:rPr lang="en-US" dirty="0" smtClean="0"/>
              <a:t>growth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Sensitive understanding</a:t>
            </a:r>
          </a:p>
          <a:p>
            <a:pPr lvl="1"/>
            <a:r>
              <a:rPr lang="en-US" dirty="0" smtClean="0"/>
              <a:t>Putting aside therapist’s own experiences and expectations and appreciate the personhood of children </a:t>
            </a:r>
          </a:p>
          <a:p>
            <a:pPr lvl="1"/>
            <a:r>
              <a:rPr lang="en-US" dirty="0" smtClean="0"/>
              <a:t>Children’s perceptions change when engaged in meaningful relationships</a:t>
            </a:r>
          </a:p>
          <a:p>
            <a:pPr lvl="1"/>
            <a:r>
              <a:rPr lang="en-US" dirty="0" smtClean="0"/>
              <a:t>Reassurance conveys the message that the child is not permitted to experience pain and is not strong enough to tolerate it</a:t>
            </a:r>
          </a:p>
        </p:txBody>
      </p:sp>
    </p:spTree>
    <p:extLst>
      <p:ext uri="{BB962C8B-B14F-4D97-AF65-F5344CB8AC3E}">
        <p14:creationId xmlns:p14="http://schemas.microsoft.com/office/powerpoint/2010/main" val="14132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Child-Centered Play Therapy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Therapeutic relationship</a:t>
            </a:r>
          </a:p>
          <a:p>
            <a:pPr lvl="1"/>
            <a:r>
              <a:rPr lang="en-US" dirty="0" smtClean="0"/>
              <a:t>Past information about the child creates expectations that the child might perceive and try to accommodate to</a:t>
            </a:r>
          </a:p>
          <a:p>
            <a:pPr lvl="1"/>
            <a:r>
              <a:rPr lang="en-US" dirty="0" smtClean="0"/>
              <a:t>Therapist must have patience and the willingness to trust the child</a:t>
            </a:r>
          </a:p>
          <a:p>
            <a:pPr lvl="1"/>
            <a:r>
              <a:rPr lang="en-US" dirty="0" smtClean="0"/>
              <a:t>Children experience conflict between wanting to be heard and recognized and fearing evaluation and criticism</a:t>
            </a:r>
          </a:p>
          <a:p>
            <a:pPr lvl="1"/>
            <a:r>
              <a:rPr lang="en-US" dirty="0" smtClean="0"/>
              <a:t>Power to change resides within the child – not caused by direction, advice, or information</a:t>
            </a:r>
          </a:p>
          <a:p>
            <a:pPr lvl="1"/>
            <a:r>
              <a:rPr lang="en-US" dirty="0" smtClean="0"/>
              <a:t>“I am not wise enough to know where a child should be in our relationship, or what a child should do” (p. 79)</a:t>
            </a:r>
          </a:p>
        </p:txBody>
      </p:sp>
    </p:spTree>
    <p:extLst>
      <p:ext uri="{BB962C8B-B14F-4D97-AF65-F5344CB8AC3E}">
        <p14:creationId xmlns:p14="http://schemas.microsoft.com/office/powerpoint/2010/main" val="287001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966</TotalTime>
  <Words>1293</Words>
  <Application>Microsoft Office PowerPoint</Application>
  <PresentationFormat>On-screen Show (4:3)</PresentationFormat>
  <Paragraphs>166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Child-Centered Play Therapy</vt:lpstr>
      <vt:lpstr>Personality Theory (Cont.)</vt:lpstr>
      <vt:lpstr>Personality Theory (Cont.)</vt:lpstr>
      <vt:lpstr>Personality Theory (Cont.)</vt:lpstr>
      <vt:lpstr>Child-Centered Play Therapy (Cont.)</vt:lpstr>
      <vt:lpstr>Child-Centered Play Therapy (Cont.)</vt:lpstr>
      <vt:lpstr>Child-Centered Play Therapy (Cont.)</vt:lpstr>
      <vt:lpstr>Therapeutic conditions for growth (cont.)</vt:lpstr>
      <vt:lpstr>Child-Centered Play Therapy (Cont.)</vt:lpstr>
      <vt:lpstr>Child-Centered Play Therapy (Cont.)</vt:lpstr>
      <vt:lpstr>Child-Centered Play Therapy (Cont.)</vt:lpstr>
      <vt:lpstr>Child-Centered Play Therapy (Cont.)</vt:lpstr>
      <vt:lpstr>Child-Centered Play Therapy (Cont.)</vt:lpstr>
      <vt:lpstr>The Play Therapist</vt:lpstr>
      <vt:lpstr>The Play Therapist (Cont.)</vt:lpstr>
      <vt:lpstr>The Play Therapist (Cont.)</vt:lpstr>
      <vt:lpstr>The Play Therapist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Child &amp; Adolescent Psychopathology</dc:title>
  <dc:creator>Brianna</dc:creator>
  <cp:lastModifiedBy>Geoffrey Goodman</cp:lastModifiedBy>
  <cp:revision>72</cp:revision>
  <cp:lastPrinted>2015-06-02T17:29:24Z</cp:lastPrinted>
  <dcterms:created xsi:type="dcterms:W3CDTF">2010-09-16T15:18:00Z</dcterms:created>
  <dcterms:modified xsi:type="dcterms:W3CDTF">2015-06-03T00:49:55Z</dcterms:modified>
</cp:coreProperties>
</file>