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8" r:id="rId2"/>
    <p:sldId id="271" r:id="rId3"/>
    <p:sldId id="260" r:id="rId4"/>
    <p:sldId id="261" r:id="rId5"/>
    <p:sldId id="263" r:id="rId6"/>
    <p:sldId id="272" r:id="rId7"/>
    <p:sldId id="265" r:id="rId8"/>
    <p:sldId id="267"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0" autoAdjust="0"/>
    <p:restoredTop sz="94660"/>
  </p:normalViewPr>
  <p:slideViewPr>
    <p:cSldViewPr>
      <p:cViewPr varScale="1">
        <p:scale>
          <a:sx n="74" d="100"/>
          <a:sy n="74" d="100"/>
        </p:scale>
        <p:origin x="103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684EF6-118E-434D-A43B-176E146096DD}" type="datetimeFigureOut">
              <a:rPr lang="en-US" smtClean="0"/>
              <a:t>5/26/2015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A6C17-7562-47EF-A1A2-71898B1E7471}" type="slidenum">
              <a:rPr lang="en-US" smtClean="0"/>
              <a:t>‹#›</a:t>
            </a:fld>
            <a:endParaRPr lang="en-US"/>
          </a:p>
        </p:txBody>
      </p:sp>
    </p:spTree>
    <p:extLst>
      <p:ext uri="{BB962C8B-B14F-4D97-AF65-F5344CB8AC3E}">
        <p14:creationId xmlns:p14="http://schemas.microsoft.com/office/powerpoint/2010/main" val="597007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A6C17-7562-47EF-A1A2-71898B1E7471}" type="slidenum">
              <a:rPr lang="en-US" smtClean="0"/>
              <a:t>3</a:t>
            </a:fld>
            <a:endParaRPr lang="en-US"/>
          </a:p>
        </p:txBody>
      </p:sp>
    </p:spTree>
    <p:extLst>
      <p:ext uri="{BB962C8B-B14F-4D97-AF65-F5344CB8AC3E}">
        <p14:creationId xmlns:p14="http://schemas.microsoft.com/office/powerpoint/2010/main" val="3885400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A6C17-7562-47EF-A1A2-71898B1E7471}" type="slidenum">
              <a:rPr lang="en-US" smtClean="0"/>
              <a:t>9</a:t>
            </a:fld>
            <a:endParaRPr lang="en-US"/>
          </a:p>
        </p:txBody>
      </p:sp>
    </p:spTree>
    <p:extLst>
      <p:ext uri="{BB962C8B-B14F-4D97-AF65-F5344CB8AC3E}">
        <p14:creationId xmlns:p14="http://schemas.microsoft.com/office/powerpoint/2010/main" val="475068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D58BF2-9BB1-449B-8D98-656448F4D8B0}" type="datetimeFigureOut">
              <a:rPr lang="en-US" smtClean="0"/>
              <a:t>5/26/2015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6F75922-ED94-42C0-966B-6E29A1F11FDA}"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58BF2-9BB1-449B-8D98-656448F4D8B0}"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58BF2-9BB1-449B-8D98-656448F4D8B0}"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86F75922-ED94-42C0-966B-6E29A1F11FDA}"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58BF2-9BB1-449B-8D98-656448F4D8B0}"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58BF2-9BB1-449B-8D98-656448F4D8B0}" type="datetimeFigureOut">
              <a:rPr lang="en-US" smtClean="0"/>
              <a:t>5/26/2015</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6F75922-ED94-42C0-966B-6E29A1F11FDA}"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58BF2-9BB1-449B-8D98-656448F4D8B0}"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58BF2-9BB1-449B-8D98-656448F4D8B0}" type="datetimeFigureOut">
              <a:rPr lang="en-US" smtClean="0"/>
              <a:t>5/26/2015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58BF2-9BB1-449B-8D98-656448F4D8B0}" type="datetimeFigureOut">
              <a:rPr lang="en-US" smtClean="0"/>
              <a:t>5/26/2015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58BF2-9BB1-449B-8D98-656448F4D8B0}" type="datetimeFigureOut">
              <a:rPr lang="en-US" smtClean="0"/>
              <a:t>5/26/2015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D58BF2-9BB1-449B-8D98-656448F4D8B0}"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FD58BF2-9BB1-449B-8D98-656448F4D8B0}"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FD58BF2-9BB1-449B-8D98-656448F4D8B0}" type="datetimeFigureOut">
              <a:rPr lang="en-US" smtClean="0"/>
              <a:t>5/26/2015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6F75922-ED94-42C0-966B-6E29A1F11FDA}"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uFill>
                  <a:solidFill>
                    <a:schemeClr val="accent1"/>
                  </a:solidFill>
                </a:uFill>
              </a:rPr>
              <a:t>History and Development of Play Theory</a:t>
            </a:r>
            <a:endParaRPr lang="en-US" cap="small" dirty="0">
              <a:uFill>
                <a:solidFill>
                  <a:schemeClr val="accent1"/>
                </a:solidFill>
              </a:uFill>
            </a:endParaRPr>
          </a:p>
        </p:txBody>
      </p:sp>
      <p:sp>
        <p:nvSpPr>
          <p:cNvPr id="3" name="Content Placeholder 2"/>
          <p:cNvSpPr>
            <a:spLocks noGrp="1"/>
          </p:cNvSpPr>
          <p:nvPr>
            <p:ph idx="1"/>
          </p:nvPr>
        </p:nvSpPr>
        <p:spPr>
          <a:xfrm>
            <a:off x="457200" y="1828800"/>
            <a:ext cx="8229600" cy="4495800"/>
          </a:xfrm>
        </p:spPr>
        <p:txBody>
          <a:bodyPr>
            <a:normAutofit lnSpcReduction="10000"/>
          </a:bodyPr>
          <a:lstStyle/>
          <a:p>
            <a:r>
              <a:rPr lang="en-US" dirty="0" smtClean="0"/>
              <a:t>Little Hans – first published case of play in child treatment by Sigmund Freud</a:t>
            </a:r>
          </a:p>
          <a:p>
            <a:pPr lvl="1"/>
            <a:r>
              <a:rPr lang="en-US" dirty="0" smtClean="0"/>
              <a:t>Psychological disturbance – horse phobia</a:t>
            </a:r>
          </a:p>
          <a:p>
            <a:pPr lvl="1"/>
            <a:r>
              <a:rPr lang="en-US" dirty="0" smtClean="0"/>
              <a:t>Prevailing belief about childhood disorders – deficiencies in:</a:t>
            </a:r>
          </a:p>
          <a:p>
            <a:pPr lvl="2"/>
            <a:r>
              <a:rPr lang="en-US" dirty="0" smtClean="0"/>
              <a:t>Education</a:t>
            </a:r>
          </a:p>
          <a:p>
            <a:pPr lvl="2"/>
            <a:r>
              <a:rPr lang="en-US" dirty="0" smtClean="0"/>
              <a:t>Training</a:t>
            </a:r>
          </a:p>
          <a:p>
            <a:r>
              <a:rPr lang="en-US" dirty="0" smtClean="0"/>
              <a:t>Melanie Klein</a:t>
            </a:r>
          </a:p>
          <a:p>
            <a:pPr lvl="1"/>
            <a:r>
              <a:rPr lang="en-US" dirty="0" smtClean="0"/>
              <a:t> In 1919, she employed techniques of play to analyze children under the age of 6, conceptualizing play as a child form of free association</a:t>
            </a:r>
          </a:p>
          <a:p>
            <a:r>
              <a:rPr lang="en-US" dirty="0" smtClean="0"/>
              <a:t>Anna Freud</a:t>
            </a:r>
          </a:p>
          <a:p>
            <a:pPr lvl="1"/>
            <a:r>
              <a:rPr lang="en-US" dirty="0" smtClean="0"/>
              <a:t>Also developed play techniques as a way of establishing a positive relationship with child, not privileging interpretation of the unconscious </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98831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a:uFill>
                  <a:solidFill>
                    <a:schemeClr val="accent1"/>
                  </a:solidFill>
                </a:uFill>
              </a:rPr>
              <a:t>History and Development of Play </a:t>
            </a:r>
            <a:r>
              <a:rPr lang="en-US" cap="small" dirty="0" smtClean="0">
                <a:uFill>
                  <a:solidFill>
                    <a:schemeClr val="accent1"/>
                  </a:solidFill>
                </a:uFill>
              </a:rPr>
              <a:t>Theory (cont.)</a:t>
            </a:r>
            <a:endParaRPr lang="en-US" dirty="0"/>
          </a:p>
        </p:txBody>
      </p:sp>
      <p:sp>
        <p:nvSpPr>
          <p:cNvPr id="3" name="Content Placeholder 2"/>
          <p:cNvSpPr>
            <a:spLocks noGrp="1"/>
          </p:cNvSpPr>
          <p:nvPr>
            <p:ph idx="1"/>
          </p:nvPr>
        </p:nvSpPr>
        <p:spPr/>
        <p:txBody>
          <a:bodyPr/>
          <a:lstStyle/>
          <a:p>
            <a:r>
              <a:rPr lang="en-US" dirty="0" err="1" smtClean="0"/>
              <a:t>Hermine</a:t>
            </a:r>
            <a:r>
              <a:rPr lang="en-US" dirty="0" smtClean="0"/>
              <a:t> Hug-</a:t>
            </a:r>
            <a:r>
              <a:rPr lang="en-US" dirty="0" err="1" smtClean="0"/>
              <a:t>Hellmuth</a:t>
            </a:r>
            <a:r>
              <a:rPr lang="en-US" dirty="0" smtClean="0"/>
              <a:t> (1921)</a:t>
            </a:r>
          </a:p>
          <a:p>
            <a:pPr lvl="1"/>
            <a:r>
              <a:rPr lang="en-US" dirty="0" smtClean="0"/>
              <a:t>First published paper on play technique with children</a:t>
            </a:r>
          </a:p>
          <a:p>
            <a:r>
              <a:rPr lang="en-US" dirty="0" smtClean="0"/>
              <a:t>Release play </a:t>
            </a:r>
            <a:r>
              <a:rPr lang="en-US" dirty="0"/>
              <a:t>t</a:t>
            </a:r>
            <a:r>
              <a:rPr lang="en-US" dirty="0" smtClean="0"/>
              <a:t>herapy – David Levy (1938)</a:t>
            </a:r>
          </a:p>
          <a:p>
            <a:pPr lvl="1"/>
            <a:r>
              <a:rPr lang="en-US" dirty="0" smtClean="0"/>
              <a:t>Structured play therapy</a:t>
            </a:r>
          </a:p>
          <a:p>
            <a:pPr lvl="2"/>
            <a:r>
              <a:rPr lang="en-US" dirty="0" smtClean="0"/>
              <a:t>No interpretation</a:t>
            </a:r>
          </a:p>
          <a:p>
            <a:pPr lvl="2"/>
            <a:r>
              <a:rPr lang="en-US" dirty="0" smtClean="0"/>
              <a:t>Goal – abreaction through moving out of passive role into active role</a:t>
            </a:r>
          </a:p>
          <a:p>
            <a:pPr lvl="1"/>
            <a:r>
              <a:rPr lang="en-US" dirty="0" smtClean="0"/>
              <a:t>Three types of release</a:t>
            </a:r>
          </a:p>
          <a:p>
            <a:pPr lvl="2"/>
            <a:r>
              <a:rPr lang="en-US" dirty="0" smtClean="0"/>
              <a:t>Aggressive behavior</a:t>
            </a:r>
          </a:p>
          <a:p>
            <a:pPr lvl="2"/>
            <a:r>
              <a:rPr lang="en-US" dirty="0" smtClean="0"/>
              <a:t>Release of feelings in conflictual situations such as sibling rivalry</a:t>
            </a:r>
          </a:p>
          <a:p>
            <a:pPr lvl="2"/>
            <a:r>
              <a:rPr lang="en-US" dirty="0" smtClean="0"/>
              <a:t>Release of feelings by recreating in play a particular stressful experience in child’s life</a:t>
            </a:r>
          </a:p>
          <a:p>
            <a:pPr lvl="1"/>
            <a:r>
              <a:rPr lang="en-US" dirty="0" smtClean="0"/>
              <a:t>Techniques have much in common with exposure therapy</a:t>
            </a:r>
          </a:p>
          <a:p>
            <a:pPr lvl="1"/>
            <a:endParaRPr lang="en-US" dirty="0"/>
          </a:p>
          <a:p>
            <a:pPr lvl="1"/>
            <a:endParaRPr lang="en-US" dirty="0"/>
          </a:p>
        </p:txBody>
      </p:sp>
    </p:spTree>
    <p:extLst>
      <p:ext uri="{BB962C8B-B14F-4D97-AF65-F5344CB8AC3E}">
        <p14:creationId xmlns:p14="http://schemas.microsoft.com/office/powerpoint/2010/main" val="185318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fontScale="90000"/>
          </a:bodyPr>
          <a:lstStyle/>
          <a:p>
            <a:r>
              <a:rPr lang="en-US" cap="small" dirty="0">
                <a:uFill>
                  <a:solidFill>
                    <a:schemeClr val="accent1"/>
                  </a:solidFill>
                </a:uFill>
              </a:rPr>
              <a:t>History and Development of Play </a:t>
            </a:r>
            <a:r>
              <a:rPr lang="en-US" cap="small" dirty="0" smtClean="0">
                <a:uFill>
                  <a:solidFill>
                    <a:schemeClr val="accent1"/>
                  </a:solidFill>
                </a:uFill>
              </a:rPr>
              <a:t>Theory (cont.)</a:t>
            </a:r>
            <a:endParaRPr lang="en-US" cap="small" dirty="0"/>
          </a:p>
        </p:txBody>
      </p:sp>
      <p:sp>
        <p:nvSpPr>
          <p:cNvPr id="3" name="Content Placeholder 2"/>
          <p:cNvSpPr>
            <a:spLocks noGrp="1"/>
          </p:cNvSpPr>
          <p:nvPr>
            <p:ph idx="1"/>
          </p:nvPr>
        </p:nvSpPr>
        <p:spPr>
          <a:xfrm>
            <a:off x="457200" y="1752600"/>
            <a:ext cx="8229600" cy="4724400"/>
          </a:xfrm>
        </p:spPr>
        <p:txBody>
          <a:bodyPr/>
          <a:lstStyle/>
          <a:p>
            <a:r>
              <a:rPr lang="en-US" dirty="0" smtClean="0"/>
              <a:t>Relationship play </a:t>
            </a:r>
            <a:r>
              <a:rPr lang="en-US" dirty="0"/>
              <a:t>t</a:t>
            </a:r>
            <a:r>
              <a:rPr lang="en-US" dirty="0" smtClean="0"/>
              <a:t>herapy</a:t>
            </a:r>
          </a:p>
          <a:p>
            <a:pPr lvl="1"/>
            <a:r>
              <a:rPr lang="en-US" dirty="0" smtClean="0"/>
              <a:t>Based on the work of Otto Rank (1936), a former disciple of Sigmund Freud and a colleague of </a:t>
            </a:r>
            <a:r>
              <a:rPr lang="en-US" dirty="0" err="1" smtClean="0"/>
              <a:t>Sandor</a:t>
            </a:r>
            <a:r>
              <a:rPr lang="en-US" dirty="0" smtClean="0"/>
              <a:t> </a:t>
            </a:r>
            <a:r>
              <a:rPr lang="en-US" dirty="0" err="1" smtClean="0"/>
              <a:t>Ferenczi</a:t>
            </a:r>
            <a:endParaRPr lang="en-US" dirty="0" smtClean="0"/>
          </a:p>
          <a:p>
            <a:pPr lvl="2"/>
            <a:r>
              <a:rPr lang="en-US" dirty="0" smtClean="0"/>
              <a:t>Focus on therapeutic relationship</a:t>
            </a:r>
          </a:p>
          <a:p>
            <a:pPr lvl="2"/>
            <a:r>
              <a:rPr lang="en-US" dirty="0" smtClean="0"/>
              <a:t>Focus on here and now</a:t>
            </a:r>
          </a:p>
          <a:p>
            <a:pPr lvl="1"/>
            <a:r>
              <a:rPr lang="en-US" dirty="0" smtClean="0"/>
              <a:t>Curative ingredient – therapeutic relationship</a:t>
            </a:r>
          </a:p>
          <a:p>
            <a:pPr lvl="1"/>
            <a:r>
              <a:rPr lang="en-US" dirty="0" smtClean="0"/>
              <a:t>Child-directed play</a:t>
            </a:r>
          </a:p>
          <a:p>
            <a:pPr lvl="2"/>
            <a:r>
              <a:rPr lang="en-US" dirty="0" smtClean="0"/>
              <a:t>Children have innate inner strength</a:t>
            </a:r>
          </a:p>
          <a:p>
            <a:pPr lvl="2"/>
            <a:r>
              <a:rPr lang="en-US" dirty="0" smtClean="0"/>
              <a:t>Children have capacity to alter their behaviors constructively</a:t>
            </a:r>
          </a:p>
          <a:p>
            <a:pPr lvl="2"/>
            <a:r>
              <a:rPr lang="en-US" dirty="0" smtClean="0"/>
              <a:t>Focus is on child’s concerns rather than therapist’s</a:t>
            </a:r>
          </a:p>
        </p:txBody>
      </p:sp>
    </p:spTree>
    <p:extLst>
      <p:ext uri="{BB962C8B-B14F-4D97-AF65-F5344CB8AC3E}">
        <p14:creationId xmlns:p14="http://schemas.microsoft.com/office/powerpoint/2010/main" val="73678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a:uFill>
                  <a:solidFill>
                    <a:schemeClr val="accent1"/>
                  </a:solidFill>
                </a:uFill>
              </a:rPr>
              <a:t>History and Development of Play </a:t>
            </a:r>
            <a:r>
              <a:rPr lang="en-US" cap="small" dirty="0" smtClean="0">
                <a:uFill>
                  <a:solidFill>
                    <a:schemeClr val="accent1"/>
                  </a:solidFill>
                </a:uFill>
              </a:rPr>
              <a:t>Theory (cont.)</a:t>
            </a:r>
            <a:endParaRPr lang="en-US" cap="small"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Nondirective/Child-centered play therapy</a:t>
            </a:r>
          </a:p>
          <a:p>
            <a:pPr lvl="1"/>
            <a:r>
              <a:rPr lang="en-US" dirty="0" smtClean="0">
                <a:solidFill>
                  <a:srgbClr val="55554A"/>
                </a:solidFill>
              </a:rPr>
              <a:t>Virginia </a:t>
            </a:r>
            <a:r>
              <a:rPr lang="en-US" dirty="0" err="1" smtClean="0">
                <a:solidFill>
                  <a:srgbClr val="55554A"/>
                </a:solidFill>
              </a:rPr>
              <a:t>Axline</a:t>
            </a:r>
            <a:r>
              <a:rPr lang="en-US" dirty="0" smtClean="0">
                <a:solidFill>
                  <a:srgbClr val="55554A"/>
                </a:solidFill>
              </a:rPr>
              <a:t> – Student of Carl Rogers</a:t>
            </a:r>
          </a:p>
          <a:p>
            <a:pPr lvl="2"/>
            <a:r>
              <a:rPr lang="en-US" dirty="0" smtClean="0">
                <a:solidFill>
                  <a:srgbClr val="55554A"/>
                </a:solidFill>
              </a:rPr>
              <a:t>No effort to change child</a:t>
            </a:r>
          </a:p>
          <a:p>
            <a:pPr lvl="2"/>
            <a:r>
              <a:rPr lang="en-US" dirty="0" smtClean="0">
                <a:solidFill>
                  <a:srgbClr val="55554A"/>
                </a:solidFill>
              </a:rPr>
              <a:t>Child changes on own if he or she feels completely accepted (foreshadows dialectic)</a:t>
            </a:r>
          </a:p>
          <a:p>
            <a:pPr lvl="2"/>
            <a:r>
              <a:rPr lang="en-US" dirty="0" smtClean="0">
                <a:solidFill>
                  <a:srgbClr val="55554A"/>
                </a:solidFill>
              </a:rPr>
              <a:t>If therapist can accept all child’s feelings and thoughts, then child can accept them, too</a:t>
            </a:r>
          </a:p>
          <a:p>
            <a:pPr lvl="2"/>
            <a:r>
              <a:rPr lang="en-US" dirty="0" smtClean="0">
                <a:solidFill>
                  <a:srgbClr val="55554A"/>
                </a:solidFill>
              </a:rPr>
              <a:t>Concept of nondirective play therapy: </a:t>
            </a:r>
            <a:r>
              <a:rPr lang="en-US" dirty="0">
                <a:solidFill>
                  <a:srgbClr val="55554A"/>
                </a:solidFill>
              </a:rPr>
              <a:t>“A play experience is therapeutic because it provides a secure relationship between the child and the adult, so that the child has the freedom and room to state himself in his own terms, exactly as he is at that moment in his own way and in his own </a:t>
            </a:r>
            <a:r>
              <a:rPr lang="en-US" dirty="0" smtClean="0">
                <a:solidFill>
                  <a:srgbClr val="55554A"/>
                </a:solidFill>
              </a:rPr>
              <a:t>time” </a:t>
            </a:r>
            <a:r>
              <a:rPr lang="en-US" dirty="0">
                <a:solidFill>
                  <a:srgbClr val="55554A"/>
                </a:solidFill>
              </a:rPr>
              <a:t>(</a:t>
            </a:r>
            <a:r>
              <a:rPr lang="en-US" dirty="0" err="1">
                <a:solidFill>
                  <a:srgbClr val="55554A"/>
                </a:solidFill>
              </a:rPr>
              <a:t>Axline</a:t>
            </a:r>
            <a:r>
              <a:rPr lang="en-US" dirty="0">
                <a:solidFill>
                  <a:srgbClr val="55554A"/>
                </a:solidFill>
              </a:rPr>
              <a:t>, 1950, p.68</a:t>
            </a:r>
            <a:r>
              <a:rPr lang="en-US" dirty="0" smtClean="0">
                <a:solidFill>
                  <a:srgbClr val="55554A"/>
                </a:solidFill>
              </a:rPr>
              <a:t>).</a:t>
            </a:r>
          </a:p>
          <a:p>
            <a:pPr lvl="3"/>
            <a:r>
              <a:rPr lang="en-US" dirty="0" smtClean="0">
                <a:solidFill>
                  <a:srgbClr val="55554A"/>
                </a:solidFill>
              </a:rPr>
              <a:t>Establishment of a secure base for child</a:t>
            </a:r>
          </a:p>
          <a:p>
            <a:pPr lvl="3"/>
            <a:r>
              <a:rPr lang="en-US" dirty="0" smtClean="0">
                <a:solidFill>
                  <a:srgbClr val="55554A"/>
                </a:solidFill>
              </a:rPr>
              <a:t>Freedom to explore one’s own thoughts and feelings</a:t>
            </a:r>
          </a:p>
          <a:p>
            <a:pPr lvl="3"/>
            <a:r>
              <a:rPr lang="en-US" dirty="0" smtClean="0">
                <a:solidFill>
                  <a:srgbClr val="55554A"/>
                </a:solidFill>
              </a:rPr>
              <a:t>Integration of attachment theory and child-centered play therapy</a:t>
            </a:r>
            <a:endParaRPr lang="en-US" dirty="0">
              <a:solidFill>
                <a:srgbClr val="55554A"/>
              </a:solidFill>
            </a:endParaRPr>
          </a:p>
          <a:p>
            <a:pPr lvl="2"/>
            <a:endParaRPr lang="en-US" dirty="0" smtClean="0">
              <a:solidFill>
                <a:srgbClr val="55554A"/>
              </a:solidFill>
            </a:endParaRPr>
          </a:p>
          <a:p>
            <a:pPr lvl="3"/>
            <a:endParaRPr lang="en-US" dirty="0" smtClean="0">
              <a:solidFill>
                <a:srgbClr val="55554A"/>
              </a:solidFill>
            </a:endParaRPr>
          </a:p>
          <a:p>
            <a:pPr lvl="3"/>
            <a:endParaRPr lang="en-US" dirty="0">
              <a:solidFill>
                <a:srgbClr val="55554A"/>
              </a:solidFill>
            </a:endParaRPr>
          </a:p>
        </p:txBody>
      </p:sp>
    </p:spTree>
    <p:extLst>
      <p:ext uri="{BB962C8B-B14F-4D97-AF65-F5344CB8AC3E}">
        <p14:creationId xmlns:p14="http://schemas.microsoft.com/office/powerpoint/2010/main" val="322094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a:uFill>
                  <a:solidFill>
                    <a:schemeClr val="accent1"/>
                  </a:solidFill>
                </a:uFill>
              </a:rPr>
              <a:t>History and Development of Play Theory (cont.)</a:t>
            </a:r>
            <a:endParaRPr lang="en-US" cap="small"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Play in elementary schools</a:t>
            </a:r>
          </a:p>
          <a:p>
            <a:pPr lvl="1"/>
            <a:r>
              <a:rPr lang="en-US" dirty="0" smtClean="0"/>
              <a:t>Help for maladjusted children</a:t>
            </a:r>
          </a:p>
          <a:p>
            <a:pPr lvl="1"/>
            <a:r>
              <a:rPr lang="en-US" dirty="0" smtClean="0"/>
              <a:t>Help for all children to get ready to profit from learning experiences offered – maximize opportunities</a:t>
            </a:r>
          </a:p>
          <a:p>
            <a:pPr lvl="2"/>
            <a:r>
              <a:rPr lang="en-US" dirty="0" smtClean="0"/>
              <a:t>Group play therapy</a:t>
            </a:r>
          </a:p>
          <a:p>
            <a:pPr lvl="2"/>
            <a:r>
              <a:rPr lang="en-US" dirty="0" err="1" smtClean="0"/>
              <a:t>Sociodramatic</a:t>
            </a:r>
            <a:r>
              <a:rPr lang="en-US" dirty="0" smtClean="0"/>
              <a:t> play (e.g., storytelling/story-acting activity [STSA activity])</a:t>
            </a:r>
          </a:p>
          <a:p>
            <a:r>
              <a:rPr lang="en-US" dirty="0" smtClean="0"/>
              <a:t>Founding of Association for Play Therapy in 1982</a:t>
            </a:r>
          </a:p>
          <a:p>
            <a:pPr lvl="1"/>
            <a:r>
              <a:rPr lang="en-US" dirty="0" smtClean="0"/>
              <a:t>Charles Schaefer – Farleigh-Dickinson University</a:t>
            </a:r>
          </a:p>
          <a:p>
            <a:pPr lvl="1"/>
            <a:r>
              <a:rPr lang="en-US" dirty="0" smtClean="0"/>
              <a:t>Garry </a:t>
            </a:r>
            <a:r>
              <a:rPr lang="en-US" dirty="0" err="1" smtClean="0"/>
              <a:t>Landreth</a:t>
            </a:r>
            <a:r>
              <a:rPr lang="en-US" dirty="0" smtClean="0"/>
              <a:t> – University of North Texas</a:t>
            </a:r>
          </a:p>
          <a:p>
            <a:pPr lvl="1"/>
            <a:endParaRPr lang="en-US" dirty="0" smtClean="0"/>
          </a:p>
          <a:p>
            <a:pPr lvl="2"/>
            <a:endParaRPr lang="en-US" dirty="0"/>
          </a:p>
          <a:p>
            <a:pPr lvl="3"/>
            <a:endParaRPr lang="en-US" sz="1700" dirty="0" smtClean="0"/>
          </a:p>
        </p:txBody>
      </p:sp>
    </p:spTree>
    <p:extLst>
      <p:ext uri="{BB962C8B-B14F-4D97-AF65-F5344CB8AC3E}">
        <p14:creationId xmlns:p14="http://schemas.microsoft.com/office/powerpoint/2010/main" val="312146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small" dirty="0">
                <a:uFill>
                  <a:solidFill>
                    <a:schemeClr val="accent1"/>
                  </a:solidFill>
                </a:uFill>
              </a:rPr>
              <a:t>History and Development of Play Theory (cont.)</a:t>
            </a:r>
            <a:endParaRPr lang="en-US" dirty="0"/>
          </a:p>
        </p:txBody>
      </p:sp>
      <p:sp>
        <p:nvSpPr>
          <p:cNvPr id="3" name="Content Placeholder 2"/>
          <p:cNvSpPr>
            <a:spLocks noGrp="1"/>
          </p:cNvSpPr>
          <p:nvPr>
            <p:ph idx="1"/>
          </p:nvPr>
        </p:nvSpPr>
        <p:spPr>
          <a:xfrm>
            <a:off x="457200" y="1600200"/>
            <a:ext cx="8229600" cy="5181600"/>
          </a:xfrm>
        </p:spPr>
        <p:txBody>
          <a:bodyPr>
            <a:normAutofit/>
          </a:bodyPr>
          <a:lstStyle/>
          <a:p>
            <a:r>
              <a:rPr lang="en-US" dirty="0" smtClean="0"/>
              <a:t>Filial therapy</a:t>
            </a:r>
          </a:p>
          <a:p>
            <a:pPr lvl="1"/>
            <a:r>
              <a:rPr lang="en-US" dirty="0" smtClean="0"/>
              <a:t>Training parents in child-centered play therapy skills</a:t>
            </a:r>
          </a:p>
          <a:p>
            <a:pPr lvl="1"/>
            <a:r>
              <a:rPr lang="en-US" dirty="0" smtClean="0"/>
              <a:t>Four components of filial therapy</a:t>
            </a:r>
          </a:p>
          <a:p>
            <a:pPr lvl="2"/>
            <a:r>
              <a:rPr lang="en-US" dirty="0" smtClean="0"/>
              <a:t>Didactic instruction</a:t>
            </a:r>
          </a:p>
          <a:p>
            <a:pPr lvl="2"/>
            <a:r>
              <a:rPr lang="en-US" dirty="0" smtClean="0"/>
              <a:t>Demonstration play sessions</a:t>
            </a:r>
          </a:p>
          <a:p>
            <a:pPr lvl="2"/>
            <a:r>
              <a:rPr lang="en-US" dirty="0" smtClean="0"/>
              <a:t>At-home laboratory play sessions</a:t>
            </a:r>
          </a:p>
          <a:p>
            <a:pPr lvl="2"/>
            <a:r>
              <a:rPr lang="en-US" dirty="0" smtClean="0"/>
              <a:t>Supervision in a supportive atmosphere</a:t>
            </a:r>
          </a:p>
          <a:p>
            <a:pPr lvl="1"/>
            <a:r>
              <a:rPr lang="en-US" dirty="0" smtClean="0"/>
              <a:t>10-session Child Parent Relationship Therapy (CPRT)</a:t>
            </a:r>
          </a:p>
          <a:p>
            <a:r>
              <a:rPr lang="en-US" dirty="0" smtClean="0"/>
              <a:t>Other forms of play therapy</a:t>
            </a:r>
          </a:p>
          <a:p>
            <a:pPr lvl="1"/>
            <a:r>
              <a:rPr lang="en-US" dirty="0" smtClean="0"/>
              <a:t>Adult play therapy</a:t>
            </a:r>
          </a:p>
          <a:p>
            <a:pPr lvl="1"/>
            <a:r>
              <a:rPr lang="en-US" dirty="0" smtClean="0"/>
              <a:t>Family play therapy</a:t>
            </a:r>
          </a:p>
          <a:p>
            <a:pPr lvl="1"/>
            <a:r>
              <a:rPr lang="en-US" dirty="0" smtClean="0"/>
              <a:t>Cognitive-behavioral play therapy</a:t>
            </a:r>
          </a:p>
          <a:p>
            <a:pPr lvl="1"/>
            <a:r>
              <a:rPr lang="en-US" dirty="0" smtClean="0"/>
              <a:t>Group play therapy</a:t>
            </a:r>
          </a:p>
          <a:p>
            <a:pPr lvl="1"/>
            <a:r>
              <a:rPr lang="en-US" dirty="0" smtClean="0"/>
              <a:t>Hospital-based play therapy</a:t>
            </a:r>
          </a:p>
          <a:p>
            <a:pPr lvl="1"/>
            <a:endParaRPr lang="en-US" dirty="0" smtClean="0"/>
          </a:p>
          <a:p>
            <a:pPr lvl="1"/>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423590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
            <a:ext cx="8534400" cy="1111664"/>
          </a:xfrm>
        </p:spPr>
        <p:txBody>
          <a:bodyPr>
            <a:normAutofit/>
          </a:bodyPr>
          <a:lstStyle/>
          <a:p>
            <a:r>
              <a:rPr lang="en-US" dirty="0" smtClean="0"/>
              <a:t>A View of Children</a:t>
            </a:r>
            <a:endParaRPr lang="en-US" cap="small" dirty="0"/>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en-US" dirty="0" smtClean="0"/>
              <a:t>Tenets for relating to children</a:t>
            </a:r>
          </a:p>
          <a:p>
            <a:pPr lvl="1"/>
            <a:r>
              <a:rPr lang="en-US" dirty="0" smtClean="0"/>
              <a:t>Children are not miniature adults</a:t>
            </a:r>
          </a:p>
          <a:p>
            <a:pPr lvl="1"/>
            <a:r>
              <a:rPr lang="en-US" dirty="0" smtClean="0"/>
              <a:t>Children are people</a:t>
            </a:r>
          </a:p>
          <a:p>
            <a:pPr lvl="1"/>
            <a:r>
              <a:rPr lang="en-US" dirty="0" smtClean="0"/>
              <a:t>Children are unique and worthy of respect</a:t>
            </a:r>
          </a:p>
          <a:p>
            <a:pPr lvl="1"/>
            <a:r>
              <a:rPr lang="en-US" dirty="0" smtClean="0"/>
              <a:t>Children are resilient</a:t>
            </a:r>
          </a:p>
          <a:p>
            <a:pPr lvl="1"/>
            <a:r>
              <a:rPr lang="en-US" dirty="0" smtClean="0"/>
              <a:t>Children have an inherent tendency toward growth and maturity</a:t>
            </a:r>
          </a:p>
          <a:p>
            <a:pPr lvl="1"/>
            <a:r>
              <a:rPr lang="en-US" dirty="0" smtClean="0"/>
              <a:t>Children are capable of positive self-direction</a:t>
            </a:r>
          </a:p>
          <a:p>
            <a:pPr lvl="1"/>
            <a:r>
              <a:rPr lang="en-US" dirty="0" smtClean="0"/>
              <a:t>Children’s natural language is play</a:t>
            </a:r>
          </a:p>
          <a:p>
            <a:pPr lvl="1"/>
            <a:r>
              <a:rPr lang="en-US" dirty="0" smtClean="0"/>
              <a:t>Children have the right to remain silent</a:t>
            </a:r>
          </a:p>
          <a:p>
            <a:pPr lvl="1"/>
            <a:r>
              <a:rPr lang="en-US" dirty="0" smtClean="0"/>
              <a:t>Children will take the therapeutic experience to where they need to be</a:t>
            </a:r>
          </a:p>
          <a:p>
            <a:pPr lvl="1"/>
            <a:r>
              <a:rPr lang="en-US" dirty="0" smtClean="0"/>
              <a:t>Children’s growth cannot be speeded up</a:t>
            </a:r>
          </a:p>
        </p:txBody>
      </p:sp>
    </p:spTree>
    <p:extLst>
      <p:ext uri="{BB962C8B-B14F-4D97-AF65-F5344CB8AC3E}">
        <p14:creationId xmlns:p14="http://schemas.microsoft.com/office/powerpoint/2010/main" val="2341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arn(inVertical)">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View of </a:t>
            </a:r>
            <a:r>
              <a:rPr lang="en-US" dirty="0" smtClean="0"/>
              <a:t>Children (</a:t>
            </a:r>
            <a:r>
              <a:rPr lang="en-US" dirty="0"/>
              <a:t>cont</a:t>
            </a:r>
            <a:r>
              <a:rPr lang="en-US" dirty="0" smtClean="0"/>
              <a:t>.)</a:t>
            </a:r>
            <a:endParaRPr lang="en-US" cap="small" dirty="0"/>
          </a:p>
        </p:txBody>
      </p:sp>
      <p:sp>
        <p:nvSpPr>
          <p:cNvPr id="3" name="Content Placeholder 2"/>
          <p:cNvSpPr>
            <a:spLocks noGrp="1"/>
          </p:cNvSpPr>
          <p:nvPr>
            <p:ph idx="1"/>
          </p:nvPr>
        </p:nvSpPr>
        <p:spPr>
          <a:xfrm>
            <a:off x="457200" y="1676400"/>
            <a:ext cx="8229600" cy="4953000"/>
          </a:xfrm>
        </p:spPr>
        <p:txBody>
          <a:bodyPr>
            <a:normAutofit/>
          </a:bodyPr>
          <a:lstStyle/>
          <a:p>
            <a:r>
              <a:rPr lang="en-US" dirty="0" smtClean="0"/>
              <a:t>Children are resilient</a:t>
            </a:r>
          </a:p>
          <a:p>
            <a:pPr lvl="1"/>
            <a:r>
              <a:rPr lang="en-US" dirty="0" smtClean="0"/>
              <a:t>What accounts for some children’s success and healthy adjustment in spite of having inadequate caregivers and childrearing environments (</a:t>
            </a:r>
            <a:r>
              <a:rPr lang="en-US" dirty="0" err="1" smtClean="0"/>
              <a:t>multifinality</a:t>
            </a:r>
            <a:r>
              <a:rPr lang="en-US" dirty="0" smtClean="0"/>
              <a:t>)?</a:t>
            </a:r>
          </a:p>
          <a:p>
            <a:pPr lvl="1"/>
            <a:r>
              <a:rPr lang="en-US" dirty="0" smtClean="0"/>
              <a:t>Differences in how some children experience and process what goes on around them</a:t>
            </a:r>
          </a:p>
          <a:p>
            <a:pPr lvl="1"/>
            <a:r>
              <a:rPr lang="en-US" dirty="0" smtClean="0"/>
              <a:t>Self-confident children have been allowed considerable self-direction</a:t>
            </a:r>
          </a:p>
          <a:p>
            <a:pPr lvl="1"/>
            <a:r>
              <a:rPr lang="en-US" dirty="0" smtClean="0"/>
              <a:t>Children are constantly developing and must be treated with an equally dynamic therapeutic approach</a:t>
            </a:r>
          </a:p>
          <a:p>
            <a:pPr lvl="1"/>
            <a:endParaRPr lang="en-US" dirty="0" smtClean="0"/>
          </a:p>
        </p:txBody>
      </p:sp>
    </p:spTree>
    <p:extLst>
      <p:ext uri="{BB962C8B-B14F-4D97-AF65-F5344CB8AC3E}">
        <p14:creationId xmlns:p14="http://schemas.microsoft.com/office/powerpoint/2010/main" val="141324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View of Children (cont.)</a:t>
            </a:r>
          </a:p>
        </p:txBody>
      </p:sp>
      <p:sp>
        <p:nvSpPr>
          <p:cNvPr id="3" name="Content Placeholder 2"/>
          <p:cNvSpPr>
            <a:spLocks noGrp="1"/>
          </p:cNvSpPr>
          <p:nvPr>
            <p:ph idx="1"/>
          </p:nvPr>
        </p:nvSpPr>
        <p:spPr/>
        <p:txBody>
          <a:bodyPr/>
          <a:lstStyle/>
          <a:p>
            <a:r>
              <a:rPr lang="en-US" dirty="0" smtClean="0"/>
              <a:t>Appreciating individual differences among children</a:t>
            </a:r>
          </a:p>
          <a:p>
            <a:pPr lvl="1"/>
            <a:r>
              <a:rPr lang="en-US" dirty="0" smtClean="0"/>
              <a:t>Impulsive, high-energy children</a:t>
            </a:r>
          </a:p>
          <a:p>
            <a:pPr lvl="1"/>
            <a:r>
              <a:rPr lang="en-US" smtClean="0"/>
              <a:t>Cautious</a:t>
            </a:r>
            <a:r>
              <a:rPr lang="en-US" dirty="0" smtClean="0"/>
              <a:t>, low-energy children</a:t>
            </a:r>
          </a:p>
          <a:p>
            <a:pPr lvl="1"/>
            <a:r>
              <a:rPr lang="en-US" dirty="0" smtClean="0"/>
              <a:t>Fast-developing children</a:t>
            </a:r>
          </a:p>
          <a:p>
            <a:pPr lvl="1"/>
            <a:r>
              <a:rPr lang="en-US" dirty="0" smtClean="0"/>
              <a:t>Slow-developing children</a:t>
            </a:r>
          </a:p>
          <a:p>
            <a:pPr lvl="1"/>
            <a:r>
              <a:rPr lang="en-US" dirty="0" smtClean="0"/>
              <a:t>For all types of children, the therapist must wait patiently for the child to discover his or her unique self – the child already possesses these qualities necessary for growing and becoming a well-adjusted person</a:t>
            </a:r>
          </a:p>
        </p:txBody>
      </p:sp>
    </p:spTree>
    <p:extLst>
      <p:ext uri="{BB962C8B-B14F-4D97-AF65-F5344CB8AC3E}">
        <p14:creationId xmlns:p14="http://schemas.microsoft.com/office/powerpoint/2010/main" val="287001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TC101790490[[fn=Decatur]]</Template>
  <TotalTime>698</TotalTime>
  <Words>721</Words>
  <Application>Microsoft Office PowerPoint</Application>
  <PresentationFormat>On-screen Show (4:3)</PresentationFormat>
  <Paragraphs>98</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Bodoni MT Condensed</vt:lpstr>
      <vt:lpstr>Calibri</vt:lpstr>
      <vt:lpstr>Courier New</vt:lpstr>
      <vt:lpstr>Franklin Gothic Book</vt:lpstr>
      <vt:lpstr>Wingdings</vt:lpstr>
      <vt:lpstr>Decatur</vt:lpstr>
      <vt:lpstr>History and Development of Play Theory</vt:lpstr>
      <vt:lpstr>History and Development of Play Theory (cont.)</vt:lpstr>
      <vt:lpstr>History and Development of Play Theory (cont.)</vt:lpstr>
      <vt:lpstr>History and Development of Play Theory (cont.)</vt:lpstr>
      <vt:lpstr>History and Development of Play Theory (cont.)</vt:lpstr>
      <vt:lpstr>History and Development of Play Theory (cont.)</vt:lpstr>
      <vt:lpstr>A View of Children</vt:lpstr>
      <vt:lpstr>A View of Children (cont.)</vt:lpstr>
      <vt:lpstr>A View of Children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Child &amp; Adolescent Psychopathology</dc:title>
  <dc:creator>Brianna</dc:creator>
  <cp:lastModifiedBy>Geoffrey Goodman</cp:lastModifiedBy>
  <cp:revision>56</cp:revision>
  <dcterms:created xsi:type="dcterms:W3CDTF">2010-09-16T15:18:00Z</dcterms:created>
  <dcterms:modified xsi:type="dcterms:W3CDTF">2015-05-26T22:20:34Z</dcterms:modified>
</cp:coreProperties>
</file>