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3" r:id="rId8"/>
    <p:sldId id="272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 varScale="1">
        <p:scale>
          <a:sx n="87" d="100"/>
          <a:sy n="87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17526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cap="small" dirty="0" smtClean="0"/>
              <a:t>Welcome to </a:t>
            </a:r>
            <a:br>
              <a:rPr lang="en-US" sz="4800" cap="small" dirty="0" smtClean="0"/>
            </a:br>
            <a:r>
              <a:rPr lang="en-US" sz="5200" cap="small" dirty="0" smtClean="0"/>
              <a:t>Introduction to Play Therapy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Dr. Geoff Goodman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ext. 4277</a:t>
            </a:r>
            <a:br>
              <a:rPr lang="en-US" sz="2600" dirty="0" smtClean="0"/>
            </a:br>
            <a:r>
              <a:rPr lang="en-US" sz="2600" dirty="0" smtClean="0"/>
              <a:t>ggoodman@liu.edu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Course Website: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http://myweb.cwpost.liu.edu/ggoodman/home.htm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5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The Q-Sort Assignments (cont.)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Checking adherence to child-centered therapy process</a:t>
            </a:r>
          </a:p>
          <a:p>
            <a:pPr lvl="1"/>
            <a:r>
              <a:rPr lang="en-US" dirty="0" smtClean="0"/>
              <a:t>Correlation with Q-sort composite of 24 British child-centered play therapists</a:t>
            </a:r>
            <a:endParaRPr lang="en-US" dirty="0"/>
          </a:p>
          <a:p>
            <a:pPr lvl="1"/>
            <a:r>
              <a:rPr lang="en-US" dirty="0" smtClean="0"/>
              <a:t>Correlation with Garry </a:t>
            </a:r>
            <a:r>
              <a:rPr lang="en-US" dirty="0" err="1" smtClean="0"/>
              <a:t>Landreth’s</a:t>
            </a:r>
            <a:r>
              <a:rPr lang="en-US" dirty="0" smtClean="0"/>
              <a:t> prototypical Q-sort</a:t>
            </a:r>
          </a:p>
          <a:p>
            <a:pPr lvl="2"/>
            <a:r>
              <a:rPr lang="en-US" smtClean="0"/>
              <a:t>E-mail </a:t>
            </a:r>
            <a:r>
              <a:rPr lang="en-US" dirty="0" smtClean="0"/>
              <a:t>me your Excel spreadsheet and label your file with your last name</a:t>
            </a:r>
          </a:p>
          <a:p>
            <a:pPr lvl="2"/>
            <a:r>
              <a:rPr lang="en-US" dirty="0" smtClean="0"/>
              <a:t>Send your file the day before class that I can give you feedback</a:t>
            </a:r>
          </a:p>
          <a:p>
            <a:pPr lvl="2"/>
            <a:r>
              <a:rPr lang="en-US" dirty="0" smtClean="0"/>
              <a:t>I will return Q-sorts with incorrect frequency counts to be fixed</a:t>
            </a:r>
          </a:p>
        </p:txBody>
      </p:sp>
    </p:spTree>
    <p:extLst>
      <p:ext uri="{BB962C8B-B14F-4D97-AF65-F5344CB8AC3E}">
        <p14:creationId xmlns:p14="http://schemas.microsoft.com/office/powerpoint/2010/main" val="1413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Basic Course Overview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Please briefly share your academic, professional, and clinical experiences.</a:t>
            </a:r>
          </a:p>
          <a:p>
            <a:r>
              <a:rPr lang="en-US" dirty="0" smtClean="0"/>
              <a:t>What are your expectations for this course? </a:t>
            </a:r>
          </a:p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Did everyone receive a syllabus and relevant readings?</a:t>
            </a:r>
            <a:endParaRPr lang="en-US" dirty="0"/>
          </a:p>
          <a:p>
            <a:r>
              <a:rPr lang="en-US" dirty="0" smtClean="0"/>
              <a:t>Class dates and holidays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7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Q–Sort Methodology</a:t>
            </a:r>
            <a:endParaRPr lang="en-US" cap="small" dirty="0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Idiographic versus </a:t>
            </a:r>
            <a:r>
              <a:rPr lang="en-US" dirty="0" smtClean="0"/>
              <a:t>nomothetic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Idiographic – Study of the person (Q-methodology)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omothetic </a:t>
            </a:r>
            <a:r>
              <a:rPr lang="en-US" dirty="0" smtClean="0"/>
              <a:t>– Study of the population (Likert scale)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Carl Rogers and Q-methodology</a:t>
            </a:r>
          </a:p>
          <a:p>
            <a:pPr lvl="1"/>
            <a:r>
              <a:rPr lang="en-US" dirty="0" smtClean="0"/>
              <a:t>Profile of the patient’s actual self</a:t>
            </a:r>
          </a:p>
          <a:p>
            <a:pPr lvl="1"/>
            <a:r>
              <a:rPr lang="en-US" dirty="0" smtClean="0"/>
              <a:t>Profile of the patient’s ideal self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 Uses</a:t>
            </a:r>
            <a:endParaRPr lang="en-US" dirty="0"/>
          </a:p>
          <a:p>
            <a:pPr lvl="1"/>
            <a:r>
              <a:rPr lang="en-US" dirty="0" smtClean="0"/>
              <a:t>Attachment research (Attachment Q-Set)</a:t>
            </a:r>
          </a:p>
          <a:p>
            <a:pPr lvl="1"/>
            <a:r>
              <a:rPr lang="en-US" dirty="0" smtClean="0"/>
              <a:t>Psychotherapy research (Child Psychotherapy Q-Set)</a:t>
            </a:r>
          </a:p>
          <a:p>
            <a:pPr lvl="1"/>
            <a:r>
              <a:rPr lang="en-US" dirty="0" smtClean="0"/>
              <a:t>Personality research (California Child Q-Set)</a:t>
            </a:r>
          </a:p>
        </p:txBody>
      </p:sp>
    </p:spTree>
    <p:extLst>
      <p:ext uri="{BB962C8B-B14F-4D97-AF65-F5344CB8AC3E}">
        <p14:creationId xmlns:p14="http://schemas.microsoft.com/office/powerpoint/2010/main" val="9883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Q-Set?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100 items assessing a particular construct</a:t>
            </a:r>
          </a:p>
          <a:p>
            <a:r>
              <a:rPr lang="en-US" dirty="0" smtClean="0"/>
              <a:t>Each item is rated on a scale from 1 to 9</a:t>
            </a:r>
          </a:p>
          <a:p>
            <a:pPr lvl="1"/>
            <a:r>
              <a:rPr lang="en-US" dirty="0" smtClean="0"/>
              <a:t>1 = most uncharacteristic of that construct</a:t>
            </a:r>
          </a:p>
          <a:p>
            <a:pPr lvl="1"/>
            <a:r>
              <a:rPr lang="en-US" dirty="0" smtClean="0"/>
              <a:t>9 = most characteristic of that construct</a:t>
            </a:r>
          </a:p>
          <a:p>
            <a:r>
              <a:rPr lang="en-US" dirty="0" smtClean="0"/>
              <a:t>The distribution of items is forced</a:t>
            </a:r>
          </a:p>
          <a:p>
            <a:pPr lvl="1"/>
            <a:r>
              <a:rPr lang="en-US" dirty="0" smtClean="0"/>
              <a:t>Each rating is endorsed a specified number of times</a:t>
            </a:r>
          </a:p>
          <a:p>
            <a:pPr lvl="1"/>
            <a:r>
              <a:rPr lang="en-US" dirty="0" smtClean="0"/>
              <a:t>Distribution: 5-8-12-16-18-16-12-8-5 (normal, bell-shaped distribution)</a:t>
            </a:r>
          </a:p>
          <a:p>
            <a:r>
              <a:rPr lang="en-US" dirty="0" smtClean="0"/>
              <a:t>Advantages of Q-Sorting</a:t>
            </a:r>
          </a:p>
          <a:p>
            <a:pPr lvl="1"/>
            <a:r>
              <a:rPr lang="en-US" dirty="0" smtClean="0"/>
              <a:t>Controls for response biases</a:t>
            </a:r>
          </a:p>
          <a:p>
            <a:pPr lvl="1"/>
            <a:r>
              <a:rPr lang="en-US" dirty="0" smtClean="0"/>
              <a:t>Makes statistical analysis easier – no </a:t>
            </a:r>
            <a:r>
              <a:rPr lang="en-US" dirty="0" err="1" smtClean="0"/>
              <a:t>skewness</a:t>
            </a:r>
            <a:r>
              <a:rPr lang="en-US" dirty="0" smtClean="0"/>
              <a:t> or kurtosis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Child Psychotherapy Q-Set (CPQ)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 smtClean="0"/>
              <a:t>Assesses psychotherapy process in one 45-minute session</a:t>
            </a:r>
          </a:p>
          <a:p>
            <a:r>
              <a:rPr lang="en-US" dirty="0" smtClean="0"/>
              <a:t>Items are divided into three categories</a:t>
            </a:r>
          </a:p>
          <a:p>
            <a:pPr lvl="1"/>
            <a:r>
              <a:rPr lang="en-US" dirty="0" smtClean="0"/>
              <a:t>Therapist’s behaviors, words, and attitudes</a:t>
            </a:r>
          </a:p>
          <a:p>
            <a:pPr lvl="1"/>
            <a:r>
              <a:rPr lang="en-US" dirty="0" smtClean="0"/>
              <a:t>Patient’s behaviors, words, and attitudes</a:t>
            </a:r>
          </a:p>
          <a:p>
            <a:pPr lvl="1"/>
            <a:r>
              <a:rPr lang="en-US" dirty="0" smtClean="0"/>
              <a:t>Dyadic interactions (i.e</a:t>
            </a:r>
            <a:r>
              <a:rPr lang="en-US" dirty="0" smtClean="0"/>
              <a:t>., </a:t>
            </a:r>
            <a:r>
              <a:rPr lang="en-US" dirty="0" smtClean="0"/>
              <a:t>interactions between therapist and patient)</a:t>
            </a:r>
          </a:p>
          <a:p>
            <a:r>
              <a:rPr lang="en-US" dirty="0" smtClean="0"/>
              <a:t>Examples from the CPQ</a:t>
            </a:r>
          </a:p>
          <a:p>
            <a:pPr lvl="1"/>
            <a:r>
              <a:rPr lang="en-US" dirty="0" smtClean="0"/>
              <a:t>Therapist is sensitive to the child’s feelings (item 6)</a:t>
            </a:r>
          </a:p>
          <a:p>
            <a:pPr lvl="1"/>
            <a:r>
              <a:rPr lang="en-US" dirty="0" smtClean="0"/>
              <a:t>Child is anxious and tense (vs. calm and relaxed</a:t>
            </a:r>
            <a:r>
              <a:rPr lang="en-US" dirty="0" smtClean="0"/>
              <a:t>) (</a:t>
            </a:r>
            <a:r>
              <a:rPr lang="en-US" dirty="0" smtClean="0"/>
              <a:t>item 7)</a:t>
            </a:r>
          </a:p>
          <a:p>
            <a:pPr lvl="1"/>
            <a:r>
              <a:rPr lang="en-US" dirty="0" smtClean="0"/>
              <a:t>Interruptions, breaks in the treatment, or termination of therapy are discussed (item 75)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Two Ways of Using CPQ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Quantifying psychotherapy process of an actual session from a video recording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Quantifying psychotherapy process of an ideally conducted session from a particular theoretical orientation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Item placement should reflect how you think an ideally conducted session </a:t>
            </a:r>
            <a:r>
              <a:rPr lang="en-US" dirty="0" smtClean="0">
                <a:solidFill>
                  <a:srgbClr val="55554A"/>
                </a:solidFill>
              </a:rPr>
              <a:t>should look</a:t>
            </a:r>
            <a:endParaRPr lang="en-US" dirty="0" smtClean="0">
              <a:solidFill>
                <a:srgbClr val="55554A"/>
              </a:solidFill>
            </a:endParaRP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Patient items should tend toward middle </a:t>
            </a:r>
            <a:r>
              <a:rPr lang="en-US" dirty="0" smtClean="0">
                <a:solidFill>
                  <a:srgbClr val="55554A"/>
                </a:solidFill>
              </a:rPr>
              <a:t>piles </a:t>
            </a:r>
            <a:r>
              <a:rPr lang="en-US" dirty="0" smtClean="0">
                <a:solidFill>
                  <a:srgbClr val="55554A"/>
                </a:solidFill>
              </a:rPr>
              <a:t>because there is no ideal patient, only ideal therapists!</a:t>
            </a:r>
            <a:endParaRPr lang="en-US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Mechanics of Q-Sorting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Shuffle cards</a:t>
            </a:r>
          </a:p>
          <a:p>
            <a:r>
              <a:rPr lang="en-US" dirty="0" smtClean="0"/>
              <a:t>Make two passes through all the cards</a:t>
            </a:r>
          </a:p>
          <a:p>
            <a:pPr lvl="1"/>
            <a:r>
              <a:rPr lang="en-US" dirty="0" smtClean="0"/>
              <a:t>First pass – divide items into three piles</a:t>
            </a:r>
          </a:p>
          <a:p>
            <a:pPr lvl="2"/>
            <a:r>
              <a:rPr lang="en-US" sz="1900" dirty="0" smtClean="0"/>
              <a:t>Left pile – uncharacteristic items</a:t>
            </a:r>
          </a:p>
          <a:p>
            <a:pPr lvl="2"/>
            <a:r>
              <a:rPr lang="en-US" sz="1900" dirty="0" smtClean="0"/>
              <a:t>Right pile – characteristic items</a:t>
            </a:r>
          </a:p>
          <a:p>
            <a:pPr lvl="2"/>
            <a:r>
              <a:rPr lang="en-US" sz="1900" dirty="0" smtClean="0"/>
              <a:t>Middle pile – neither uncharacteristic nor characteristic or not applicable</a:t>
            </a:r>
            <a:endParaRPr lang="en-US" sz="1900" dirty="0"/>
          </a:p>
          <a:p>
            <a:pPr lvl="2"/>
            <a:r>
              <a:rPr lang="en-US" sz="1900" dirty="0" smtClean="0"/>
              <a:t>Middle pile should be roughly twice as large as left and right piles</a:t>
            </a:r>
          </a:p>
          <a:p>
            <a:pPr lvl="1"/>
            <a:r>
              <a:rPr lang="en-US" dirty="0" smtClean="0"/>
              <a:t>Second pass – further divide each of these three piles into three piles</a:t>
            </a:r>
          </a:p>
          <a:p>
            <a:pPr lvl="2"/>
            <a:r>
              <a:rPr lang="en-US" sz="1900" dirty="0" smtClean="0"/>
              <a:t>Left pile – 5, 8 , and 12 items (25 items total)</a:t>
            </a:r>
          </a:p>
          <a:p>
            <a:pPr lvl="2"/>
            <a:r>
              <a:rPr lang="en-US" sz="1900" dirty="0" smtClean="0"/>
              <a:t>Right pile – 12, 8, and 5 items (25 items total)</a:t>
            </a:r>
          </a:p>
          <a:p>
            <a:pPr lvl="2"/>
            <a:r>
              <a:rPr lang="en-US" sz="1900" dirty="0" smtClean="0"/>
              <a:t>Middle pile – 16, 18, and 16 items (50 items total)</a:t>
            </a:r>
          </a:p>
          <a:p>
            <a:pPr lvl="2"/>
            <a:r>
              <a:rPr lang="en-US" sz="1900" dirty="0" smtClean="0"/>
              <a:t>Make adjustments</a:t>
            </a:r>
          </a:p>
          <a:p>
            <a:pPr lvl="3"/>
            <a:r>
              <a:rPr lang="en-US" sz="1700" dirty="0" smtClean="0"/>
              <a:t>Borrowing items from middle pile</a:t>
            </a:r>
          </a:p>
          <a:p>
            <a:pPr lvl="3"/>
            <a:r>
              <a:rPr lang="en-US" sz="1700" dirty="0" smtClean="0"/>
              <a:t>Throwing items into middle pile </a:t>
            </a:r>
          </a:p>
          <a:p>
            <a:r>
              <a:rPr lang="en-US" dirty="0"/>
              <a:t>Other helpful hints</a:t>
            </a:r>
          </a:p>
          <a:p>
            <a:pPr lvl="1"/>
            <a:r>
              <a:rPr lang="en-US" dirty="0"/>
              <a:t>Stagger items when stacking them so that item labels can be seen</a:t>
            </a:r>
          </a:p>
          <a:p>
            <a:pPr lvl="1"/>
            <a:r>
              <a:rPr lang="en-US" dirty="0"/>
              <a:t>Read item descriptions, especially for uncharacteristic items</a:t>
            </a:r>
          </a:p>
          <a:p>
            <a:pPr lvl="3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21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Q-Sorting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Recording your item distributions</a:t>
            </a:r>
          </a:p>
          <a:p>
            <a:pPr lvl="1"/>
            <a:r>
              <a:rPr lang="en-US" dirty="0" smtClean="0"/>
              <a:t>Record the item numbers in each pile on the coding sheet</a:t>
            </a:r>
          </a:p>
          <a:p>
            <a:pPr lvl="1"/>
            <a:r>
              <a:rPr lang="en-US" dirty="0" smtClean="0"/>
              <a:t>To make item location easier, you can try to write the numbers in numerical order on the coding sheet</a:t>
            </a:r>
          </a:p>
          <a:p>
            <a:pPr lvl="1"/>
            <a:r>
              <a:rPr lang="en-US" dirty="0" smtClean="0"/>
              <a:t>Using the coding sheet, record these items in an Excel or SPSS spreadsheet</a:t>
            </a:r>
          </a:p>
          <a:p>
            <a:pPr lvl="1"/>
            <a:r>
              <a:rPr lang="en-US" dirty="0" smtClean="0"/>
              <a:t>The first column </a:t>
            </a:r>
            <a:r>
              <a:rPr lang="en-US" dirty="0" smtClean="0"/>
              <a:t>of </a:t>
            </a:r>
            <a:r>
              <a:rPr lang="en-US" dirty="0" smtClean="0"/>
              <a:t>numbers represents the item numbers</a:t>
            </a:r>
          </a:p>
          <a:p>
            <a:pPr lvl="1"/>
            <a:r>
              <a:rPr lang="en-US" dirty="0" smtClean="0"/>
              <a:t>In the second column, record the pile number (1-9)</a:t>
            </a:r>
          </a:p>
          <a:p>
            <a:pPr lvl="1"/>
            <a:r>
              <a:rPr lang="en-US" dirty="0" smtClean="0"/>
              <a:t>If possible, run a frequency count of your distribution, which should look like this: </a:t>
            </a:r>
          </a:p>
          <a:p>
            <a:pPr lvl="2"/>
            <a:r>
              <a:rPr lang="en-US" dirty="0" smtClean="0"/>
              <a:t>5-8-12-16-18-16-12-8-5</a:t>
            </a:r>
          </a:p>
          <a:p>
            <a:pPr lvl="2"/>
            <a:r>
              <a:rPr lang="en-US" dirty="0" smtClean="0"/>
              <a:t>1 2  3   4    5   6   7  8 9</a:t>
            </a:r>
          </a:p>
          <a:p>
            <a:pPr lvl="1"/>
            <a:r>
              <a:rPr lang="en-US" dirty="0" smtClean="0"/>
              <a:t>I will copy and paste your distribution into a master file, from which I will check the accuracy of your distribution’s frequency count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534400" cy="1111664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Q-Sort Assignments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Prototypical Q-sorts (beginning and end of course)</a:t>
            </a:r>
          </a:p>
          <a:p>
            <a:pPr lvl="1"/>
            <a:r>
              <a:rPr lang="en-US" dirty="0" smtClean="0"/>
              <a:t>What does an ideally conducted session of child-centered therapy look like?</a:t>
            </a:r>
          </a:p>
          <a:p>
            <a:pPr lvl="1"/>
            <a:r>
              <a:rPr lang="en-US" dirty="0" smtClean="0"/>
              <a:t>Did your knowledge of child-centered </a:t>
            </a:r>
            <a:r>
              <a:rPr lang="en-US" dirty="0" smtClean="0"/>
              <a:t>therapy process improve </a:t>
            </a:r>
            <a:r>
              <a:rPr lang="en-US" dirty="0" smtClean="0"/>
              <a:t>over time based on Garry </a:t>
            </a:r>
            <a:r>
              <a:rPr lang="en-US" dirty="0" err="1" smtClean="0"/>
              <a:t>Landreth’s</a:t>
            </a:r>
            <a:r>
              <a:rPr lang="en-US" dirty="0" smtClean="0"/>
              <a:t> prototypical Q-sort?</a:t>
            </a:r>
          </a:p>
          <a:p>
            <a:r>
              <a:rPr lang="en-US" dirty="0" smtClean="0"/>
              <a:t>Work sample Q-sort</a:t>
            </a:r>
          </a:p>
          <a:p>
            <a:pPr lvl="1"/>
            <a:r>
              <a:rPr lang="en-US" dirty="0" smtClean="0"/>
              <a:t>What does your work sample of child-centered therapy look like?</a:t>
            </a:r>
          </a:p>
          <a:p>
            <a:pPr lvl="1"/>
            <a:r>
              <a:rPr lang="en-US" dirty="0" smtClean="0"/>
              <a:t>How correlated is your work sample Q-sort with </a:t>
            </a:r>
            <a:r>
              <a:rPr lang="en-US" dirty="0" err="1" smtClean="0"/>
              <a:t>Landreth’s</a:t>
            </a:r>
            <a:r>
              <a:rPr lang="en-US" dirty="0" smtClean="0"/>
              <a:t> prototypical Q-sort?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862</TotalTime>
  <Words>690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Bodoni MT Condensed</vt:lpstr>
      <vt:lpstr>Courier New</vt:lpstr>
      <vt:lpstr>Franklin Gothic Book</vt:lpstr>
      <vt:lpstr>Wingdings</vt:lpstr>
      <vt:lpstr>Decatur</vt:lpstr>
      <vt:lpstr>             Welcome to  Introduction to Play Therapy </vt:lpstr>
      <vt:lpstr>Basic Course Overview</vt:lpstr>
      <vt:lpstr>Q–Sort Methodology</vt:lpstr>
      <vt:lpstr>What Is a Q-Set?</vt:lpstr>
      <vt:lpstr>Child Psychotherapy Q-Set (CPQ)</vt:lpstr>
      <vt:lpstr>Two Ways of Using CPQ</vt:lpstr>
      <vt:lpstr>Mechanics of Q-Sorting</vt:lpstr>
      <vt:lpstr>Mechanics of Q-Sorting (cont.)</vt:lpstr>
      <vt:lpstr>The Q-Sort Assignments</vt:lpstr>
      <vt:lpstr>The Q-Sort Assignments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36</cp:revision>
  <dcterms:created xsi:type="dcterms:W3CDTF">2010-09-16T15:18:00Z</dcterms:created>
  <dcterms:modified xsi:type="dcterms:W3CDTF">2015-05-20T03:19:09Z</dcterms:modified>
</cp:coreProperties>
</file>