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7" r:id="rId20"/>
    <p:sldId id="268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94715"/>
  </p:normalViewPr>
  <p:slideViewPr>
    <p:cSldViewPr snapToGrid="0" snapToObjects="1">
      <p:cViewPr varScale="1">
        <p:scale>
          <a:sx n="62" d="100"/>
          <a:sy n="62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835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1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045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8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8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C05DB3-38C9-5243-A3FC-502EFBEE620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A8491C-50C9-B641-867D-902DA8DE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cartoonstock.com/directory/i/inner_child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cartoonstock.com/directory/e/ego-trip.a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heplayroomfairy.com/blog.aspx?post=35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kimbiggio.com/2015/10/10/children-making-adult-decision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123rf.com/photo_34397573_two-children-boys-friends-or-brothers-sitting-on-a-bench-talking-and-laughing-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greatergood.berkeley.edu/article/item/how_to_get_your_kid_to_talk_about_what_happened_at_schoo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ideohive.net/item/kids-in-park/16117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upeltglobalblog.com/2013/10/09/five-easy-ways-in-which-you-can-encourage-young-children-to-think-criticall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theirworld.org/news/return-to-school-is-only-the-first-hurdle-for-syrian-refuge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blogs.ubc.ca/etec512piagetgroup/what-are-you-thinking/preoperational-stag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thinglink.com/scene/8525794302440243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www.therapistdevelopmentcenter.com/blog/aswb-practice-question-preoperational-stage-answer-rational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papermasters.com/preoperational-stage-cognitive-developmen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amilyconnect.org/info/browse-by-age/infants-and-toddlers/social-life-and-recreation-iandt/learning-to-play-with-other-children/123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linguaworld.in/kids-language-class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islandmeri.wordpress.com/tag/manus-islan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centromayaxela.com/scholarship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pinterest.com/clk2244/children-animal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ccn-online.org.uk/get-connected/local-houses-of-pray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nfokids.com.cy/goneis-prosoxi-min-xrisimopoieite-a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shannonschildcare.com/preschool-ag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jihyleeblog.blogspot.com/2011/11/sociodramatic-play-and-literac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cpsglobalschool.com/blogs/socio-dramatic-play-cps-gs-an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artoonstock.com/directory/a/all_work_no_play.as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kids.lovetoknow.com/wiki/Games_Children_Play_in_Russ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heconversation.com/why-your-childs-preschool-teacher-should-have-a-college-degree-8851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umnerschools.org/index.php/typical-peer-progra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parents.com/toddlers-preschoolers/everything-kids/preschoolers-personality-traits-may-be-contagious-among-peer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A73E-B960-794D-A918-CB574B72A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36718" y="1168613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Developmental psychology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5126E-A3C6-CD4D-ACF8-1B233AAB4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8787" y="2860906"/>
            <a:ext cx="3233463" cy="55033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Geoff </a:t>
            </a:r>
            <a:r>
              <a:rPr lang="en-US" sz="2400" dirty="0" err="1">
                <a:solidFill>
                  <a:schemeClr val="tx1"/>
                </a:solidFill>
              </a:rPr>
              <a:t>goodman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smtClean="0">
                <a:solidFill>
                  <a:schemeClr val="tx1"/>
                </a:solidFill>
              </a:rPr>
              <a:t>ph.d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Class 7</a:t>
            </a:r>
          </a:p>
        </p:txBody>
      </p:sp>
      <p:pic>
        <p:nvPicPr>
          <p:cNvPr id="1026" name="Picture 2" descr="Image result for kids psychology cartoon">
            <a:hlinkClick r:id="rId2"/>
            <a:extLst>
              <a:ext uri="{FF2B5EF4-FFF2-40B4-BE49-F238E27FC236}">
                <a16:creationId xmlns:a16="http://schemas.microsoft.com/office/drawing/2014/main" id="{72D80AD7-975F-FB42-8FE3-86FBD0B0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11" y="913127"/>
            <a:ext cx="3557586" cy="3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AD2E-831E-B440-AB45-7D93C382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DDFB-A9A6-EB47-AEFC-FA617CD8B4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73161"/>
            <a:ext cx="8574977" cy="3311189"/>
          </a:xfrm>
        </p:spPr>
        <p:txBody>
          <a:bodyPr>
            <a:noAutofit/>
          </a:bodyPr>
          <a:lstStyle/>
          <a:p>
            <a:pPr lvl="1"/>
            <a:r>
              <a:rPr lang="en-US" sz="2500" dirty="0"/>
              <a:t>B. lower status </a:t>
            </a:r>
          </a:p>
          <a:p>
            <a:pPr lvl="2"/>
            <a:r>
              <a:rPr lang="en-US" sz="2300" dirty="0"/>
              <a:t>1) use more informative statements </a:t>
            </a:r>
          </a:p>
          <a:p>
            <a:pPr lvl="2"/>
            <a:r>
              <a:rPr lang="en-US" sz="2300" dirty="0"/>
              <a:t>2) display deference by obeying imperatives or asking for permission </a:t>
            </a:r>
          </a:p>
          <a:p>
            <a:pPr lvl="1"/>
            <a:r>
              <a:rPr lang="en-US" sz="2300" dirty="0"/>
              <a:t>C. status = power to direct others’ actions</a:t>
            </a:r>
          </a:p>
          <a:p>
            <a:pPr lvl="1"/>
            <a:r>
              <a:rPr lang="en-US" sz="2300" dirty="0"/>
              <a:t>D. understanding of social status does not extend to character of social institutions that define social roles</a:t>
            </a:r>
          </a:p>
          <a:p>
            <a:r>
              <a:rPr lang="en-US" sz="2300" dirty="0"/>
              <a:t>F. when young children work (</a:t>
            </a:r>
            <a:r>
              <a:rPr lang="en-US" sz="2300" dirty="0" err="1"/>
              <a:t>kwara’ae</a:t>
            </a:r>
            <a:r>
              <a:rPr lang="en-US" sz="2300" dirty="0"/>
              <a:t>) </a:t>
            </a:r>
          </a:p>
          <a:p>
            <a:pPr lvl="1"/>
            <a:r>
              <a:rPr lang="en-US" sz="2300" dirty="0"/>
              <a:t>1. </a:t>
            </a:r>
            <a:r>
              <a:rPr lang="en-US" sz="2300" dirty="0" err="1"/>
              <a:t>kwara’ae</a:t>
            </a:r>
            <a:r>
              <a:rPr lang="en-US" sz="2300" dirty="0"/>
              <a:t> have no word for “fantasy” </a:t>
            </a:r>
          </a:p>
          <a:p>
            <a:pPr lvl="1"/>
            <a:r>
              <a:rPr lang="en-US" sz="2300" dirty="0"/>
              <a:t>2. little time for imaginative play </a:t>
            </a:r>
          </a:p>
        </p:txBody>
      </p:sp>
      <p:pic>
        <p:nvPicPr>
          <p:cNvPr id="10244" name="Picture 4" descr="Image result for power status cartoon">
            <a:hlinkClick r:id="rId2"/>
            <a:extLst>
              <a:ext uri="{FF2B5EF4-FFF2-40B4-BE49-F238E27FC236}">
                <a16:creationId xmlns:a16="http://schemas.microsoft.com/office/drawing/2014/main" id="{2EDF6574-D651-3A49-91DD-D179324B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77" y="837640"/>
            <a:ext cx="3333941" cy="44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9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C173-82A0-9248-8459-DBC47AAB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7" y="185928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5E0A-FBA0-184F-943E-522874351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737" y="1587650"/>
            <a:ext cx="7382176" cy="3311189"/>
          </a:xfrm>
        </p:spPr>
        <p:txBody>
          <a:bodyPr>
            <a:noAutofit/>
          </a:bodyPr>
          <a:lstStyle/>
          <a:p>
            <a:r>
              <a:rPr lang="en-US" sz="2300" dirty="0"/>
              <a:t>3. two modes of “pretend”</a:t>
            </a:r>
          </a:p>
          <a:p>
            <a:pPr lvl="1"/>
            <a:r>
              <a:rPr lang="en-US" sz="2300" dirty="0"/>
              <a:t>A. child mode – running around, giggly, moody, imitating adults </a:t>
            </a:r>
          </a:p>
          <a:p>
            <a:pPr lvl="1"/>
            <a:r>
              <a:rPr lang="en-US" sz="2300" dirty="0"/>
              <a:t>B. adult mode – calm, rational, speaking and carrying their bodies as adults do when working</a:t>
            </a:r>
          </a:p>
          <a:p>
            <a:r>
              <a:rPr lang="en-US" sz="2300" dirty="0"/>
              <a:t>4. adult mode is “a form of sociodramatic play that accomplishes real work” (Watson-</a:t>
            </a:r>
            <a:r>
              <a:rPr lang="en-US" sz="2300" dirty="0" err="1"/>
              <a:t>gegeo</a:t>
            </a:r>
            <a:r>
              <a:rPr lang="en-US" sz="2300" dirty="0"/>
              <a:t>, p. 299) </a:t>
            </a:r>
          </a:p>
          <a:p>
            <a:r>
              <a:rPr lang="en-US" sz="2300" dirty="0"/>
              <a:t>5. </a:t>
            </a:r>
            <a:r>
              <a:rPr lang="en-US" sz="2300" dirty="0" err="1"/>
              <a:t>kwara’ae</a:t>
            </a:r>
            <a:r>
              <a:rPr lang="en-US" sz="2300" dirty="0"/>
              <a:t> children engage in child-mode sociodramatic play apart from adults (playing at doing real work) </a:t>
            </a:r>
          </a:p>
        </p:txBody>
      </p:sp>
      <p:pic>
        <p:nvPicPr>
          <p:cNvPr id="11266" name="Picture 2" descr="Image result for children pretend play">
            <a:hlinkClick r:id="rId2"/>
            <a:extLst>
              <a:ext uri="{FF2B5EF4-FFF2-40B4-BE49-F238E27FC236}">
                <a16:creationId xmlns:a16="http://schemas.microsoft.com/office/drawing/2014/main" id="{CFCEE93F-9AB9-5C4D-BA38-E1338366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7" y="476141"/>
            <a:ext cx="4179888" cy="27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lated image">
            <a:hlinkClick r:id="rId4"/>
            <a:extLst>
              <a:ext uri="{FF2B5EF4-FFF2-40B4-BE49-F238E27FC236}">
                <a16:creationId xmlns:a16="http://schemas.microsoft.com/office/drawing/2014/main" id="{E013C81D-BB08-A14F-97FF-E02A1C69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134" y="3243244"/>
            <a:ext cx="3067594" cy="27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6EF5-780C-484F-81A9-C25C0F5C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584"/>
            <a:ext cx="11506199" cy="1151965"/>
          </a:xfrm>
        </p:spPr>
        <p:txBody>
          <a:bodyPr>
            <a:normAutofit/>
          </a:bodyPr>
          <a:lstStyle/>
          <a:p>
            <a:r>
              <a:rPr lang="en-US" sz="4400" dirty="0"/>
              <a:t>Talking as both doing and understanding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ED5A-5E40-C04E-8A53-14A91D20C8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5163" y="1653759"/>
            <a:ext cx="6965823" cy="3311189"/>
          </a:xfrm>
        </p:spPr>
        <p:txBody>
          <a:bodyPr>
            <a:noAutofit/>
          </a:bodyPr>
          <a:lstStyle/>
          <a:p>
            <a:r>
              <a:rPr lang="en-US" sz="2300" dirty="0"/>
              <a:t>A. combining two </a:t>
            </a:r>
            <a:r>
              <a:rPr lang="en-US" sz="2300" dirty="0" err="1"/>
              <a:t>macrofunctions</a:t>
            </a:r>
            <a:r>
              <a:rPr lang="en-US" sz="2300" dirty="0"/>
              <a:t> </a:t>
            </a:r>
          </a:p>
          <a:p>
            <a:pPr lvl="1"/>
            <a:r>
              <a:rPr lang="en-US" sz="2300" dirty="0"/>
              <a:t>1. pragmatic – talking as action (doing)</a:t>
            </a:r>
          </a:p>
          <a:p>
            <a:pPr lvl="1"/>
            <a:r>
              <a:rPr lang="en-US" sz="2300" dirty="0"/>
              <a:t>2. </a:t>
            </a:r>
            <a:r>
              <a:rPr lang="en-US" sz="2300" dirty="0" err="1"/>
              <a:t>mathetic</a:t>
            </a:r>
            <a:r>
              <a:rPr lang="en-US" sz="2300" dirty="0"/>
              <a:t> – talking as learning (understanding) </a:t>
            </a:r>
          </a:p>
          <a:p>
            <a:pPr lvl="1"/>
            <a:r>
              <a:rPr lang="en-US" sz="2300" dirty="0"/>
              <a:t>3. into </a:t>
            </a:r>
            <a:r>
              <a:rPr lang="en-US" sz="2300" dirty="0" err="1"/>
              <a:t>metafunctions</a:t>
            </a:r>
            <a:r>
              <a:rPr lang="en-US" sz="2300" dirty="0"/>
              <a:t> </a:t>
            </a:r>
          </a:p>
          <a:p>
            <a:pPr lvl="2"/>
            <a:r>
              <a:rPr lang="en-US" sz="2300" dirty="0"/>
              <a:t>A. ideational – observer function (speaker’s interpretation of the world) </a:t>
            </a:r>
          </a:p>
          <a:p>
            <a:pPr lvl="2"/>
            <a:r>
              <a:rPr lang="en-US" sz="2300" dirty="0"/>
              <a:t>B. interpersonal – intruder function (speaker’s involvement in the speech situation) </a:t>
            </a:r>
          </a:p>
        </p:txBody>
      </p:sp>
      <p:pic>
        <p:nvPicPr>
          <p:cNvPr id="12292" name="Picture 4" descr="Related image">
            <a:hlinkClick r:id="rId2"/>
            <a:extLst>
              <a:ext uri="{FF2B5EF4-FFF2-40B4-BE49-F238E27FC236}">
                <a16:creationId xmlns:a16="http://schemas.microsoft.com/office/drawing/2014/main" id="{27DEF71E-8D93-3448-916F-CA166C11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9" y="1252549"/>
            <a:ext cx="3648075" cy="41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2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4F37-3669-9C45-8B87-5281E9E5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91"/>
            <a:ext cx="11765280" cy="1151965"/>
          </a:xfrm>
        </p:spPr>
        <p:txBody>
          <a:bodyPr>
            <a:normAutofit/>
          </a:bodyPr>
          <a:lstStyle/>
          <a:p>
            <a:r>
              <a:rPr lang="en-US" sz="4400" dirty="0"/>
              <a:t>Talking as both doing and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654B-41E2-5941-B561-66119181D6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584" y="1624484"/>
            <a:ext cx="10394707" cy="3311189"/>
          </a:xfrm>
        </p:spPr>
        <p:txBody>
          <a:bodyPr>
            <a:noAutofit/>
          </a:bodyPr>
          <a:lstStyle/>
          <a:p>
            <a:r>
              <a:rPr lang="en-US" sz="2300" dirty="0"/>
              <a:t>4. three new strategies now available to expand the semiotic system </a:t>
            </a:r>
          </a:p>
          <a:p>
            <a:pPr lvl="1"/>
            <a:r>
              <a:rPr lang="en-US" sz="2300" dirty="0"/>
              <a:t>A. children can refine meanings built up in system by introducing more delicate distinctions</a:t>
            </a:r>
          </a:p>
          <a:p>
            <a:pPr lvl="2"/>
            <a:r>
              <a:rPr lang="en-US" sz="2300" dirty="0"/>
              <a:t>1) “it may be” (rather than “it is” or “it isn’t”)</a:t>
            </a:r>
          </a:p>
          <a:p>
            <a:pPr lvl="2"/>
            <a:r>
              <a:rPr lang="en-US" sz="2300" dirty="0"/>
              <a:t>2) “run” (rather than “go”) </a:t>
            </a:r>
          </a:p>
          <a:p>
            <a:pPr lvl="1"/>
            <a:r>
              <a:rPr lang="en-US" sz="2300" dirty="0"/>
              <a:t>B. children can extend meaning into new areas of experience not previously available</a:t>
            </a:r>
          </a:p>
          <a:p>
            <a:pPr lvl="2"/>
            <a:r>
              <a:rPr lang="en-US" sz="2300" dirty="0"/>
              <a:t>1) “What”</a:t>
            </a:r>
          </a:p>
          <a:p>
            <a:pPr lvl="2"/>
            <a:r>
              <a:rPr lang="en-US" sz="2300" dirty="0"/>
              <a:t>2) “if”</a:t>
            </a:r>
          </a:p>
          <a:p>
            <a:pPr lvl="2"/>
            <a:r>
              <a:rPr lang="en-US" sz="2300" dirty="0"/>
              <a:t>3) “Because” </a:t>
            </a:r>
          </a:p>
        </p:txBody>
      </p:sp>
      <p:pic>
        <p:nvPicPr>
          <p:cNvPr id="13314" name="Picture 2" descr="Image result for kids talking">
            <a:hlinkClick r:id="rId2"/>
            <a:extLst>
              <a:ext uri="{FF2B5EF4-FFF2-40B4-BE49-F238E27FC236}">
                <a16:creationId xmlns:a16="http://schemas.microsoft.com/office/drawing/2014/main" id="{394DA4EC-1FC7-6840-8408-06972A4C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7" y="3814763"/>
            <a:ext cx="4987926" cy="25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432C-46FE-3A49-BDC6-0D4407EB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6" y="231648"/>
            <a:ext cx="11474847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Talking as both doing and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6BF8-CA7B-F044-8D1B-4BD5136523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176" y="650468"/>
            <a:ext cx="10394707" cy="3311189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c. combination of first two strategies (deconstructing and recombining) </a:t>
            </a:r>
          </a:p>
          <a:p>
            <a:pPr lvl="2"/>
            <a:r>
              <a:rPr lang="en-US" sz="2400" dirty="0"/>
              <a:t>1) “iced coffee” (rather than “hot coffee” and “iced tea”) </a:t>
            </a:r>
          </a:p>
          <a:p>
            <a:pPr lvl="2"/>
            <a:r>
              <a:rPr lang="en-US" sz="2400" dirty="0"/>
              <a:t>2) “chili dog” (rather than “chili con carne” and “hot dog”)</a:t>
            </a:r>
          </a:p>
        </p:txBody>
      </p:sp>
      <p:pic>
        <p:nvPicPr>
          <p:cNvPr id="14338" name="Picture 2" descr="Image result for kids talk">
            <a:hlinkClick r:id="rId2"/>
            <a:extLst>
              <a:ext uri="{FF2B5EF4-FFF2-40B4-BE49-F238E27FC236}">
                <a16:creationId xmlns:a16="http://schemas.microsoft.com/office/drawing/2014/main" id="{5DB9A583-C3BD-E649-8D90-02D7E5E74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525620"/>
            <a:ext cx="6508750" cy="28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1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7E1-0C7C-DB4C-87C6-F2A5AD0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3914"/>
            <a:ext cx="9818914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988C-CC2D-2F4E-9A96-FB3FF8574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823910"/>
            <a:ext cx="10394707" cy="3311189"/>
          </a:xfrm>
        </p:spPr>
        <p:txBody>
          <a:bodyPr>
            <a:noAutofit/>
          </a:bodyPr>
          <a:lstStyle/>
          <a:p>
            <a:r>
              <a:rPr lang="en-US" sz="2300" dirty="0"/>
              <a:t>A. the young child’s thinking about the world </a:t>
            </a:r>
          </a:p>
          <a:p>
            <a:pPr lvl="1"/>
            <a:r>
              <a:rPr lang="en-US" sz="2300" dirty="0"/>
              <a:t>1. realism – belief that thoughts and dreams are material; names are parts of objects </a:t>
            </a:r>
          </a:p>
          <a:p>
            <a:pPr lvl="1"/>
            <a:r>
              <a:rPr lang="en-US" sz="2300" dirty="0"/>
              <a:t>2. animism – belief that all things possess life and consciousness – provides unity with the world and produces magical beliefs</a:t>
            </a:r>
          </a:p>
          <a:p>
            <a:pPr lvl="1"/>
            <a:r>
              <a:rPr lang="en-US" sz="2300" dirty="0"/>
              <a:t>3. artificialism - human beings  created all natural phenomena </a:t>
            </a:r>
          </a:p>
          <a:p>
            <a:pPr lvl="1"/>
            <a:r>
              <a:rPr lang="en-US" sz="2300" dirty="0"/>
              <a:t>4. syncretism – thinking based entirely on what can be  seen and experienced firsthand </a:t>
            </a:r>
          </a:p>
        </p:txBody>
      </p:sp>
      <p:pic>
        <p:nvPicPr>
          <p:cNvPr id="15362" name="Picture 2" descr="Image result for young child thinking">
            <a:hlinkClick r:id="rId2"/>
            <a:extLst>
              <a:ext uri="{FF2B5EF4-FFF2-40B4-BE49-F238E27FC236}">
                <a16:creationId xmlns:a16="http://schemas.microsoft.com/office/drawing/2014/main" id="{DEA66A14-E398-C447-B758-86AB2C41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500439"/>
            <a:ext cx="2757487" cy="2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2467-1642-9745-B1A0-B2D87F51F2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283781" y="1815653"/>
            <a:ext cx="11172497" cy="3311189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5. children lack an understanding of dualisms</a:t>
            </a:r>
          </a:p>
          <a:p>
            <a:pPr lvl="2"/>
            <a:r>
              <a:rPr lang="en-US" sz="2200" dirty="0"/>
              <a:t>A. mental vs. material</a:t>
            </a:r>
          </a:p>
          <a:p>
            <a:pPr lvl="2"/>
            <a:r>
              <a:rPr lang="en-US" sz="2200" dirty="0"/>
              <a:t>B. internal vs. external</a:t>
            </a:r>
          </a:p>
          <a:p>
            <a:pPr lvl="2"/>
            <a:r>
              <a:rPr lang="en-US" sz="2200" dirty="0"/>
              <a:t>C. biological vs. nonbiological </a:t>
            </a:r>
          </a:p>
          <a:p>
            <a:pPr lvl="2"/>
            <a:r>
              <a:rPr lang="en-US" sz="2200" dirty="0"/>
              <a:t>D. objects vs. representations</a:t>
            </a:r>
          </a:p>
          <a:p>
            <a:pPr lvl="1"/>
            <a:r>
              <a:rPr lang="en-US" sz="2200" dirty="0"/>
              <a:t>6.  preoperational thinking </a:t>
            </a:r>
          </a:p>
          <a:p>
            <a:pPr lvl="2"/>
            <a:r>
              <a:rPr lang="en-US" sz="2200" dirty="0"/>
              <a:t>A. lacking the ability to explain causal relationships</a:t>
            </a:r>
          </a:p>
          <a:p>
            <a:pPr lvl="2"/>
            <a:r>
              <a:rPr lang="en-US" sz="2200" dirty="0"/>
              <a:t>B. lacking the ability to distinguish appearance from reality </a:t>
            </a:r>
          </a:p>
          <a:p>
            <a:pPr lvl="2"/>
            <a:r>
              <a:rPr lang="en-US" sz="2200" dirty="0"/>
              <a:t>c. Lacking understanding that an object has  a hidden identity (enduring in spite of transformations)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12EE99-62BA-AE48-B303-73DDA7DAE5CF}"/>
              </a:ext>
            </a:extLst>
          </p:cNvPr>
          <p:cNvSpPr txBox="1">
            <a:spLocks/>
          </p:cNvSpPr>
          <p:nvPr/>
        </p:nvSpPr>
        <p:spPr>
          <a:xfrm>
            <a:off x="196319" y="84082"/>
            <a:ext cx="9818914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The world of early childhood: breaking from the visual</a:t>
            </a:r>
          </a:p>
        </p:txBody>
      </p:sp>
      <p:pic>
        <p:nvPicPr>
          <p:cNvPr id="16386" name="Picture 2" descr="Image result for children at school">
            <a:hlinkClick r:id="rId2"/>
            <a:extLst>
              <a:ext uri="{FF2B5EF4-FFF2-40B4-BE49-F238E27FC236}">
                <a16:creationId xmlns:a16="http://schemas.microsoft.com/office/drawing/2014/main" id="{6F4BD764-36EE-4F4C-99D4-766406E5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907467"/>
            <a:ext cx="4522787" cy="301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17359-C213-C24A-9054-67BE569E8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835" y="1815745"/>
            <a:ext cx="8534400" cy="3311189"/>
          </a:xfrm>
        </p:spPr>
        <p:txBody>
          <a:bodyPr>
            <a:noAutofit/>
          </a:bodyPr>
          <a:lstStyle/>
          <a:p>
            <a:r>
              <a:rPr lang="en-US" sz="2400" dirty="0"/>
              <a:t>B. captured by appearances</a:t>
            </a:r>
          </a:p>
          <a:p>
            <a:pPr lvl="1"/>
            <a:r>
              <a:rPr lang="en-US" sz="2400" dirty="0"/>
              <a:t>1. preoperational intelligence </a:t>
            </a:r>
          </a:p>
          <a:p>
            <a:pPr lvl="2"/>
            <a:r>
              <a:rPr lang="en-US" sz="2400" dirty="0"/>
              <a:t>A. confused, slow, and concrete (tied to practical action)</a:t>
            </a:r>
          </a:p>
          <a:p>
            <a:pPr lvl="2"/>
            <a:r>
              <a:rPr lang="en-US" sz="2400" dirty="0"/>
              <a:t>B. egocentric – lacking ability to understand the existence of others’ points of view</a:t>
            </a:r>
          </a:p>
          <a:p>
            <a:pPr lvl="3"/>
            <a:r>
              <a:rPr lang="en-US" sz="2400" dirty="0"/>
              <a:t>1) no need to justify thinking </a:t>
            </a:r>
          </a:p>
          <a:p>
            <a:pPr lvl="3"/>
            <a:r>
              <a:rPr lang="en-US" sz="2400" dirty="0"/>
              <a:t>2) lacking ability to think about one’s own thoughts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A38EC-E209-B747-B73A-1EECEA1684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835" y="212835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The world of early childhood: breaking from the visual</a:t>
            </a:r>
          </a:p>
        </p:txBody>
      </p:sp>
      <p:pic>
        <p:nvPicPr>
          <p:cNvPr id="17410" name="Picture 2" descr="Image result for preoperational">
            <a:hlinkClick r:id="rId2"/>
            <a:extLst>
              <a:ext uri="{FF2B5EF4-FFF2-40B4-BE49-F238E27FC236}">
                <a16:creationId xmlns:a16="http://schemas.microsoft.com/office/drawing/2014/main" id="{A9349719-094C-4544-BE58-0D449D6D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64800"/>
            <a:ext cx="294333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0DE6-E747-5F48-AE6C-A557F902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424543"/>
            <a:ext cx="11593285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58A9-6DF4-FE4D-B461-43AAEE9A73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760808" y="2026224"/>
            <a:ext cx="9419033" cy="3311189"/>
          </a:xfrm>
        </p:spPr>
        <p:txBody>
          <a:bodyPr>
            <a:noAutofit/>
          </a:bodyPr>
          <a:lstStyle/>
          <a:p>
            <a:pPr lvl="2"/>
            <a:r>
              <a:rPr lang="en-US" sz="2400" dirty="0"/>
              <a:t>C. unsophisticated mental representations </a:t>
            </a:r>
          </a:p>
          <a:p>
            <a:pPr lvl="3"/>
            <a:r>
              <a:rPr lang="en-US" sz="2400" dirty="0"/>
              <a:t>1) representations of states of physical things </a:t>
            </a:r>
          </a:p>
          <a:p>
            <a:pPr lvl="3"/>
            <a:r>
              <a:rPr lang="en-US" sz="2400" dirty="0"/>
              <a:t>2) not transitions between states </a:t>
            </a:r>
          </a:p>
          <a:p>
            <a:pPr lvl="3"/>
            <a:r>
              <a:rPr lang="en-US" sz="2400" dirty="0"/>
              <a:t>3) static thinking </a:t>
            </a:r>
          </a:p>
          <a:p>
            <a:pPr lvl="3"/>
            <a:r>
              <a:rPr lang="en-US" sz="2400" dirty="0"/>
              <a:t>4) centration – focusing on one aspect while ignoring others </a:t>
            </a:r>
          </a:p>
          <a:p>
            <a:pPr lvl="3"/>
            <a:r>
              <a:rPr lang="en-US" sz="2400" dirty="0"/>
              <a:t>5) reversibility – cannot reason about consequences of reversing a transition </a:t>
            </a:r>
          </a:p>
          <a:p>
            <a:endParaRPr lang="en-US" sz="2400" dirty="0"/>
          </a:p>
        </p:txBody>
      </p:sp>
      <p:pic>
        <p:nvPicPr>
          <p:cNvPr id="18440" name="Picture 8" descr="Image result for preoperational">
            <a:hlinkClick r:id="rId2"/>
            <a:extLst>
              <a:ext uri="{FF2B5EF4-FFF2-40B4-BE49-F238E27FC236}">
                <a16:creationId xmlns:a16="http://schemas.microsoft.com/office/drawing/2014/main" id="{F71F8FEE-4C09-5E49-9A72-FB735478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6" y="1119307"/>
            <a:ext cx="3878778" cy="23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Image result for preoperational">
            <a:hlinkClick r:id="rId4"/>
            <a:extLst>
              <a:ext uri="{FF2B5EF4-FFF2-40B4-BE49-F238E27FC236}">
                <a16:creationId xmlns:a16="http://schemas.microsoft.com/office/drawing/2014/main" id="{71D940E4-4357-0748-B552-76BB2359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18" y="3471862"/>
            <a:ext cx="2614614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86ED-2E5E-CC43-8261-4B52EEAD32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77284"/>
            <a:ext cx="10394707" cy="3311189"/>
          </a:xfrm>
        </p:spPr>
        <p:txBody>
          <a:bodyPr>
            <a:noAutofit/>
          </a:bodyPr>
          <a:lstStyle/>
          <a:p>
            <a:pPr lvl="1"/>
            <a:r>
              <a:rPr lang="en-US" sz="2200" dirty="0"/>
              <a:t>D. contrast with adult thinking </a:t>
            </a:r>
          </a:p>
          <a:p>
            <a:pPr lvl="2"/>
            <a:r>
              <a:rPr lang="en-US" sz="2200" dirty="0"/>
              <a:t>1) identity constancy – remains same </a:t>
            </a:r>
            <a:r>
              <a:rPr lang="en-US" sz="2200" dirty="0" err="1"/>
              <a:t>play-doh</a:t>
            </a:r>
            <a:endParaRPr lang="en-US" sz="2200" dirty="0"/>
          </a:p>
          <a:p>
            <a:pPr lvl="2"/>
            <a:r>
              <a:rPr lang="en-US" sz="2200" dirty="0"/>
              <a:t>2) decentration – both width and length change </a:t>
            </a:r>
          </a:p>
          <a:p>
            <a:pPr lvl="2"/>
            <a:r>
              <a:rPr lang="en-US" sz="2200" dirty="0"/>
              <a:t>3) reversibility – transformation can be reversed </a:t>
            </a:r>
          </a:p>
          <a:p>
            <a:pPr lvl="2"/>
            <a:r>
              <a:rPr lang="en-US" sz="2200" dirty="0"/>
              <a:t>4) distinction between appearance and reality (understanding that appearances might be deceptive) </a:t>
            </a:r>
          </a:p>
          <a:p>
            <a:r>
              <a:rPr lang="en-US" sz="2200" dirty="0"/>
              <a:t>2. the allure of the visual </a:t>
            </a:r>
          </a:p>
          <a:p>
            <a:pPr lvl="1"/>
            <a:r>
              <a:rPr lang="en-US" sz="2200" dirty="0"/>
              <a:t>A. young children can reason correctly about a conservation task when liquids are </a:t>
            </a:r>
            <a:r>
              <a:rPr lang="en-US" sz="2200" dirty="0" err="1"/>
              <a:t>hiddeN</a:t>
            </a:r>
            <a:endParaRPr lang="en-US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88E5F8-A475-5A4D-84A5-AF6C662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402771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pic>
        <p:nvPicPr>
          <p:cNvPr id="19458" name="Picture 2" descr="Image result for preoperational">
            <a:hlinkClick r:id="rId2"/>
            <a:extLst>
              <a:ext uri="{FF2B5EF4-FFF2-40B4-BE49-F238E27FC236}">
                <a16:creationId xmlns:a16="http://schemas.microsoft.com/office/drawing/2014/main" id="{568654BA-EC58-6C49-B207-4D347FE2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085849"/>
            <a:ext cx="3657599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0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E7FF-3C0F-8A4E-8F9E-A0D039EA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1" y="88392"/>
            <a:ext cx="10396882" cy="115196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Early childhood: how things appear and how they are (3-6 years)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02EA-14CD-BF43-9CEE-3694E00F8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526" y="2090778"/>
            <a:ext cx="10945367" cy="3311189"/>
          </a:xfrm>
        </p:spPr>
        <p:txBody>
          <a:bodyPr>
            <a:noAutofit/>
          </a:bodyPr>
          <a:lstStyle/>
          <a:p>
            <a:r>
              <a:rPr lang="en-US" sz="2300" dirty="0"/>
              <a:t>A. Why do young children play? </a:t>
            </a:r>
          </a:p>
          <a:p>
            <a:pPr lvl="1"/>
            <a:r>
              <a:rPr lang="en-US" sz="2300" dirty="0"/>
              <a:t>1. </a:t>
            </a:r>
            <a:r>
              <a:rPr lang="en-US" sz="2300" dirty="0" err="1"/>
              <a:t>piaget’s</a:t>
            </a:r>
            <a:r>
              <a:rPr lang="en-US" sz="2300" dirty="0"/>
              <a:t> view</a:t>
            </a:r>
          </a:p>
          <a:p>
            <a:pPr lvl="2"/>
            <a:r>
              <a:rPr lang="en-US" sz="2300" dirty="0"/>
              <a:t>A. child’s attempt to make sense of recently accommodated experience </a:t>
            </a:r>
          </a:p>
          <a:p>
            <a:pPr lvl="2"/>
            <a:r>
              <a:rPr lang="en-US" sz="2300" dirty="0"/>
              <a:t>B. failure of adaptation to reality (retreat from accommodation into assimilation) </a:t>
            </a:r>
          </a:p>
          <a:p>
            <a:pPr lvl="1"/>
            <a:r>
              <a:rPr lang="en-US" sz="2300" dirty="0"/>
              <a:t>2. Vygotsky’s view</a:t>
            </a:r>
          </a:p>
          <a:p>
            <a:pPr lvl="2"/>
            <a:r>
              <a:rPr lang="en-US" sz="2300" dirty="0"/>
              <a:t>a. opportunity to develop imagination in action </a:t>
            </a:r>
          </a:p>
          <a:p>
            <a:pPr lvl="2"/>
            <a:r>
              <a:rPr lang="en-US" sz="2300" dirty="0"/>
              <a:t>B. necessary for adults as well as children in the development of cognition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26D64F-2B38-7A4B-A59E-5F9B2C16119A}"/>
              </a:ext>
            </a:extLst>
          </p:cNvPr>
          <p:cNvSpPr txBox="1">
            <a:spLocks/>
          </p:cNvSpPr>
          <p:nvPr/>
        </p:nvSpPr>
        <p:spPr>
          <a:xfrm>
            <a:off x="429769" y="93881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Sociodramatic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/>
              <a:t>play</a:t>
            </a:r>
          </a:p>
        </p:txBody>
      </p:sp>
      <p:pic>
        <p:nvPicPr>
          <p:cNvPr id="2052" name="Picture 4" descr="Image result for children play">
            <a:hlinkClick r:id="rId2"/>
            <a:extLst>
              <a:ext uri="{FF2B5EF4-FFF2-40B4-BE49-F238E27FC236}">
                <a16:creationId xmlns:a16="http://schemas.microsoft.com/office/drawing/2014/main" id="{93865269-73CE-9841-A01D-CD458C8DE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95" y="664374"/>
            <a:ext cx="4674298" cy="21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5992-DA9B-2444-A73F-56C8B271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88" y="275897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64084-7B66-0641-AFEA-C3B5B51962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6117" y="1805876"/>
            <a:ext cx="10394707" cy="3311189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1) seeing movement misleads young child</a:t>
            </a:r>
          </a:p>
          <a:p>
            <a:pPr lvl="1"/>
            <a:r>
              <a:rPr lang="en-US" sz="2400" dirty="0"/>
              <a:t>2) cannot represent the transition</a:t>
            </a:r>
          </a:p>
          <a:p>
            <a:pPr lvl="1"/>
            <a:r>
              <a:rPr lang="en-US" sz="2400" dirty="0"/>
              <a:t>3) appearance interferes with their thinking </a:t>
            </a:r>
          </a:p>
          <a:p>
            <a:r>
              <a:rPr lang="en-US" sz="2400" dirty="0"/>
              <a:t>B. how do children break away from the visual interference as they age?</a:t>
            </a:r>
          </a:p>
          <a:p>
            <a:pPr lvl="1"/>
            <a:r>
              <a:rPr lang="en-US" sz="2400" dirty="0"/>
              <a:t>1) language development</a:t>
            </a:r>
          </a:p>
          <a:p>
            <a:pPr lvl="1"/>
            <a:r>
              <a:rPr lang="en-US" sz="2400" dirty="0"/>
              <a:t>2) internalized verbal formula that protects against overwhelming appearance of visual displays </a:t>
            </a:r>
          </a:p>
          <a:p>
            <a:pPr lvl="1"/>
            <a:r>
              <a:rPr lang="en-US" sz="2400" dirty="0"/>
              <a:t>3) talking about a situation influences thinking</a:t>
            </a:r>
          </a:p>
        </p:txBody>
      </p:sp>
      <p:pic>
        <p:nvPicPr>
          <p:cNvPr id="20482" name="Picture 2" descr="Image result for kids language">
            <a:hlinkClick r:id="rId2"/>
            <a:extLst>
              <a:ext uri="{FF2B5EF4-FFF2-40B4-BE49-F238E27FC236}">
                <a16:creationId xmlns:a16="http://schemas.microsoft.com/office/drawing/2014/main" id="{7F411EB1-FAF1-F441-96FD-D35E6358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02" y="957263"/>
            <a:ext cx="3850307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C62D-FB98-4344-88C2-209C683C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3" y="0"/>
            <a:ext cx="10622169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F0EC-C441-1C4F-9929-B067F1D98E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92265"/>
            <a:ext cx="11385395" cy="3311189"/>
          </a:xfrm>
        </p:spPr>
        <p:txBody>
          <a:bodyPr>
            <a:noAutofit/>
          </a:bodyPr>
          <a:lstStyle/>
          <a:p>
            <a:r>
              <a:rPr lang="en-US" dirty="0"/>
              <a:t>C. thinking about the natural world </a:t>
            </a:r>
          </a:p>
          <a:p>
            <a:pPr lvl="1"/>
            <a:r>
              <a:rPr lang="en-US" sz="2000" dirty="0"/>
              <a:t>1. </a:t>
            </a:r>
            <a:r>
              <a:rPr lang="en-US" sz="2000" dirty="0" err="1"/>
              <a:t>manus</a:t>
            </a:r>
            <a:r>
              <a:rPr lang="en-US" sz="2000" dirty="0"/>
              <a:t> people – adults attribute spirit powers to the </a:t>
            </a:r>
          </a:p>
          <a:p>
            <a:pPr marL="457200" lvl="1" indent="0">
              <a:buNone/>
            </a:pPr>
            <a:r>
              <a:rPr lang="en-US" sz="2000" dirty="0"/>
              <a:t>operation of wind chimes, while their children attribute the </a:t>
            </a:r>
          </a:p>
          <a:p>
            <a:pPr marL="457200" lvl="1" indent="0">
              <a:buNone/>
            </a:pPr>
            <a:r>
              <a:rPr lang="en-US" sz="2000" dirty="0"/>
              <a:t>wind to the operation of wind chimes  </a:t>
            </a:r>
          </a:p>
          <a:p>
            <a:pPr lvl="2"/>
            <a:r>
              <a:rPr lang="en-US" sz="2000" dirty="0"/>
              <a:t>A. children did not participate in adult rituals</a:t>
            </a:r>
          </a:p>
          <a:p>
            <a:pPr lvl="2"/>
            <a:r>
              <a:rPr lang="en-US" sz="2000" dirty="0"/>
              <a:t>B. children did not understand spirit relations</a:t>
            </a:r>
          </a:p>
          <a:p>
            <a:pPr lvl="2"/>
            <a:r>
              <a:rPr lang="en-US" sz="2000" dirty="0"/>
              <a:t>C. </a:t>
            </a:r>
            <a:r>
              <a:rPr lang="en-US" sz="2000" dirty="0" err="1"/>
              <a:t>piaget’s</a:t>
            </a:r>
            <a:r>
              <a:rPr lang="en-US" sz="2000" dirty="0"/>
              <a:t> claims about animism need to be examined in a cultural context </a:t>
            </a:r>
          </a:p>
          <a:p>
            <a:pPr lvl="1"/>
            <a:r>
              <a:rPr lang="en-US" sz="2000" dirty="0"/>
              <a:t>2. the </a:t>
            </a:r>
            <a:r>
              <a:rPr lang="en-US" sz="2000" dirty="0" err="1"/>
              <a:t>yukatek</a:t>
            </a:r>
            <a:r>
              <a:rPr lang="en-US" sz="2000" dirty="0"/>
              <a:t> </a:t>
            </a:r>
            <a:r>
              <a:rPr lang="en-US" sz="2000" dirty="0" err="1"/>
              <a:t>maya</a:t>
            </a:r>
            <a:r>
              <a:rPr lang="en-US" sz="2000" dirty="0"/>
              <a:t> people – adults reason in a systematic way </a:t>
            </a:r>
          </a:p>
          <a:p>
            <a:pPr lvl="2"/>
            <a:r>
              <a:rPr lang="en-US" sz="2000" dirty="0"/>
              <a:t>A. two biological entities classified together based on their relations to the ecology in which they live</a:t>
            </a:r>
          </a:p>
          <a:p>
            <a:pPr lvl="2"/>
            <a:r>
              <a:rPr lang="en-US" sz="2000" dirty="0"/>
              <a:t>B not based on similar characteristics</a:t>
            </a:r>
          </a:p>
        </p:txBody>
      </p:sp>
      <p:pic>
        <p:nvPicPr>
          <p:cNvPr id="21506" name="Picture 2" descr="Image result for manus people">
            <a:hlinkClick r:id="rId2"/>
            <a:extLst>
              <a:ext uri="{FF2B5EF4-FFF2-40B4-BE49-F238E27FC236}">
                <a16:creationId xmlns:a16="http://schemas.microsoft.com/office/drawing/2014/main" id="{8603211E-B85F-5343-8D30-576818F9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0" y="915464"/>
            <a:ext cx="4182040" cy="245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elated image">
            <a:hlinkClick r:id="rId4"/>
            <a:extLst>
              <a:ext uri="{FF2B5EF4-FFF2-40B4-BE49-F238E27FC236}">
                <a16:creationId xmlns:a16="http://schemas.microsoft.com/office/drawing/2014/main" id="{6CD92E14-077E-9D4A-86C4-F23C4F6C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36" y="4868111"/>
            <a:ext cx="3486150" cy="154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C4A7-D0DD-B542-8478-1B19003B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8" y="233856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44BBD-CADC-2648-8824-5DCB5E0F99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510" y="1769107"/>
            <a:ext cx="7743497" cy="3311189"/>
          </a:xfrm>
        </p:spPr>
        <p:txBody>
          <a:bodyPr>
            <a:noAutofit/>
          </a:bodyPr>
          <a:lstStyle/>
          <a:p>
            <a:r>
              <a:rPr lang="en-US" sz="2400" dirty="0"/>
              <a:t>3. us children</a:t>
            </a:r>
          </a:p>
          <a:p>
            <a:pPr lvl="1"/>
            <a:r>
              <a:rPr lang="en-US" sz="2400" dirty="0"/>
              <a:t>a. anthropocentric bias – thinking about animals based on what they know about humans (</a:t>
            </a:r>
            <a:r>
              <a:rPr lang="en-US" sz="2400" u="sng" dirty="0"/>
              <a:t>lion king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/>
              <a:t>B. us children not as familiar with animals and plants as </a:t>
            </a:r>
            <a:r>
              <a:rPr lang="en-US" sz="2400" dirty="0" err="1"/>
              <a:t>yukatek</a:t>
            </a:r>
            <a:r>
              <a:rPr lang="en-US" sz="2400" dirty="0"/>
              <a:t> </a:t>
            </a:r>
            <a:r>
              <a:rPr lang="en-US" sz="2400" dirty="0" err="1"/>
              <a:t>mayan</a:t>
            </a:r>
            <a:r>
              <a:rPr lang="en-US" sz="2400" dirty="0"/>
              <a:t> children </a:t>
            </a:r>
          </a:p>
          <a:p>
            <a:r>
              <a:rPr lang="en-US" sz="2400" dirty="0"/>
              <a:t>4. knowledge and thinking about biology depend on the particular experiences a young child has gained from living in specific circumstances </a:t>
            </a:r>
          </a:p>
        </p:txBody>
      </p:sp>
      <p:pic>
        <p:nvPicPr>
          <p:cNvPr id="22530" name="Picture 2" descr="Image result for kids with animals">
            <a:hlinkClick r:id="rId2"/>
            <a:extLst>
              <a:ext uri="{FF2B5EF4-FFF2-40B4-BE49-F238E27FC236}">
                <a16:creationId xmlns:a16="http://schemas.microsoft.com/office/drawing/2014/main" id="{00FA945E-58F5-A44B-AE00-DCD3BADA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07" y="1385821"/>
            <a:ext cx="3366431" cy="34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B9E4-DD61-1E42-AABD-A4BE6F25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3" y="181304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dirty="0"/>
              <a:t>The world of early childhood: breaking from the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1A9E-D6A2-654F-8A4B-89BBC8B4F5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773" y="1506348"/>
            <a:ext cx="10394707" cy="3311189"/>
          </a:xfrm>
        </p:spPr>
        <p:txBody>
          <a:bodyPr>
            <a:noAutofit/>
          </a:bodyPr>
          <a:lstStyle/>
          <a:p>
            <a:r>
              <a:rPr lang="en-US" sz="2400" dirty="0"/>
              <a:t>D. culture and cosmology</a:t>
            </a:r>
          </a:p>
          <a:p>
            <a:pPr lvl="1"/>
            <a:r>
              <a:rPr lang="en-US" sz="2400" dirty="0"/>
              <a:t>1. ontological turn – different cultures inhabit different worlds (cosmology) </a:t>
            </a:r>
          </a:p>
          <a:p>
            <a:pPr lvl="1"/>
            <a:r>
              <a:rPr lang="en-US" sz="2400" dirty="0"/>
              <a:t>2. cosmovision – different ways of perceiving the same reality </a:t>
            </a:r>
          </a:p>
          <a:p>
            <a:pPr lvl="1"/>
            <a:r>
              <a:rPr lang="en-US" sz="2400" dirty="0"/>
              <a:t>3. two examples </a:t>
            </a:r>
          </a:p>
          <a:p>
            <a:pPr lvl="2"/>
            <a:r>
              <a:rPr lang="en-US" sz="2400" dirty="0"/>
              <a:t>A. culture vs. nature</a:t>
            </a:r>
          </a:p>
          <a:p>
            <a:pPr lvl="2"/>
            <a:r>
              <a:rPr lang="en-US" sz="2400" dirty="0"/>
              <a:t>b. Humans vs. animals </a:t>
            </a:r>
          </a:p>
        </p:txBody>
      </p:sp>
      <p:pic>
        <p:nvPicPr>
          <p:cNvPr id="23554" name="Picture 2" descr="Related image">
            <a:hlinkClick r:id="rId2"/>
            <a:extLst>
              <a:ext uri="{FF2B5EF4-FFF2-40B4-BE49-F238E27FC236}">
                <a16:creationId xmlns:a16="http://schemas.microsoft.com/office/drawing/2014/main" id="{96A2A41F-4F27-2E4A-B369-A8233286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48" y="3363387"/>
            <a:ext cx="4692652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D752-7601-6B4E-B5CA-90C6B153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1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2400D-06E1-694A-9A13-B22E0125C4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12" y="1575716"/>
            <a:ext cx="10394707" cy="3311189"/>
          </a:xfrm>
        </p:spPr>
        <p:txBody>
          <a:bodyPr>
            <a:noAutofit/>
          </a:bodyPr>
          <a:lstStyle/>
          <a:p>
            <a:pPr lvl="1"/>
            <a:r>
              <a:rPr lang="en-US" sz="2300" dirty="0"/>
              <a:t>c. central line of development </a:t>
            </a:r>
          </a:p>
          <a:p>
            <a:pPr lvl="2"/>
            <a:r>
              <a:rPr lang="en-US" sz="2300" dirty="0"/>
              <a:t>1) attempt to make sense of past </a:t>
            </a:r>
          </a:p>
          <a:p>
            <a:pPr lvl="2"/>
            <a:r>
              <a:rPr lang="en-US" sz="2300" dirty="0"/>
              <a:t>2) anticipation of possible future </a:t>
            </a:r>
          </a:p>
          <a:p>
            <a:pPr lvl="1"/>
            <a:r>
              <a:rPr lang="en-US" sz="2500" dirty="0"/>
              <a:t>D. enhances perception by transforming it</a:t>
            </a:r>
          </a:p>
          <a:p>
            <a:pPr lvl="1"/>
            <a:r>
              <a:rPr lang="en-US" sz="2500" dirty="0"/>
              <a:t>E. fills gaps between desire to please parents and desire to be autonomous </a:t>
            </a:r>
          </a:p>
          <a:p>
            <a:pPr lvl="1"/>
            <a:r>
              <a:rPr lang="en-US" sz="2500" dirty="0"/>
              <a:t>F. child explores contradictions between social norms and personal motivations </a:t>
            </a:r>
          </a:p>
          <a:p>
            <a:pPr lvl="1"/>
            <a:r>
              <a:rPr lang="en-US" sz="2500" dirty="0"/>
              <a:t>G. child articulates and regulates emotions </a:t>
            </a:r>
          </a:p>
          <a:p>
            <a:pPr lvl="1"/>
            <a:r>
              <a:rPr lang="en-US" sz="2500" dirty="0"/>
              <a:t>H. child has control lacking in real life </a:t>
            </a:r>
          </a:p>
        </p:txBody>
      </p:sp>
      <p:pic>
        <p:nvPicPr>
          <p:cNvPr id="3074" name="Picture 2" descr="Related image">
            <a:hlinkClick r:id="rId2"/>
            <a:extLst>
              <a:ext uri="{FF2B5EF4-FFF2-40B4-BE49-F238E27FC236}">
                <a16:creationId xmlns:a16="http://schemas.microsoft.com/office/drawing/2014/main" id="{0C4A43F4-61A6-6A46-A8ED-49E58671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77979"/>
            <a:ext cx="3957638" cy="25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hlinkClick r:id="rId4"/>
            <a:extLst>
              <a:ext uri="{FF2B5EF4-FFF2-40B4-BE49-F238E27FC236}">
                <a16:creationId xmlns:a16="http://schemas.microsoft.com/office/drawing/2014/main" id="{4508DCBF-D7A8-F040-85B0-2D391A80F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5670"/>
            <a:ext cx="3957638" cy="200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8308-2EC8-1049-83F1-7F946A87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3" y="-146304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4F2A-AEA8-A746-BB97-8A18363AA3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14756"/>
            <a:ext cx="12247736" cy="3311189"/>
          </a:xfrm>
        </p:spPr>
        <p:txBody>
          <a:bodyPr>
            <a:noAutofit/>
          </a:bodyPr>
          <a:lstStyle/>
          <a:p>
            <a:r>
              <a:rPr lang="en-US" sz="2200" dirty="0"/>
              <a:t>3. sociodramatic play – development of new competencies and skills</a:t>
            </a:r>
          </a:p>
          <a:p>
            <a:pPr lvl="1"/>
            <a:r>
              <a:rPr lang="en-US" sz="2200" dirty="0"/>
              <a:t>A. helps child master the distinction between appearance and reality </a:t>
            </a:r>
          </a:p>
          <a:p>
            <a:pPr lvl="1"/>
            <a:r>
              <a:rPr lang="en-US" sz="2200" dirty="0"/>
              <a:t>B. helps child increase self-control </a:t>
            </a:r>
          </a:p>
          <a:p>
            <a:pPr lvl="1"/>
            <a:r>
              <a:rPr lang="en-US" sz="2200" dirty="0"/>
              <a:t>C. helps child understand one’s own and others’ intentions and beliefs </a:t>
            </a:r>
          </a:p>
          <a:p>
            <a:pPr lvl="1"/>
            <a:r>
              <a:rPr lang="en-US" sz="2200" dirty="0"/>
              <a:t>D. helps child with language acquisition and construction of material symbols</a:t>
            </a:r>
          </a:p>
          <a:p>
            <a:pPr lvl="1"/>
            <a:r>
              <a:rPr lang="en-US" sz="2200" dirty="0"/>
              <a:t>E. helps child create and explore social situations and experiment with social conventions </a:t>
            </a:r>
          </a:p>
          <a:p>
            <a:pPr lvl="1"/>
            <a:r>
              <a:rPr lang="en-US" sz="2200" dirty="0"/>
              <a:t>F. helps child understand how his or her culture defines types of person </a:t>
            </a:r>
          </a:p>
          <a:p>
            <a:pPr lvl="2"/>
            <a:r>
              <a:rPr lang="en-US" sz="2200" dirty="0"/>
              <a:t>1) maleness and masculinity</a:t>
            </a:r>
          </a:p>
          <a:p>
            <a:pPr lvl="2"/>
            <a:r>
              <a:rPr lang="en-US" sz="2200" dirty="0"/>
              <a:t>2) femaleness and femininity </a:t>
            </a:r>
          </a:p>
          <a:p>
            <a:r>
              <a:rPr lang="en-US" sz="2200" dirty="0"/>
              <a:t>4. role of pretend play in development is inconclusive </a:t>
            </a:r>
          </a:p>
        </p:txBody>
      </p:sp>
      <p:pic>
        <p:nvPicPr>
          <p:cNvPr id="4098" name="Picture 2" descr="Image result for sociodramatic play">
            <a:hlinkClick r:id="rId2"/>
            <a:extLst>
              <a:ext uri="{FF2B5EF4-FFF2-40B4-BE49-F238E27FC236}">
                <a16:creationId xmlns:a16="http://schemas.microsoft.com/office/drawing/2014/main" id="{4CA87297-A193-1647-B7B7-65758254E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54" y="-1"/>
            <a:ext cx="2722562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ciodramatic play">
            <a:hlinkClick r:id="rId4"/>
            <a:extLst>
              <a:ext uri="{FF2B5EF4-FFF2-40B4-BE49-F238E27FC236}">
                <a16:creationId xmlns:a16="http://schemas.microsoft.com/office/drawing/2014/main" id="{C797B94D-358F-6C40-B821-A74379EA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043362"/>
            <a:ext cx="4836792" cy="22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F302-250C-E44A-A3C9-838FDB1C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9" y="161544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54965-C50B-9F49-984A-AD7B3AA1FB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6889" y="1556396"/>
            <a:ext cx="6949440" cy="3311189"/>
          </a:xfrm>
        </p:spPr>
        <p:txBody>
          <a:bodyPr>
            <a:noAutofit/>
          </a:bodyPr>
          <a:lstStyle/>
          <a:p>
            <a:r>
              <a:rPr lang="en-US" sz="2400" dirty="0"/>
              <a:t>B. play across cultures</a:t>
            </a:r>
          </a:p>
          <a:p>
            <a:pPr lvl="1"/>
            <a:r>
              <a:rPr lang="en-US" sz="2400" dirty="0"/>
              <a:t>1. play is not as valued in other cultures as it is in the us  </a:t>
            </a:r>
          </a:p>
          <a:p>
            <a:pPr lvl="1"/>
            <a:r>
              <a:rPr lang="en-US" sz="2400" dirty="0"/>
              <a:t>2. functions of play might be culture-specific </a:t>
            </a:r>
          </a:p>
          <a:p>
            <a:pPr lvl="1"/>
            <a:r>
              <a:rPr lang="en-US" sz="2400" dirty="0"/>
              <a:t>3. agrarian and hunter-gatherer societies </a:t>
            </a:r>
          </a:p>
          <a:p>
            <a:pPr lvl="2"/>
            <a:r>
              <a:rPr lang="en-US" sz="2400" dirty="0"/>
              <a:t>A. children assume work tasks early</a:t>
            </a:r>
          </a:p>
          <a:p>
            <a:pPr lvl="2"/>
            <a:r>
              <a:rPr lang="en-US" sz="2400" dirty="0"/>
              <a:t>B. the community depends on their labor </a:t>
            </a:r>
          </a:p>
          <a:p>
            <a:pPr lvl="2"/>
            <a:r>
              <a:rPr lang="en-US" sz="2400" dirty="0"/>
              <a:t>C. thus, play is less important as a way to learn </a:t>
            </a:r>
          </a:p>
        </p:txBody>
      </p:sp>
      <p:pic>
        <p:nvPicPr>
          <p:cNvPr id="5124" name="Picture 4" descr="Image result for no play cartoon">
            <a:hlinkClick r:id="rId2"/>
            <a:extLst>
              <a:ext uri="{FF2B5EF4-FFF2-40B4-BE49-F238E27FC236}">
                <a16:creationId xmlns:a16="http://schemas.microsoft.com/office/drawing/2014/main" id="{33CEF056-4DA1-8E4D-93BD-5FD466E6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29" y="1175583"/>
            <a:ext cx="4389630" cy="36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603D-486A-614E-A7E5-7571B036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CC0E6-3F7C-C245-A779-C03B2663C0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68957"/>
            <a:ext cx="8315325" cy="3311189"/>
          </a:xfrm>
        </p:spPr>
        <p:txBody>
          <a:bodyPr>
            <a:noAutofit/>
          </a:bodyPr>
          <a:lstStyle/>
          <a:p>
            <a:pPr lvl="1"/>
            <a:r>
              <a:rPr lang="en-US" sz="2300" dirty="0"/>
              <a:t>4. play materials in these societies </a:t>
            </a:r>
          </a:p>
          <a:p>
            <a:pPr lvl="2"/>
            <a:r>
              <a:rPr lang="en-US" sz="2300" dirty="0"/>
              <a:t>A. constructed by children themselves </a:t>
            </a:r>
          </a:p>
          <a:p>
            <a:pPr lvl="2"/>
            <a:r>
              <a:rPr lang="en-US" sz="2300" dirty="0"/>
              <a:t>B. sometimes used to play at adult activities (little fantasy play) </a:t>
            </a:r>
          </a:p>
          <a:p>
            <a:pPr lvl="1"/>
            <a:r>
              <a:rPr lang="en-US" sz="2300" dirty="0"/>
              <a:t>5. play might be tolerated rather than encouraged</a:t>
            </a:r>
          </a:p>
          <a:p>
            <a:r>
              <a:rPr lang="en-US" sz="2300" dirty="0"/>
              <a:t>C. the colonization of young children’s creativity </a:t>
            </a:r>
          </a:p>
          <a:p>
            <a:pPr lvl="1"/>
            <a:r>
              <a:rPr lang="en-US" sz="2300" dirty="0"/>
              <a:t>1. marketing to children’s fantasies to shape children to become consumers of media and commercial products </a:t>
            </a:r>
          </a:p>
          <a:p>
            <a:pPr lvl="1"/>
            <a:r>
              <a:rPr lang="en-US" sz="2300" dirty="0"/>
              <a:t>2. children also transform these raw materials into cultural artifacts </a:t>
            </a:r>
          </a:p>
        </p:txBody>
      </p:sp>
      <p:pic>
        <p:nvPicPr>
          <p:cNvPr id="6146" name="Picture 2" descr="Image result for children play">
            <a:hlinkClick r:id="rId2"/>
            <a:extLst>
              <a:ext uri="{FF2B5EF4-FFF2-40B4-BE49-F238E27FC236}">
                <a16:creationId xmlns:a16="http://schemas.microsoft.com/office/drawing/2014/main" id="{AFF1C446-AFE8-134A-995F-3C4048B6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1151965"/>
            <a:ext cx="3902076" cy="33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F941-000E-B44C-9B0B-82A2F3EB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22EE-2899-4949-9B67-06C61A3970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36676"/>
            <a:ext cx="10394707" cy="3311189"/>
          </a:xfrm>
        </p:spPr>
        <p:txBody>
          <a:bodyPr>
            <a:noAutofit/>
          </a:bodyPr>
          <a:lstStyle/>
          <a:p>
            <a:r>
              <a:rPr lang="en-US" sz="2300" dirty="0"/>
              <a:t>D. the preschool as a developmental niche </a:t>
            </a:r>
          </a:p>
          <a:p>
            <a:pPr lvl="1"/>
            <a:r>
              <a:rPr lang="en-US" sz="2300" dirty="0"/>
              <a:t>1. novel social institution with new demands </a:t>
            </a:r>
          </a:p>
          <a:p>
            <a:pPr lvl="1"/>
            <a:r>
              <a:rPr lang="en-US" sz="2300" dirty="0"/>
              <a:t>2. home routine is abandoned temporarily for new routine </a:t>
            </a:r>
          </a:p>
          <a:p>
            <a:pPr lvl="1"/>
            <a:r>
              <a:rPr lang="en-US" sz="2300" dirty="0"/>
              <a:t>3. relationships with peers begin – not family members </a:t>
            </a:r>
          </a:p>
          <a:p>
            <a:pPr lvl="1"/>
            <a:r>
              <a:rPr lang="en-US" sz="2300" dirty="0"/>
              <a:t>4. peer culture develops</a:t>
            </a:r>
          </a:p>
          <a:p>
            <a:pPr lvl="1"/>
            <a:r>
              <a:rPr lang="en-US" sz="2300" dirty="0"/>
              <a:t>5. preschool’s values </a:t>
            </a:r>
          </a:p>
          <a:p>
            <a:pPr lvl="2"/>
            <a:r>
              <a:rPr lang="en-US" sz="2300" dirty="0"/>
              <a:t>A. china – no spoiling </a:t>
            </a:r>
            <a:r>
              <a:rPr lang="en-US" sz="2300" dirty="0">
                <a:sym typeface="Wingdings" pitchFamily="2" charset="2"/>
              </a:rPr>
              <a:t> promoting independence and creativity </a:t>
            </a:r>
          </a:p>
          <a:p>
            <a:pPr lvl="2"/>
            <a:r>
              <a:rPr lang="en-US" sz="2300" dirty="0">
                <a:sym typeface="Wingdings" pitchFamily="2" charset="2"/>
              </a:rPr>
              <a:t>B. japan – socialization with peers  teaching traditional values </a:t>
            </a:r>
          </a:p>
          <a:p>
            <a:pPr lvl="2"/>
            <a:r>
              <a:rPr lang="en-US" sz="2300" dirty="0">
                <a:sym typeface="Wingdings" pitchFamily="2" charset="2"/>
              </a:rPr>
              <a:t>C. us – control of behaviors  school readiness and empirically supported teaching methods (i.e., no play) </a:t>
            </a:r>
          </a:p>
        </p:txBody>
      </p:sp>
      <p:pic>
        <p:nvPicPr>
          <p:cNvPr id="7170" name="Picture 2" descr="Image result for preschool">
            <a:hlinkClick r:id="rId2"/>
            <a:extLst>
              <a:ext uri="{FF2B5EF4-FFF2-40B4-BE49-F238E27FC236}">
                <a16:creationId xmlns:a16="http://schemas.microsoft.com/office/drawing/2014/main" id="{F30A8544-E2EC-1944-94CE-7C7DAF64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575982"/>
            <a:ext cx="37671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DEA7-6C7D-004A-8FC2-33990AAA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3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95E93-B00A-1547-A53F-1779A74313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8588" y="1417972"/>
            <a:ext cx="10394707" cy="3446921"/>
          </a:xfrm>
        </p:spPr>
        <p:txBody>
          <a:bodyPr>
            <a:noAutofit/>
          </a:bodyPr>
          <a:lstStyle/>
          <a:p>
            <a:pPr lvl="1"/>
            <a:r>
              <a:rPr lang="en-US" sz="2400" dirty="0"/>
              <a:t>6. long-term effects on children’s personality </a:t>
            </a:r>
          </a:p>
          <a:p>
            <a:pPr lvl="1"/>
            <a:r>
              <a:rPr lang="en-US" sz="2400" dirty="0"/>
              <a:t>7. preschool does not exist in some cultures (e.g., </a:t>
            </a:r>
            <a:r>
              <a:rPr lang="en-US" sz="2400" dirty="0" err="1"/>
              <a:t>mayan</a:t>
            </a:r>
            <a:r>
              <a:rPr lang="en-US" sz="2400" dirty="0"/>
              <a:t>)</a:t>
            </a:r>
          </a:p>
          <a:p>
            <a:r>
              <a:rPr lang="en-US" sz="2400" dirty="0"/>
              <a:t>E. peer culture in early childhood </a:t>
            </a:r>
          </a:p>
          <a:p>
            <a:pPr lvl="1"/>
            <a:r>
              <a:rPr lang="en-US" sz="2400" dirty="0"/>
              <a:t>1. “children are active producers of peer cultures which are handed down from one cohort of children to the next” (p. 295) </a:t>
            </a:r>
          </a:p>
          <a:p>
            <a:pPr lvl="2"/>
            <a:r>
              <a:rPr lang="en-US" sz="2400" dirty="0"/>
              <a:t>A. shared rituals and activities </a:t>
            </a:r>
          </a:p>
          <a:p>
            <a:pPr lvl="2"/>
            <a:r>
              <a:rPr lang="en-US" sz="2400" dirty="0"/>
              <a:t>B. collective insubordination to adult authority </a:t>
            </a:r>
          </a:p>
          <a:p>
            <a:pPr lvl="2"/>
            <a:r>
              <a:rPr lang="en-US" sz="2400" dirty="0"/>
              <a:t>C. enhances sense of having control over lives</a:t>
            </a:r>
          </a:p>
          <a:p>
            <a:endParaRPr lang="en-US" sz="2400" dirty="0"/>
          </a:p>
        </p:txBody>
      </p:sp>
      <p:pic>
        <p:nvPicPr>
          <p:cNvPr id="8194" name="Picture 2" descr="Image result for preschool peers">
            <a:hlinkClick r:id="rId2"/>
            <a:extLst>
              <a:ext uri="{FF2B5EF4-FFF2-40B4-BE49-F238E27FC236}">
                <a16:creationId xmlns:a16="http://schemas.microsoft.com/office/drawing/2014/main" id="{1D1247E6-64D5-5244-AA07-1CC88326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386138"/>
            <a:ext cx="4129086" cy="29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1B4C-3ECC-934B-B3A0-0A397BE0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5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400" dirty="0"/>
              <a:t>Sociodramatic play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6D8CB-B2ED-334E-812A-6F17F14039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2505" y="1655075"/>
            <a:ext cx="8692895" cy="3311189"/>
          </a:xfrm>
        </p:spPr>
        <p:txBody>
          <a:bodyPr>
            <a:noAutofit/>
          </a:bodyPr>
          <a:lstStyle/>
          <a:p>
            <a:r>
              <a:rPr lang="en-US" sz="2300" dirty="0"/>
              <a:t>2. children must learn appropriate “access strategies” </a:t>
            </a:r>
          </a:p>
          <a:p>
            <a:r>
              <a:rPr lang="en-US" sz="2300" dirty="0"/>
              <a:t>3. children can share tension, excitement, and relief of common fears </a:t>
            </a:r>
          </a:p>
          <a:p>
            <a:r>
              <a:rPr lang="en-US" sz="2300" dirty="0"/>
              <a:t>4. practice discourse strategies and refine communicative competence </a:t>
            </a:r>
          </a:p>
          <a:p>
            <a:r>
              <a:rPr lang="en-US" sz="2300" dirty="0"/>
              <a:t>5. social status learned </a:t>
            </a:r>
          </a:p>
          <a:p>
            <a:pPr lvl="1"/>
            <a:r>
              <a:rPr lang="en-US" sz="2300" dirty="0"/>
              <a:t>A. higher status </a:t>
            </a:r>
          </a:p>
          <a:p>
            <a:pPr lvl="2"/>
            <a:r>
              <a:rPr lang="en-US" sz="2300" dirty="0"/>
              <a:t>1) speak more frequently </a:t>
            </a:r>
          </a:p>
          <a:p>
            <a:pPr lvl="2"/>
            <a:r>
              <a:rPr lang="en-US" sz="2300" dirty="0"/>
              <a:t>2) use more imperatives toward lower-status characters </a:t>
            </a:r>
          </a:p>
        </p:txBody>
      </p:sp>
      <p:pic>
        <p:nvPicPr>
          <p:cNvPr id="9218" name="Picture 2" descr="Image result for preschool peers">
            <a:hlinkClick r:id="rId2"/>
            <a:extLst>
              <a:ext uri="{FF2B5EF4-FFF2-40B4-BE49-F238E27FC236}">
                <a16:creationId xmlns:a16="http://schemas.microsoft.com/office/drawing/2014/main" id="{1C7BC962-D665-9E4D-9910-758B501D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37" y="2274850"/>
            <a:ext cx="3780263" cy="27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{8FEC99F0-9584-E441-99E2-1EE7329CFA11}tf10001077</Template>
  <TotalTime>243</TotalTime>
  <Words>1689</Words>
  <Application>Microsoft Office PowerPoint</Application>
  <PresentationFormat>Widescreen</PresentationFormat>
  <Paragraphs>178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Impact</vt:lpstr>
      <vt:lpstr>Wingdings</vt:lpstr>
      <vt:lpstr>Main Event</vt:lpstr>
      <vt:lpstr>Developmental psychology </vt:lpstr>
      <vt:lpstr>Early childhood: how things appear and how they are (3-6 years) </vt:lpstr>
      <vt:lpstr>Sociodramatic play cont.</vt:lpstr>
      <vt:lpstr>Sociodramatic play cont.</vt:lpstr>
      <vt:lpstr>Sociodramatic play cont.</vt:lpstr>
      <vt:lpstr>Sociodramatic play cont.</vt:lpstr>
      <vt:lpstr>Sociodramatic play cont.</vt:lpstr>
      <vt:lpstr>Sociodramatic play cont.</vt:lpstr>
      <vt:lpstr>Sociodramatic play cont.</vt:lpstr>
      <vt:lpstr>Sociodramatic play cont.</vt:lpstr>
      <vt:lpstr>Sociodramatic play cont.</vt:lpstr>
      <vt:lpstr>Talking as both doing and understanding </vt:lpstr>
      <vt:lpstr>Talking as both doing and understanding</vt:lpstr>
      <vt:lpstr>Talking as both doing and understanding</vt:lpstr>
      <vt:lpstr>The world of early childhood: breaking from the visual</vt:lpstr>
      <vt:lpstr>PowerPoint Presentation</vt:lpstr>
      <vt:lpstr>The world of early childhood: breaking from the visual</vt:lpstr>
      <vt:lpstr>The world of early childhood: breaking from the visual</vt:lpstr>
      <vt:lpstr>The world of early childhood: breaking from the visual</vt:lpstr>
      <vt:lpstr>The world of early childhood: breaking from the visual</vt:lpstr>
      <vt:lpstr>The world of early childhood: breaking from the visual</vt:lpstr>
      <vt:lpstr>The world of early childhood: breaking from the visual</vt:lpstr>
      <vt:lpstr>The world of early childhood: breaking from the visual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Rosen</dc:creator>
  <cp:lastModifiedBy>Geoffrey Goodman</cp:lastModifiedBy>
  <cp:revision>93</cp:revision>
  <dcterms:created xsi:type="dcterms:W3CDTF">2018-10-15T02:49:20Z</dcterms:created>
  <dcterms:modified xsi:type="dcterms:W3CDTF">2019-10-18T14:38:50Z</dcterms:modified>
</cp:coreProperties>
</file>