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4007" r:id="rId1"/>
  </p:sldMasterIdLst>
  <p:sldIdLst>
    <p:sldId id="256" r:id="rId2"/>
    <p:sldId id="262" r:id="rId3"/>
    <p:sldId id="257" r:id="rId4"/>
    <p:sldId id="258" r:id="rId5"/>
    <p:sldId id="260" r:id="rId6"/>
    <p:sldId id="261" r:id="rId7"/>
    <p:sldId id="259" r:id="rId8"/>
    <p:sldId id="263" r:id="rId9"/>
    <p:sldId id="264" r:id="rId10"/>
    <p:sldId id="265" r:id="rId11"/>
    <p:sldId id="266" r:id="rId12"/>
    <p:sldId id="267" r:id="rId13"/>
    <p:sldId id="268" r:id="rId14"/>
    <p:sldId id="272" r:id="rId15"/>
    <p:sldId id="271"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75"/>
    <p:restoredTop sz="94648"/>
  </p:normalViewPr>
  <p:slideViewPr>
    <p:cSldViewPr snapToGrid="0" snapToObjects="1">
      <p:cViewPr varScale="1">
        <p:scale>
          <a:sx n="65" d="100"/>
          <a:sy n="65" d="100"/>
        </p:scale>
        <p:origin x="952"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Race/Ethnicity</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336-4F71-AFB2-79247FC9427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336-4F71-AFB2-79247FC9427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336-4F71-AFB2-79247FC9427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336-4F71-AFB2-79247FC9427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2336-4F71-AFB2-79247FC94272}"/>
              </c:ext>
            </c:extLst>
          </c:dPt>
          <c:dLbls>
            <c:dLbl>
              <c:idx val="3"/>
              <c:layout>
                <c:manualLayout>
                  <c:x val="3.5502279560614601E-2"/>
                  <c:y val="0.17283832130108401"/>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2336-4F71-AFB2-79247FC94272}"/>
                </c:ext>
              </c:extLst>
            </c:dLbl>
            <c:dLbl>
              <c:idx val="4"/>
              <c:layout>
                <c:manualLayout>
                  <c:x val="1.4865397070607101E-2"/>
                  <c:y val="9.3607791942981106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2336-4F71-AFB2-79247FC9427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Sheet1!$A$2:$A$6</c:f>
              <c:strCache>
                <c:ptCount val="5"/>
                <c:pt idx="0">
                  <c:v>White/Caucasian</c:v>
                </c:pt>
                <c:pt idx="1">
                  <c:v>Black/African American</c:v>
                </c:pt>
                <c:pt idx="2">
                  <c:v>Hispanic/Latino</c:v>
                </c:pt>
                <c:pt idx="3">
                  <c:v>Asian/Pacific Islander</c:v>
                </c:pt>
                <c:pt idx="4">
                  <c:v>Mixed/Other</c:v>
                </c:pt>
              </c:strCache>
            </c:strRef>
          </c:cat>
          <c:val>
            <c:numRef>
              <c:f>Sheet1!$B$2:$B$6</c:f>
              <c:numCache>
                <c:formatCode>General</c:formatCode>
                <c:ptCount val="5"/>
                <c:pt idx="0">
                  <c:v>67</c:v>
                </c:pt>
                <c:pt idx="1">
                  <c:v>15</c:v>
                </c:pt>
                <c:pt idx="2">
                  <c:v>10</c:v>
                </c:pt>
                <c:pt idx="3">
                  <c:v>6</c:v>
                </c:pt>
                <c:pt idx="4">
                  <c:v>2</c:v>
                </c:pt>
              </c:numCache>
            </c:numRef>
          </c:val>
          <c:extLst>
            <c:ext xmlns:c16="http://schemas.microsoft.com/office/drawing/2014/chart" uri="{C3380CC4-5D6E-409C-BE32-E72D297353CC}">
              <c16:uniqueId val="{0000000A-2336-4F71-AFB2-79247FC9427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Total Household Income</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110-4000-9725-82BD2A44031E}"/>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110-4000-9725-82BD2A44031E}"/>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110-4000-9725-82BD2A44031E}"/>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110-4000-9725-82BD2A44031E}"/>
              </c:ext>
            </c:extLst>
          </c:dPt>
          <c:dLbls>
            <c:dLbl>
              <c:idx val="2"/>
              <c:layout>
                <c:manualLayout>
                  <c:x val="3.1524254007371501E-2"/>
                  <c:y val="0.20843596598831099"/>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7110-4000-9725-82BD2A44031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3"/>
                <c:pt idx="0">
                  <c:v>&lt;$50,000</c:v>
                </c:pt>
                <c:pt idx="1">
                  <c:v>$50,000-$100,000</c:v>
                </c:pt>
                <c:pt idx="2">
                  <c:v>&gt;$100,000</c:v>
                </c:pt>
              </c:strCache>
            </c:strRef>
          </c:cat>
          <c:val>
            <c:numRef>
              <c:f>Sheet1!$B$2:$B$5</c:f>
              <c:numCache>
                <c:formatCode>General</c:formatCode>
                <c:ptCount val="4"/>
                <c:pt idx="0">
                  <c:v>15</c:v>
                </c:pt>
                <c:pt idx="1">
                  <c:v>75</c:v>
                </c:pt>
                <c:pt idx="2">
                  <c:v>10</c:v>
                </c:pt>
              </c:numCache>
            </c:numRef>
          </c:val>
          <c:extLst>
            <c:ext xmlns:c16="http://schemas.microsoft.com/office/drawing/2014/chart" uri="{C3380CC4-5D6E-409C-BE32-E72D297353CC}">
              <c16:uniqueId val="{00000008-7110-4000-9725-82BD2A44031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layout>
        <c:manualLayout>
          <c:xMode val="edge"/>
          <c:yMode val="edge"/>
          <c:x val="0.70791388336513905"/>
          <c:y val="0.37382073101956798"/>
          <c:w val="0.252530937346304"/>
          <c:h val="0.3197601628965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7748474-6EBC-8944-A6F4-83E346747433}" type="datetimeFigureOut">
              <a:rPr lang="en-US" smtClean="0"/>
              <a:t>11/29/2017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39B4C73-E21D-F143-B5E3-15AD324AB06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748474-6EBC-8944-A6F4-83E346747433}"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748474-6EBC-8944-A6F4-83E346747433}"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748474-6EBC-8944-A6F4-83E346747433}"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7748474-6EBC-8944-A6F4-83E346747433}" type="datetimeFigureOut">
              <a:rPr lang="en-US" smtClean="0"/>
              <a:t>11/29/2017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39B4C73-E21D-F143-B5E3-15AD324AB06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748474-6EBC-8944-A6F4-83E346747433}"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748474-6EBC-8944-A6F4-83E346747433}"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748474-6EBC-8944-A6F4-83E346747433}"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48474-6EBC-8944-A6F4-83E346747433}"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9B4C73-E21D-F143-B5E3-15AD324AB0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77748474-6EBC-8944-A6F4-83E346747433}" type="datetimeFigureOut">
              <a:rPr lang="en-US" smtClean="0"/>
              <a:t>11/29/2017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939B4C73-E21D-F143-B5E3-15AD324AB06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77748474-6EBC-8944-A6F4-83E346747433}" type="datetimeFigureOut">
              <a:rPr lang="en-US" smtClean="0"/>
              <a:t>11/29/2017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939B4C73-E21D-F143-B5E3-15AD324AB0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7748474-6EBC-8944-A6F4-83E346747433}" type="datetimeFigureOut">
              <a:rPr lang="en-US" smtClean="0"/>
              <a:t>11/29/2017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39B4C73-E21D-F143-B5E3-15AD324AB06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888077"/>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The Effect of Parenting Style on the Development of Antisocial Behaviors in Adolescents </a:t>
            </a:r>
          </a:p>
        </p:txBody>
      </p:sp>
    </p:spTree>
    <p:extLst>
      <p:ext uri="{BB962C8B-B14F-4D97-AF65-F5344CB8AC3E}">
        <p14:creationId xmlns:p14="http://schemas.microsoft.com/office/powerpoint/2010/main" val="598148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a:xfrm>
            <a:off x="1251678" y="1403133"/>
            <a:ext cx="10178322" cy="5249915"/>
          </a:xfrm>
        </p:spPr>
        <p:txBody>
          <a:bodyPr>
            <a:normAutofit fontScale="92500" lnSpcReduction="20000"/>
          </a:bodyPr>
          <a:lstStyle/>
          <a:p>
            <a:r>
              <a:rPr lang="en-US" b="1" dirty="0" smtClean="0"/>
              <a:t>Socio-demographic Questionnaire</a:t>
            </a:r>
          </a:p>
          <a:p>
            <a:r>
              <a:rPr lang="en-US" b="1" dirty="0" smtClean="0"/>
              <a:t>Parental Authority Questionnaire (PAQ)</a:t>
            </a:r>
            <a:r>
              <a:rPr lang="en-US" dirty="0" smtClean="0"/>
              <a:t> </a:t>
            </a:r>
            <a:r>
              <a:rPr lang="mr-IN" dirty="0" smtClean="0"/>
              <a:t>–</a:t>
            </a:r>
            <a:r>
              <a:rPr lang="en-US" dirty="0" smtClean="0"/>
              <a:t> Buri, 1991</a:t>
            </a:r>
          </a:p>
          <a:p>
            <a:pPr lvl="1"/>
            <a:r>
              <a:rPr lang="en-US" dirty="0" smtClean="0"/>
              <a:t>30-item self report measure completed by the adolescent to assess parenting style based on </a:t>
            </a:r>
            <a:r>
              <a:rPr lang="en-US" dirty="0" err="1" smtClean="0"/>
              <a:t>Baumrind’s</a:t>
            </a:r>
            <a:r>
              <a:rPr lang="en-US" dirty="0" smtClean="0"/>
              <a:t> </a:t>
            </a:r>
            <a:r>
              <a:rPr lang="en-US" dirty="0" smtClean="0"/>
              <a:t>parental authority classification: authoritative, authoritarian, and permissive</a:t>
            </a:r>
          </a:p>
          <a:p>
            <a:pPr lvl="1"/>
            <a:r>
              <a:rPr lang="en-US" dirty="0" smtClean="0"/>
              <a:t>Comprised of 5-point Likert scale based on applicability of each statement to the child’s mother or father:</a:t>
            </a:r>
            <a:r>
              <a:rPr lang="en-US" dirty="0"/>
              <a:t>1= </a:t>
            </a:r>
            <a:r>
              <a:rPr lang="en-US" i="1" dirty="0"/>
              <a:t>strongly disagree, </a:t>
            </a:r>
            <a:r>
              <a:rPr lang="en-US" dirty="0"/>
              <a:t>2 = </a:t>
            </a:r>
            <a:r>
              <a:rPr lang="en-US" i="1" dirty="0"/>
              <a:t>disagree</a:t>
            </a:r>
            <a:r>
              <a:rPr lang="en-US" dirty="0"/>
              <a:t>, 3 = </a:t>
            </a:r>
            <a:r>
              <a:rPr lang="en-US" i="1" dirty="0"/>
              <a:t>neither agree nor disagree</a:t>
            </a:r>
            <a:r>
              <a:rPr lang="en-US" dirty="0"/>
              <a:t>, 4 = </a:t>
            </a:r>
            <a:r>
              <a:rPr lang="en-US" i="1" dirty="0"/>
              <a:t>agree</a:t>
            </a:r>
            <a:r>
              <a:rPr lang="en-US" dirty="0"/>
              <a:t>, 5 = </a:t>
            </a:r>
            <a:r>
              <a:rPr lang="en-US" i="1" dirty="0"/>
              <a:t>strongly agree</a:t>
            </a:r>
            <a:r>
              <a:rPr lang="en-US" dirty="0"/>
              <a:t> </a:t>
            </a:r>
            <a:endParaRPr lang="en-US" dirty="0" smtClean="0"/>
          </a:p>
          <a:p>
            <a:pPr lvl="1"/>
            <a:r>
              <a:rPr lang="en-US" dirty="0"/>
              <a:t>The PAQ has three subscales: permissive (10 items), authoritarian (10 items), and authoritative (10 items). A higher score on a subscale indicates that the parent being rated engages in more aspects of that style in their parenting </a:t>
            </a:r>
            <a:endParaRPr lang="en-US" dirty="0" smtClean="0"/>
          </a:p>
          <a:p>
            <a:pPr lvl="1"/>
            <a:r>
              <a:rPr lang="en-US" dirty="0"/>
              <a:t>Scores on each subscale range from 10 to </a:t>
            </a:r>
            <a:r>
              <a:rPr lang="en-US" dirty="0" smtClean="0"/>
              <a:t>50</a:t>
            </a:r>
          </a:p>
          <a:p>
            <a:r>
              <a:rPr lang="en-US" b="1" dirty="0" smtClean="0"/>
              <a:t>Self-Report of Antisocial Behavior </a:t>
            </a:r>
            <a:r>
              <a:rPr lang="mr-IN" dirty="0" smtClean="0"/>
              <a:t>–</a:t>
            </a:r>
            <a:r>
              <a:rPr lang="en-US" dirty="0" smtClean="0"/>
              <a:t> Kiesner, 2002</a:t>
            </a:r>
          </a:p>
          <a:p>
            <a:pPr lvl="1"/>
            <a:r>
              <a:rPr lang="en-US" dirty="0" smtClean="0"/>
              <a:t>18-item </a:t>
            </a:r>
            <a:r>
              <a:rPr lang="en-US" dirty="0" smtClean="0"/>
              <a:t>self-report </a:t>
            </a:r>
            <a:r>
              <a:rPr lang="en-US" dirty="0" smtClean="0"/>
              <a:t>measure that </a:t>
            </a:r>
            <a:r>
              <a:rPr lang="en-US" dirty="0" smtClean="0"/>
              <a:t>assesses </a:t>
            </a:r>
            <a:r>
              <a:rPr lang="en-US" dirty="0" smtClean="0"/>
              <a:t>the individual’s antisocial behaviors</a:t>
            </a:r>
          </a:p>
          <a:p>
            <a:pPr lvl="1"/>
            <a:r>
              <a:rPr lang="en-US" dirty="0"/>
              <a:t>Participants are asked to indicate how often they were involved in a behavior in the past month using a 4-point Likert scale: with 0 = </a:t>
            </a:r>
            <a:r>
              <a:rPr lang="en-US" i="1" dirty="0"/>
              <a:t>never</a:t>
            </a:r>
            <a:r>
              <a:rPr lang="en-US" dirty="0"/>
              <a:t>, 1 = </a:t>
            </a:r>
            <a:r>
              <a:rPr lang="en-US" i="1" dirty="0"/>
              <a:t>rarely</a:t>
            </a:r>
            <a:r>
              <a:rPr lang="en-US" dirty="0"/>
              <a:t>, 2 = </a:t>
            </a:r>
            <a:r>
              <a:rPr lang="en-US" i="1" dirty="0"/>
              <a:t>sometimes</a:t>
            </a:r>
            <a:r>
              <a:rPr lang="en-US" dirty="0"/>
              <a:t>, 3 = </a:t>
            </a:r>
            <a:r>
              <a:rPr lang="en-US" i="1" dirty="0"/>
              <a:t>frequently</a:t>
            </a:r>
            <a:r>
              <a:rPr lang="en-US" dirty="0"/>
              <a:t> </a:t>
            </a:r>
            <a:endParaRPr lang="en-US" dirty="0" smtClean="0"/>
          </a:p>
          <a:p>
            <a:pPr lvl="1"/>
            <a:r>
              <a:rPr lang="en-US" dirty="0" smtClean="0"/>
              <a:t>Some </a:t>
            </a:r>
            <a:r>
              <a:rPr lang="en-US" dirty="0"/>
              <a:t>assessment items included “lied to parents”, “hit someone”, “stole something from a store”, “did graffiti on public transportation or property”, “used alcohol”, and “used drugs” </a:t>
            </a:r>
            <a:endParaRPr lang="en-US" dirty="0" smtClean="0"/>
          </a:p>
          <a:p>
            <a:pPr lvl="1"/>
            <a:r>
              <a:rPr lang="en-US" dirty="0"/>
              <a:t>Higher scores indicate higher amounts of antisocial behaviors with scores ranging from 0 to 54 </a:t>
            </a:r>
            <a:endParaRPr lang="en-US" dirty="0" smtClean="0"/>
          </a:p>
          <a:p>
            <a:pPr lvl="1"/>
            <a:endParaRPr lang="en-US" dirty="0" smtClean="0"/>
          </a:p>
        </p:txBody>
      </p:sp>
    </p:spTree>
    <p:extLst>
      <p:ext uri="{BB962C8B-B14F-4D97-AF65-F5344CB8AC3E}">
        <p14:creationId xmlns:p14="http://schemas.microsoft.com/office/powerpoint/2010/main" val="1747148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r>
              <a:rPr lang="en-US" dirty="0"/>
              <a:t>An independent-samples </a:t>
            </a:r>
            <a:r>
              <a:rPr lang="en-US" i="1" dirty="0"/>
              <a:t>t</a:t>
            </a:r>
            <a:r>
              <a:rPr lang="en-US" dirty="0"/>
              <a:t>-test was conducted using the Statistical Package for the Social Sciences (SPSS) program to compare the amount of antisocial behaviors in children raised under authoritarian parenting styles, and children raised in the other parenting styles (authoritative or permissive</a:t>
            </a:r>
            <a:r>
              <a:rPr lang="en-US" dirty="0" smtClean="0"/>
              <a:t>).</a:t>
            </a:r>
            <a:endParaRPr lang="en-US" dirty="0"/>
          </a:p>
        </p:txBody>
      </p:sp>
    </p:spTree>
    <p:extLst>
      <p:ext uri="{BB962C8B-B14F-4D97-AF65-F5344CB8AC3E}">
        <p14:creationId xmlns:p14="http://schemas.microsoft.com/office/powerpoint/2010/main" val="584281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a:t>
            </a:r>
            <a:endParaRPr lang="en-US" dirty="0"/>
          </a:p>
        </p:txBody>
      </p:sp>
      <p:sp>
        <p:nvSpPr>
          <p:cNvPr id="3" name="Content Placeholder 2"/>
          <p:cNvSpPr>
            <a:spLocks noGrp="1"/>
          </p:cNvSpPr>
          <p:nvPr>
            <p:ph idx="1"/>
          </p:nvPr>
        </p:nvSpPr>
        <p:spPr>
          <a:xfrm>
            <a:off x="1251678" y="1277007"/>
            <a:ext cx="10178322" cy="4602585"/>
          </a:xfrm>
        </p:spPr>
        <p:txBody>
          <a:bodyPr>
            <a:normAutofit/>
          </a:bodyPr>
          <a:lstStyle/>
          <a:p>
            <a:r>
              <a:rPr lang="en-US" dirty="0"/>
              <a:t>There was a significant difference in the amount of antisocial behaviors for the authoritarian parenting style (</a:t>
            </a:r>
            <a:r>
              <a:rPr lang="en-US" i="1" dirty="0"/>
              <a:t>M</a:t>
            </a:r>
            <a:r>
              <a:rPr lang="en-US" dirty="0"/>
              <a:t> = 21.2, </a:t>
            </a:r>
            <a:r>
              <a:rPr lang="en-US" i="1" dirty="0"/>
              <a:t>SD</a:t>
            </a:r>
            <a:r>
              <a:rPr lang="en-US" dirty="0"/>
              <a:t> = 1.3), and the other parenting style </a:t>
            </a:r>
            <a:r>
              <a:rPr lang="en-US" dirty="0" smtClean="0"/>
              <a:t>conditions (</a:t>
            </a:r>
            <a:r>
              <a:rPr lang="en-US" i="1" dirty="0" smtClean="0"/>
              <a:t>M</a:t>
            </a:r>
            <a:r>
              <a:rPr lang="en-US" dirty="0" smtClean="0"/>
              <a:t> </a:t>
            </a:r>
            <a:r>
              <a:rPr lang="en-US" dirty="0"/>
              <a:t>= 7.5, </a:t>
            </a:r>
            <a:r>
              <a:rPr lang="en-US" i="1" dirty="0"/>
              <a:t>SD</a:t>
            </a:r>
            <a:r>
              <a:rPr lang="en-US" dirty="0"/>
              <a:t> = 0.84</a:t>
            </a:r>
            <a:r>
              <a:rPr lang="en-US" dirty="0" smtClean="0"/>
              <a:t>); </a:t>
            </a:r>
            <a:r>
              <a:rPr lang="en-US" i="1" dirty="0"/>
              <a:t>t</a:t>
            </a:r>
            <a:r>
              <a:rPr lang="en-US" dirty="0"/>
              <a:t> = 2.89, </a:t>
            </a:r>
            <a:r>
              <a:rPr lang="en-US" i="1" dirty="0"/>
              <a:t>p</a:t>
            </a:r>
            <a:r>
              <a:rPr lang="en-US" dirty="0"/>
              <a:t> &lt; .05. </a:t>
            </a:r>
            <a:endParaRPr lang="en-US" dirty="0" smtClean="0"/>
          </a:p>
          <a:p>
            <a:r>
              <a:rPr lang="en-US" dirty="0" smtClean="0"/>
              <a:t>These </a:t>
            </a:r>
            <a:r>
              <a:rPr lang="en-US" dirty="0"/>
              <a:t>results support the hypothesis and suggest that parenting style does have an effect on the amount of antisocial behaviors an adolescent engages in. Specifically, when an adolescent is raised under an authoritarian parenting style, they will take part in significantly more antisocial behaviors than children raised under other parenting styles. </a:t>
            </a:r>
          </a:p>
          <a:p>
            <a:endParaRPr lang="en-US" dirty="0"/>
          </a:p>
        </p:txBody>
      </p:sp>
    </p:spTree>
    <p:extLst>
      <p:ext uri="{BB962C8B-B14F-4D97-AF65-F5344CB8AC3E}">
        <p14:creationId xmlns:p14="http://schemas.microsoft.com/office/powerpoint/2010/main" val="531874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nonsignificant</a:t>
            </a:r>
            <a:endParaRPr lang="en-US" dirty="0"/>
          </a:p>
        </p:txBody>
      </p:sp>
      <p:sp>
        <p:nvSpPr>
          <p:cNvPr id="3" name="Content Placeholder 2"/>
          <p:cNvSpPr>
            <a:spLocks noGrp="1"/>
          </p:cNvSpPr>
          <p:nvPr>
            <p:ph idx="1"/>
          </p:nvPr>
        </p:nvSpPr>
        <p:spPr>
          <a:xfrm>
            <a:off x="1251678" y="1277007"/>
            <a:ext cx="10178322" cy="4602585"/>
          </a:xfrm>
        </p:spPr>
        <p:txBody>
          <a:bodyPr>
            <a:normAutofit fontScale="92500" lnSpcReduction="10000"/>
          </a:bodyPr>
          <a:lstStyle/>
          <a:p>
            <a:r>
              <a:rPr lang="en-US" dirty="0"/>
              <a:t>There was not a significant difference in the amount of antisocial behaviors for the authoritarian parenting style (</a:t>
            </a:r>
            <a:r>
              <a:rPr lang="en-US" i="1" dirty="0"/>
              <a:t>M</a:t>
            </a:r>
            <a:r>
              <a:rPr lang="en-US" dirty="0"/>
              <a:t> = 10.2, </a:t>
            </a:r>
            <a:r>
              <a:rPr lang="en-US" i="1" dirty="0"/>
              <a:t>SD</a:t>
            </a:r>
            <a:r>
              <a:rPr lang="en-US" dirty="0"/>
              <a:t> = 1.3), and the other parenting style </a:t>
            </a:r>
            <a:r>
              <a:rPr lang="en-US" dirty="0" smtClean="0"/>
              <a:t>conditions (</a:t>
            </a:r>
            <a:r>
              <a:rPr lang="en-US" i="1" dirty="0" smtClean="0"/>
              <a:t>M </a:t>
            </a:r>
            <a:r>
              <a:rPr lang="en-US" dirty="0"/>
              <a:t>= 9.5, </a:t>
            </a:r>
            <a:r>
              <a:rPr lang="en-US" i="1" dirty="0"/>
              <a:t>SD</a:t>
            </a:r>
            <a:r>
              <a:rPr lang="en-US" dirty="0"/>
              <a:t> = 1.2</a:t>
            </a:r>
            <a:r>
              <a:rPr lang="en-US" dirty="0" smtClean="0"/>
              <a:t>); </a:t>
            </a:r>
            <a:r>
              <a:rPr lang="en-US" i="1" dirty="0"/>
              <a:t>t</a:t>
            </a:r>
            <a:r>
              <a:rPr lang="en-US" dirty="0"/>
              <a:t> = 1.02, </a:t>
            </a:r>
            <a:r>
              <a:rPr lang="en-US" i="1" dirty="0"/>
              <a:t>p</a:t>
            </a:r>
            <a:r>
              <a:rPr lang="en-US" dirty="0"/>
              <a:t> </a:t>
            </a:r>
            <a:r>
              <a:rPr lang="en-US" u="sng" dirty="0"/>
              <a:t>&gt;</a:t>
            </a:r>
            <a:r>
              <a:rPr lang="en-US" dirty="0"/>
              <a:t> .05. </a:t>
            </a:r>
            <a:endParaRPr lang="en-US" dirty="0" smtClean="0"/>
          </a:p>
          <a:p>
            <a:r>
              <a:rPr lang="en-US" dirty="0" smtClean="0"/>
              <a:t>These </a:t>
            </a:r>
            <a:r>
              <a:rPr lang="en-US" dirty="0"/>
              <a:t>results suggest that parenting style does not have an effect on the amount of antisocial behaviors that an adolescent engages in. The hypothesis is not </a:t>
            </a:r>
            <a:r>
              <a:rPr lang="en-US" dirty="0" smtClean="0"/>
              <a:t>supported, </a:t>
            </a:r>
            <a:r>
              <a:rPr lang="en-US" dirty="0"/>
              <a:t>and there is no significant difference between authoritarian parenting style and the other parenting styles when measuring for antisocial behaviors in adolescents. </a:t>
            </a:r>
            <a:endParaRPr lang="en-US" dirty="0" smtClean="0"/>
          </a:p>
          <a:p>
            <a:r>
              <a:rPr lang="en-US" dirty="0"/>
              <a:t>Given these results, other factors besides parenting style may be involved in the development of antisocial behaviors. Factors such as attachment, empathy, socioeconomic status, social groups, specifics of abuse or neglect, and access to resources may predict antisocial behavior more accurately. </a:t>
            </a:r>
            <a:endParaRPr lang="en-US" dirty="0" smtClean="0"/>
          </a:p>
          <a:p>
            <a:r>
              <a:rPr lang="en-US" dirty="0"/>
              <a:t>A </a:t>
            </a:r>
            <a:r>
              <a:rPr lang="en-US" dirty="0" smtClean="0"/>
              <a:t>study conducted </a:t>
            </a:r>
            <a:r>
              <a:rPr lang="en-US" dirty="0"/>
              <a:t>by Wootton et al. (1997) suggests that parental influence on antisocial behavior depends on the level of </a:t>
            </a:r>
            <a:r>
              <a:rPr lang="en-US" dirty="0" smtClean="0"/>
              <a:t>empathic </a:t>
            </a:r>
            <a:r>
              <a:rPr lang="en-US" dirty="0"/>
              <a:t>traits in the child and that the child’s externalizing problems were unrelated to ineffective parenting for children who were unemotional and callous. </a:t>
            </a:r>
          </a:p>
        </p:txBody>
      </p:sp>
    </p:spTree>
    <p:extLst>
      <p:ext uri="{BB962C8B-B14F-4D97-AF65-F5344CB8AC3E}">
        <p14:creationId xmlns:p14="http://schemas.microsoft.com/office/powerpoint/2010/main" val="85565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br>
              <a:rPr lang="en-US" dirty="0" smtClean="0"/>
            </a:br>
            <a:r>
              <a:rPr lang="en-US" dirty="0" smtClean="0"/>
              <a:t>Significant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Authoritarian parenting styles may be associated with antisocial behaviors due the harsh nature of authoritarian parenting. These parents expect orders to be obeyed by the child without an explanation and combine high control with strict discipline and aggressive behaviors </a:t>
            </a:r>
          </a:p>
          <a:p>
            <a:r>
              <a:rPr lang="en-US" dirty="0"/>
              <a:t>Authoritative and permissive parents may vary in demandingness, but both groups exhibit warmth and are accepting of the </a:t>
            </a:r>
            <a:r>
              <a:rPr lang="en-US" dirty="0" smtClean="0"/>
              <a:t>child, </a:t>
            </a:r>
            <a:r>
              <a:rPr lang="en-US" dirty="0"/>
              <a:t>which is not found in authoritarian parenting, and may explain why there were </a:t>
            </a:r>
            <a:r>
              <a:rPr lang="en-US" dirty="0" smtClean="0"/>
              <a:t>fewer</a:t>
            </a:r>
            <a:r>
              <a:rPr lang="en-US" dirty="0" smtClean="0"/>
              <a:t> </a:t>
            </a:r>
            <a:r>
              <a:rPr lang="en-US" dirty="0"/>
              <a:t>instances of antisocial behaviors reported in the authoritative and permissive groups. </a:t>
            </a:r>
          </a:p>
          <a:p>
            <a:r>
              <a:rPr lang="en-US" dirty="0"/>
              <a:t>The physical punishment involved in an authoritarian parenting style provides a model of aggressive behavior for the child, and it has been found that most child </a:t>
            </a:r>
            <a:r>
              <a:rPr lang="en-US" dirty="0" smtClean="0"/>
              <a:t>abusers </a:t>
            </a:r>
            <a:r>
              <a:rPr lang="en-US" dirty="0"/>
              <a:t>had previously been abused themselves (</a:t>
            </a:r>
            <a:r>
              <a:rPr lang="en-US" dirty="0" err="1"/>
              <a:t>Olafsson</a:t>
            </a:r>
            <a:r>
              <a:rPr lang="en-US" dirty="0"/>
              <a:t>, 2000). McCord (1988) posited that abused children learn that the aggression is “normal and justified</a:t>
            </a:r>
            <a:r>
              <a:rPr lang="en-US" dirty="0" smtClean="0"/>
              <a:t>”, </a:t>
            </a:r>
            <a:r>
              <a:rPr lang="en-US" dirty="0"/>
              <a:t>and “egocentrism” becomes highly regarded since the use of violent behaviors to influence others is deemed acceptable. </a:t>
            </a:r>
          </a:p>
          <a:p>
            <a:endParaRPr lang="en-US" dirty="0"/>
          </a:p>
        </p:txBody>
      </p:sp>
    </p:spTree>
    <p:extLst>
      <p:ext uri="{BB962C8B-B14F-4D97-AF65-F5344CB8AC3E}">
        <p14:creationId xmlns:p14="http://schemas.microsoft.com/office/powerpoint/2010/main" val="36044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br>
              <a:rPr lang="en-US" dirty="0" smtClean="0"/>
            </a:br>
            <a:r>
              <a:rPr lang="en-US" dirty="0" smtClean="0"/>
              <a:t>nonsignificant</a:t>
            </a:r>
            <a:endParaRPr lang="en-US" dirty="0"/>
          </a:p>
        </p:txBody>
      </p:sp>
      <p:sp>
        <p:nvSpPr>
          <p:cNvPr id="3" name="Content Placeholder 2"/>
          <p:cNvSpPr>
            <a:spLocks noGrp="1"/>
          </p:cNvSpPr>
          <p:nvPr>
            <p:ph idx="1"/>
          </p:nvPr>
        </p:nvSpPr>
        <p:spPr/>
        <p:txBody>
          <a:bodyPr/>
          <a:lstStyle/>
          <a:p>
            <a:r>
              <a:rPr lang="en-US" dirty="0"/>
              <a:t>Given these results, other factors besides parenting style may be involved in the development of antisocial behaviors. Factors such as attachment, empathy, socioeconomic status, social groups, specifics of abuse or neglect, and access to resources may predict antisocial behavior more accurately. </a:t>
            </a:r>
          </a:p>
          <a:p>
            <a:r>
              <a:rPr lang="en-US" dirty="0"/>
              <a:t>A </a:t>
            </a:r>
            <a:r>
              <a:rPr lang="en-US" dirty="0" smtClean="0"/>
              <a:t>study conducted </a:t>
            </a:r>
            <a:r>
              <a:rPr lang="en-US" dirty="0"/>
              <a:t>by Wootton et al. (1997) suggests that parental influence on antisocial behavior depends on the level of </a:t>
            </a:r>
            <a:r>
              <a:rPr lang="en-US" dirty="0" smtClean="0"/>
              <a:t>empathic </a:t>
            </a:r>
            <a:r>
              <a:rPr lang="en-US" dirty="0"/>
              <a:t>traits in the child and that the child’s externalizing problems were unrelated to ineffective parenting for children who were unemotional and callous. </a:t>
            </a:r>
          </a:p>
          <a:p>
            <a:endParaRPr lang="en-US" dirty="0"/>
          </a:p>
        </p:txBody>
      </p:sp>
    </p:spTree>
    <p:extLst>
      <p:ext uri="{BB962C8B-B14F-4D97-AF65-F5344CB8AC3E}">
        <p14:creationId xmlns:p14="http://schemas.microsoft.com/office/powerpoint/2010/main" val="116454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26153"/>
          </a:xfrm>
        </p:spPr>
        <p:txBody>
          <a:bodyPr/>
          <a:lstStyle/>
          <a:p>
            <a:r>
              <a:rPr lang="en-US" smtClean="0"/>
              <a:t>references</a:t>
            </a:r>
            <a:endParaRPr lang="en-US"/>
          </a:p>
        </p:txBody>
      </p:sp>
      <p:sp>
        <p:nvSpPr>
          <p:cNvPr id="3" name="Content Placeholder 2"/>
          <p:cNvSpPr>
            <a:spLocks noGrp="1"/>
          </p:cNvSpPr>
          <p:nvPr>
            <p:ph idx="1"/>
          </p:nvPr>
        </p:nvSpPr>
        <p:spPr>
          <a:xfrm>
            <a:off x="1251678" y="1150883"/>
            <a:ext cx="10178322" cy="5423338"/>
          </a:xfrm>
        </p:spPr>
        <p:txBody>
          <a:bodyPr>
            <a:normAutofit fontScale="85000" lnSpcReduction="20000"/>
          </a:bodyPr>
          <a:lstStyle/>
          <a:p>
            <a:r>
              <a:rPr lang="en-US" dirty="0"/>
              <a:t>American Psychiatric Association. (2013). </a:t>
            </a:r>
            <a:r>
              <a:rPr lang="en-US" i="1" dirty="0"/>
              <a:t>Diagnostic and statistical manual of mental disorders</a:t>
            </a:r>
            <a:r>
              <a:rPr lang="en-US" dirty="0"/>
              <a:t> 	(5th ed.). </a:t>
            </a:r>
            <a:r>
              <a:rPr lang="en-US" dirty="0" smtClean="0"/>
              <a:t>	Washington</a:t>
            </a:r>
            <a:r>
              <a:rPr lang="en-US" dirty="0"/>
              <a:t>, DC: Author.</a:t>
            </a:r>
          </a:p>
          <a:p>
            <a:r>
              <a:rPr lang="en-US" dirty="0"/>
              <a:t>Baumrind, D. (1966). Effects of authoritative parental control on child behavior. </a:t>
            </a:r>
            <a:r>
              <a:rPr lang="en-US" i="1" dirty="0"/>
              <a:t>Child </a:t>
            </a:r>
            <a:r>
              <a:rPr lang="en-US" i="1" dirty="0" smtClean="0"/>
              <a:t>Development</a:t>
            </a:r>
            <a:r>
              <a:rPr lang="en-US" i="1" dirty="0"/>
              <a:t>, 37</a:t>
            </a:r>
            <a:r>
              <a:rPr lang="en-US" dirty="0"/>
              <a:t>, </a:t>
            </a:r>
            <a:r>
              <a:rPr lang="en-US" dirty="0" smtClean="0"/>
              <a:t>	887-907</a:t>
            </a:r>
            <a:r>
              <a:rPr lang="en-US" dirty="0"/>
              <a:t>. </a:t>
            </a:r>
            <a:r>
              <a:rPr lang="en-US" dirty="0" smtClean="0"/>
              <a:t>	doi:10.2307/1126611 </a:t>
            </a:r>
            <a:endParaRPr lang="en-US" dirty="0"/>
          </a:p>
          <a:p>
            <a:r>
              <a:rPr lang="en-US" dirty="0"/>
              <a:t>Baumrind, D. (2013). Authoritative parenting revisited: History and current status. In R. E. </a:t>
            </a:r>
            <a:r>
              <a:rPr lang="en-US" dirty="0" err="1" smtClean="0"/>
              <a:t>Larzelere</a:t>
            </a:r>
            <a:r>
              <a:rPr lang="en-US" dirty="0"/>
              <a:t>, A. S. Morris, </a:t>
            </a:r>
            <a:r>
              <a:rPr lang="en-US" dirty="0" smtClean="0"/>
              <a:t>	&amp; </a:t>
            </a:r>
            <a:r>
              <a:rPr lang="en-US" dirty="0"/>
              <a:t>A. W. </a:t>
            </a:r>
            <a:r>
              <a:rPr lang="en-US" dirty="0" err="1"/>
              <a:t>Harrist</a:t>
            </a:r>
            <a:r>
              <a:rPr lang="en-US" dirty="0"/>
              <a:t> (Eds.) </a:t>
            </a:r>
            <a:r>
              <a:rPr lang="en-US" i="1" dirty="0"/>
              <a:t>Authoritative parenting: Synthesizing </a:t>
            </a:r>
            <a:r>
              <a:rPr lang="en-US" i="1" dirty="0" smtClean="0"/>
              <a:t>nurturance </a:t>
            </a:r>
            <a:r>
              <a:rPr lang="en-US" i="1" dirty="0"/>
              <a:t>and discipline for optimal child </a:t>
            </a:r>
            <a:r>
              <a:rPr lang="en-US" i="1" dirty="0" smtClean="0"/>
              <a:t>	development </a:t>
            </a:r>
            <a:r>
              <a:rPr lang="en-US" dirty="0"/>
              <a:t>(pp. 11-34). Washington, DC: </a:t>
            </a:r>
            <a:r>
              <a:rPr lang="en-US" dirty="0" smtClean="0"/>
              <a:t>American </a:t>
            </a:r>
            <a:r>
              <a:rPr lang="en-US" dirty="0"/>
              <a:t>Psychological Association Press. doi:10.1037/13948- </a:t>
            </a:r>
            <a:r>
              <a:rPr lang="en-US" dirty="0" smtClean="0"/>
              <a:t>	002 </a:t>
            </a:r>
            <a:endParaRPr lang="en-US" dirty="0"/>
          </a:p>
          <a:p>
            <a:r>
              <a:rPr lang="en-US" dirty="0" err="1"/>
              <a:t>Boyes</a:t>
            </a:r>
            <a:r>
              <a:rPr lang="en-US" dirty="0"/>
              <a:t>, M., &amp; Allen, S. (1993). Styles of parent-child interaction and moral reasoning in </a:t>
            </a:r>
            <a:r>
              <a:rPr lang="en-US" dirty="0" smtClean="0"/>
              <a:t>adolescence</a:t>
            </a:r>
            <a:r>
              <a:rPr lang="en-US" dirty="0"/>
              <a:t>. </a:t>
            </a:r>
            <a:r>
              <a:rPr lang="en-US" i="1" dirty="0"/>
              <a:t>Merrill </a:t>
            </a:r>
            <a:r>
              <a:rPr lang="en-US" i="1" dirty="0" smtClean="0"/>
              <a:t>	Palmer </a:t>
            </a:r>
            <a:r>
              <a:rPr lang="en-US" i="1" dirty="0"/>
              <a:t>Quarterly,</a:t>
            </a:r>
            <a:r>
              <a:rPr lang="en-US" dirty="0"/>
              <a:t> </a:t>
            </a:r>
            <a:r>
              <a:rPr lang="en-US" i="1" dirty="0"/>
              <a:t>39</a:t>
            </a:r>
            <a:r>
              <a:rPr lang="en-US" dirty="0"/>
              <a:t>(4</a:t>
            </a:r>
            <a:r>
              <a:rPr lang="en-US" dirty="0" smtClean="0"/>
              <a:t>), </a:t>
            </a:r>
            <a:r>
              <a:rPr lang="en-US" dirty="0"/>
              <a:t>551-570. </a:t>
            </a:r>
          </a:p>
          <a:p>
            <a:r>
              <a:rPr lang="en-US" dirty="0"/>
              <a:t>Buri, J. R. (1991). Parental Authority Questionnaire. </a:t>
            </a:r>
            <a:r>
              <a:rPr lang="en-US" i="1" dirty="0"/>
              <a:t>Journal of Personality Assessment</a:t>
            </a:r>
            <a:r>
              <a:rPr lang="en-US" dirty="0"/>
              <a:t>, </a:t>
            </a:r>
            <a:r>
              <a:rPr lang="en-US" i="1" dirty="0"/>
              <a:t>57</a:t>
            </a:r>
            <a:r>
              <a:rPr lang="en-US" dirty="0"/>
              <a:t>(1), </a:t>
            </a:r>
            <a:r>
              <a:rPr lang="en-US" dirty="0" smtClean="0"/>
              <a:t>110-119</a:t>
            </a:r>
            <a:r>
              <a:rPr lang="en-US" dirty="0"/>
              <a:t>. </a:t>
            </a:r>
            <a:r>
              <a:rPr lang="en-US" dirty="0" smtClean="0"/>
              <a:t>	doi:10.1207/s15327752jpa5701_13</a:t>
            </a:r>
            <a:endParaRPr lang="en-US" dirty="0"/>
          </a:p>
          <a:p>
            <a:r>
              <a:rPr lang="en-US" dirty="0"/>
              <a:t>Darling, N., &amp; Steinberg, L. (1993). Parenting style as context: An integrative </a:t>
            </a:r>
            <a:r>
              <a:rPr lang="en-US" dirty="0" smtClean="0"/>
              <a:t>model</a:t>
            </a:r>
            <a:r>
              <a:rPr lang="en-US" dirty="0"/>
              <a:t>. </a:t>
            </a:r>
            <a:r>
              <a:rPr lang="en-US" i="1" dirty="0"/>
              <a:t>Psychological </a:t>
            </a:r>
            <a:r>
              <a:rPr lang="en-US" i="1" dirty="0" smtClean="0"/>
              <a:t>	Bulletin</a:t>
            </a:r>
            <a:r>
              <a:rPr lang="en-US" dirty="0"/>
              <a:t>, </a:t>
            </a:r>
            <a:r>
              <a:rPr lang="en-US" i="1" dirty="0"/>
              <a:t>113</a:t>
            </a:r>
            <a:r>
              <a:rPr lang="en-US" dirty="0"/>
              <a:t>(3), 487-496. doi:10.1037/0033-2909.113.3.487</a:t>
            </a:r>
          </a:p>
          <a:p>
            <a:r>
              <a:rPr lang="en-US" dirty="0"/>
              <a:t>Grogan-</a:t>
            </a:r>
            <a:r>
              <a:rPr lang="en-US" dirty="0" err="1"/>
              <a:t>Kaylor</a:t>
            </a:r>
            <a:r>
              <a:rPr lang="en-US" dirty="0"/>
              <a:t>, </a:t>
            </a:r>
            <a:r>
              <a:rPr lang="en-US" dirty="0" smtClean="0"/>
              <a:t>A</a:t>
            </a:r>
            <a:r>
              <a:rPr lang="en-US" dirty="0"/>
              <a:t>. (2005). Corporal punishment and the growth trajectory of children’s </a:t>
            </a:r>
            <a:r>
              <a:rPr lang="en-US" dirty="0" smtClean="0"/>
              <a:t>anti-social </a:t>
            </a:r>
            <a:r>
              <a:rPr lang="en-US" dirty="0" smtClean="0"/>
              <a:t>behavior</a:t>
            </a:r>
            <a:r>
              <a:rPr lang="en-US" dirty="0"/>
              <a:t>. </a:t>
            </a:r>
            <a:r>
              <a:rPr lang="en-US" dirty="0" smtClean="0"/>
              <a:t>	</a:t>
            </a:r>
            <a:r>
              <a:rPr lang="en-US" i="1" dirty="0" smtClean="0"/>
              <a:t>Child </a:t>
            </a:r>
            <a:r>
              <a:rPr lang="en-US" i="1" dirty="0"/>
              <a:t>Maltreatment, 10, </a:t>
            </a:r>
            <a:r>
              <a:rPr lang="en-US" dirty="0"/>
              <a:t>283-292. </a:t>
            </a:r>
          </a:p>
          <a:p>
            <a:r>
              <a:rPr lang="en-US" dirty="0"/>
              <a:t>Kiesner, J., &amp; </a:t>
            </a:r>
            <a:r>
              <a:rPr lang="en-US" dirty="0" err="1"/>
              <a:t>Pastore</a:t>
            </a:r>
            <a:r>
              <a:rPr lang="en-US" dirty="0"/>
              <a:t>, M. (2005). Differences in the relations between antisocial behavior and </a:t>
            </a:r>
            <a:r>
              <a:rPr lang="en-US" dirty="0" smtClean="0"/>
              <a:t>peer 	acceptance </a:t>
            </a:r>
            <a:r>
              <a:rPr lang="en-US" dirty="0"/>
              <a:t>across contexts and across adolescence. </a:t>
            </a:r>
            <a:r>
              <a:rPr lang="en-US" i="1" dirty="0"/>
              <a:t>Child Development</a:t>
            </a:r>
            <a:r>
              <a:rPr lang="en-US" dirty="0"/>
              <a:t>, </a:t>
            </a:r>
            <a:r>
              <a:rPr lang="en-US" i="1" dirty="0"/>
              <a:t>76</a:t>
            </a:r>
            <a:r>
              <a:rPr lang="en-US" dirty="0"/>
              <a:t>(6), 1278-	1293. </a:t>
            </a:r>
            <a:r>
              <a:rPr lang="en-US" dirty="0" smtClean="0"/>
              <a:t>	doi:10.1111/j.1467-8624.2005.00850.x</a:t>
            </a:r>
            <a:endParaRPr lang="en-US" dirty="0"/>
          </a:p>
        </p:txBody>
      </p:sp>
    </p:spTree>
    <p:extLst>
      <p:ext uri="{BB962C8B-B14F-4D97-AF65-F5344CB8AC3E}">
        <p14:creationId xmlns:p14="http://schemas.microsoft.com/office/powerpoint/2010/main" val="190368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a:xfrm>
            <a:off x="1251678" y="1259174"/>
            <a:ext cx="10178322" cy="5598825"/>
          </a:xfrm>
        </p:spPr>
        <p:txBody>
          <a:bodyPr>
            <a:noAutofit/>
          </a:bodyPr>
          <a:lstStyle/>
          <a:p>
            <a:r>
              <a:rPr lang="en-US" sz="1400" dirty="0"/>
              <a:t>Maccoby, E. E., &amp; Martin, J. A. (1983). Socialization in the context of the family: </a:t>
            </a:r>
            <a:r>
              <a:rPr lang="en-US" sz="1400" dirty="0" smtClean="0"/>
              <a:t>Parent-child </a:t>
            </a:r>
            <a:r>
              <a:rPr lang="en-US" sz="1400" dirty="0" smtClean="0"/>
              <a:t>interaction</a:t>
            </a:r>
            <a:r>
              <a:rPr lang="en-US" sz="1400" dirty="0"/>
              <a:t>. </a:t>
            </a:r>
            <a:r>
              <a:rPr lang="en-US" sz="1400" i="1" dirty="0"/>
              <a:t>Handbook of Child Psychology: </a:t>
            </a:r>
            <a:r>
              <a:rPr lang="en-US" sz="1400" i="1" dirty="0" smtClean="0"/>
              <a:t> Vol 	4. Socialization</a:t>
            </a:r>
            <a:r>
              <a:rPr lang="en-US" sz="1400" i="1" dirty="0"/>
              <a:t>, personality, and social </a:t>
            </a:r>
            <a:r>
              <a:rPr lang="en-US" sz="1400" i="1" dirty="0" smtClean="0"/>
              <a:t>development </a:t>
            </a:r>
            <a:r>
              <a:rPr lang="en-US" sz="1400" dirty="0"/>
              <a:t>(4</a:t>
            </a:r>
            <a:r>
              <a:rPr lang="en-US" sz="1400" baseline="30000" dirty="0"/>
              <a:t>th</a:t>
            </a:r>
            <a:r>
              <a:rPr lang="en-US" sz="1400" dirty="0"/>
              <a:t> ed., pp. 1-101). New York: Wiley.</a:t>
            </a:r>
          </a:p>
          <a:p>
            <a:r>
              <a:rPr lang="en-US" sz="1400" dirty="0"/>
              <a:t>Marcus, R. F., &amp; Gray, L. (1998). Close relationships of violent and nonviolent African </a:t>
            </a:r>
            <a:r>
              <a:rPr lang="en-US" sz="1400" dirty="0" smtClean="0"/>
              <a:t>American </a:t>
            </a:r>
            <a:r>
              <a:rPr lang="en-US" sz="1400" dirty="0"/>
              <a:t>delinquents. </a:t>
            </a:r>
            <a:r>
              <a:rPr lang="en-US" sz="1400" i="1" dirty="0"/>
              <a:t>Violence and Victims</a:t>
            </a:r>
            <a:r>
              <a:rPr lang="en-US" sz="1400" dirty="0"/>
              <a:t>, 13, 31-46. </a:t>
            </a:r>
          </a:p>
          <a:p>
            <a:r>
              <a:rPr lang="en-US" sz="1400" dirty="0"/>
              <a:t>McCord, J. (1988). Parental behavior in the cycle of aggression. </a:t>
            </a:r>
            <a:r>
              <a:rPr lang="en-US" sz="1400" i="1" dirty="0"/>
              <a:t>Psychiatry: Interpersonal </a:t>
            </a:r>
            <a:r>
              <a:rPr lang="en-US" sz="1400" i="1" dirty="0" smtClean="0"/>
              <a:t>and </a:t>
            </a:r>
            <a:r>
              <a:rPr lang="en-US" sz="1400" i="1" dirty="0" smtClean="0"/>
              <a:t>Biological </a:t>
            </a:r>
            <a:r>
              <a:rPr lang="en-US" sz="1400" i="1" dirty="0"/>
              <a:t>Processes</a:t>
            </a:r>
            <a:r>
              <a:rPr lang="en-US" sz="1400" dirty="0"/>
              <a:t>, </a:t>
            </a:r>
            <a:r>
              <a:rPr lang="en-US" sz="1400" i="1" dirty="0"/>
              <a:t>51</a:t>
            </a:r>
            <a:r>
              <a:rPr lang="en-US" sz="1400" dirty="0"/>
              <a:t>(1), 14-23.</a:t>
            </a:r>
          </a:p>
          <a:p>
            <a:r>
              <a:rPr lang="en-US" sz="1400" dirty="0"/>
              <a:t>Miller, P., &amp; Eisenberg, N. (1988). The relation of empathy to aggressive and </a:t>
            </a:r>
            <a:r>
              <a:rPr lang="en-US" sz="1400" dirty="0" smtClean="0"/>
              <a:t>externalizing/antisocial </a:t>
            </a:r>
            <a:r>
              <a:rPr lang="en-US" sz="1400" dirty="0"/>
              <a:t>behavior. </a:t>
            </a:r>
            <a:r>
              <a:rPr lang="en-US" sz="1400" i="1" dirty="0"/>
              <a:t>Psychological Bulletin, 103</a:t>
            </a:r>
            <a:r>
              <a:rPr lang="en-US" sz="1400" dirty="0"/>
              <a:t>(3), </a:t>
            </a:r>
            <a:r>
              <a:rPr lang="en-US" sz="1400" dirty="0" smtClean="0"/>
              <a:t>	324-344</a:t>
            </a:r>
            <a:r>
              <a:rPr lang="en-US" sz="1400" dirty="0"/>
              <a:t>.</a:t>
            </a:r>
          </a:p>
          <a:p>
            <a:r>
              <a:rPr lang="en-US" sz="1400" dirty="0"/>
              <a:t>Morris, A. S., Cui, L., &amp; Steinberg, L. (2013). Parenting research and themes: What we have </a:t>
            </a:r>
            <a:r>
              <a:rPr lang="en-US" sz="1400" dirty="0" smtClean="0"/>
              <a:t>learned </a:t>
            </a:r>
            <a:r>
              <a:rPr lang="en-US" sz="1400" dirty="0"/>
              <a:t>and where to go next. In R. E. </a:t>
            </a:r>
            <a:r>
              <a:rPr lang="en-US" sz="1400" dirty="0" smtClean="0"/>
              <a:t>	</a:t>
            </a:r>
            <a:r>
              <a:rPr lang="en-US" sz="1400" dirty="0" err="1" smtClean="0"/>
              <a:t>Larzelere</a:t>
            </a:r>
            <a:r>
              <a:rPr lang="en-US" sz="1400" dirty="0"/>
              <a:t>, A. S. Morris, &amp; A. W. </a:t>
            </a:r>
            <a:r>
              <a:rPr lang="en-US" sz="1400" dirty="0" err="1"/>
              <a:t>Harrist</a:t>
            </a:r>
            <a:r>
              <a:rPr lang="en-US" sz="1400" dirty="0"/>
              <a:t> (Eds</a:t>
            </a:r>
            <a:r>
              <a:rPr lang="en-US" sz="1400" dirty="0" smtClean="0"/>
              <a:t>.), </a:t>
            </a:r>
            <a:r>
              <a:rPr lang="en-US" sz="1400" i="1" dirty="0"/>
              <a:t>Authoritative parenting: Synthesizing nurturance and discipline for optimal child 	development</a:t>
            </a:r>
            <a:r>
              <a:rPr lang="en-US" sz="1400" dirty="0"/>
              <a:t> </a:t>
            </a:r>
            <a:r>
              <a:rPr lang="en-US" sz="1400" dirty="0" smtClean="0"/>
              <a:t>(</a:t>
            </a:r>
            <a:r>
              <a:rPr lang="en-US" sz="1400" dirty="0"/>
              <a:t>pp. 35-58). Washington, DC: American Psychological Association Press. </a:t>
            </a:r>
          </a:p>
          <a:p>
            <a:r>
              <a:rPr lang="en-US" sz="1400" dirty="0"/>
              <a:t>Music, G. (2011). </a:t>
            </a:r>
            <a:r>
              <a:rPr lang="en-US" sz="1400" i="1" dirty="0"/>
              <a:t>Nurturing natures: Attachment and children’s emotional, sociocultural and </a:t>
            </a:r>
            <a:r>
              <a:rPr lang="en-US" sz="1400" i="1" dirty="0" smtClean="0"/>
              <a:t>brain </a:t>
            </a:r>
            <a:r>
              <a:rPr lang="en-US" sz="1400" i="1" dirty="0"/>
              <a:t>development. </a:t>
            </a:r>
            <a:r>
              <a:rPr lang="en-US" sz="1400" dirty="0"/>
              <a:t>New York: Psychology </a:t>
            </a:r>
            <a:r>
              <a:rPr lang="en-US" sz="1400" dirty="0" smtClean="0"/>
              <a:t>	Press</a:t>
            </a:r>
            <a:r>
              <a:rPr lang="en-US" sz="1400" dirty="0"/>
              <a:t>.</a:t>
            </a:r>
          </a:p>
          <a:p>
            <a:r>
              <a:rPr lang="en-US" sz="1400" dirty="0" err="1"/>
              <a:t>Olafsson</a:t>
            </a:r>
            <a:r>
              <a:rPr lang="en-US" sz="1400" dirty="0"/>
              <a:t>, K. (2000). </a:t>
            </a:r>
            <a:r>
              <a:rPr lang="en-US" sz="1400" i="1" dirty="0"/>
              <a:t>The impact of parenting style and locus of control upon psychopathy, </a:t>
            </a:r>
            <a:r>
              <a:rPr lang="en-US" sz="1400" i="1" dirty="0" smtClean="0"/>
              <a:t>degree </a:t>
            </a:r>
            <a:r>
              <a:rPr lang="en-US" sz="1400" i="1" dirty="0"/>
              <a:t>of violence, and attitude towards authority in </a:t>
            </a:r>
            <a:r>
              <a:rPr lang="en-US" sz="1400" i="1" dirty="0" smtClean="0"/>
              <a:t>	youthful </a:t>
            </a:r>
            <a:r>
              <a:rPr lang="en-US" sz="1400" i="1" dirty="0"/>
              <a:t>offenders</a:t>
            </a:r>
            <a:r>
              <a:rPr lang="en-US" sz="1400" dirty="0"/>
              <a:t> (Unpublished </a:t>
            </a:r>
            <a:r>
              <a:rPr lang="en-US" sz="1400" dirty="0" smtClean="0"/>
              <a:t>doctoral </a:t>
            </a:r>
            <a:r>
              <a:rPr lang="en-US" sz="1400" dirty="0"/>
              <a:t>dissertation). The California School of Professional Psychology, Alameda. </a:t>
            </a:r>
            <a:endParaRPr lang="en-US" sz="1400" dirty="0" smtClean="0"/>
          </a:p>
          <a:p>
            <a:r>
              <a:rPr lang="en-US" sz="1400" dirty="0" smtClean="0"/>
              <a:t>Schaefer</a:t>
            </a:r>
            <a:r>
              <a:rPr lang="en-US" sz="1400" dirty="0"/>
              <a:t>, E. S. </a:t>
            </a:r>
            <a:r>
              <a:rPr lang="en-US" sz="1400" dirty="0" smtClean="0"/>
              <a:t>(1959</a:t>
            </a:r>
            <a:r>
              <a:rPr lang="en-US" sz="1400" dirty="0"/>
              <a:t>). A </a:t>
            </a:r>
            <a:r>
              <a:rPr lang="en-US" sz="1400" dirty="0" err="1"/>
              <a:t>circumplex</a:t>
            </a:r>
            <a:r>
              <a:rPr lang="en-US" sz="1400" dirty="0"/>
              <a:t> model for maternal behavior. </a:t>
            </a:r>
            <a:r>
              <a:rPr lang="en-US" sz="1400" i="1" dirty="0"/>
              <a:t>J</a:t>
            </a:r>
            <a:r>
              <a:rPr lang="en-US" sz="1400" i="1" dirty="0" smtClean="0"/>
              <a:t>ournal </a:t>
            </a:r>
            <a:r>
              <a:rPr lang="en-US" sz="1400" i="1" dirty="0"/>
              <a:t>of </a:t>
            </a:r>
            <a:r>
              <a:rPr lang="en-US" sz="1400" i="1" dirty="0" smtClean="0"/>
              <a:t>Abnormal </a:t>
            </a:r>
            <a:r>
              <a:rPr lang="en-US" sz="1400" i="1" dirty="0"/>
              <a:t>and </a:t>
            </a:r>
            <a:r>
              <a:rPr lang="en-US" sz="1400" i="1" dirty="0"/>
              <a:t>S</a:t>
            </a:r>
            <a:r>
              <a:rPr lang="en-US" sz="1400" i="1" dirty="0" smtClean="0"/>
              <a:t>ocial </a:t>
            </a:r>
            <a:r>
              <a:rPr lang="en-US" sz="1400" i="1" dirty="0"/>
              <a:t>P</a:t>
            </a:r>
            <a:r>
              <a:rPr lang="en-US" sz="1400" i="1" dirty="0" smtClean="0"/>
              <a:t>sychology</a:t>
            </a:r>
            <a:r>
              <a:rPr lang="en-US" sz="1400" i="1" dirty="0"/>
              <a:t>, 59</a:t>
            </a:r>
            <a:r>
              <a:rPr lang="en-US" sz="1400" dirty="0"/>
              <a:t>, 226-235. </a:t>
            </a:r>
            <a:r>
              <a:rPr lang="en-US" sz="1400" dirty="0" smtClean="0"/>
              <a:t>	doi:10.1037/h0041114 </a:t>
            </a:r>
            <a:endParaRPr lang="en-US" sz="1400" dirty="0"/>
          </a:p>
          <a:p>
            <a:r>
              <a:rPr lang="en-US" sz="1400" dirty="0"/>
              <a:t>Schaffer, M., Clark, S., &amp; </a:t>
            </a:r>
            <a:r>
              <a:rPr lang="en-US" sz="1400" dirty="0" err="1"/>
              <a:t>Jeglic</a:t>
            </a:r>
            <a:r>
              <a:rPr lang="en-US" sz="1400" dirty="0"/>
              <a:t>, E. L. (2009). The role of empathy and parenting style in the </a:t>
            </a:r>
            <a:r>
              <a:rPr lang="en-US" sz="1400" dirty="0" smtClean="0"/>
              <a:t>development </a:t>
            </a:r>
            <a:r>
              <a:rPr lang="en-US" sz="1400" dirty="0"/>
              <a:t>of antisocial behaviors. </a:t>
            </a:r>
            <a:r>
              <a:rPr lang="en-US" sz="1400" i="1" dirty="0"/>
              <a:t>Crime </a:t>
            </a:r>
            <a:r>
              <a:rPr lang="en-US" sz="1400" i="1" dirty="0" smtClean="0"/>
              <a:t>and </a:t>
            </a:r>
            <a:r>
              <a:rPr lang="en-US" sz="1400" i="1" dirty="0" smtClean="0"/>
              <a:t>	Delinquency</a:t>
            </a:r>
            <a:r>
              <a:rPr lang="en-US" sz="1400" dirty="0"/>
              <a:t>, </a:t>
            </a:r>
            <a:r>
              <a:rPr lang="en-US" sz="1400" i="1" dirty="0"/>
              <a:t>55</a:t>
            </a:r>
            <a:r>
              <a:rPr lang="en-US" sz="1400" dirty="0"/>
              <a:t>(4), 586-599. </a:t>
            </a:r>
            <a:r>
              <a:rPr lang="en-US" sz="1400" dirty="0" smtClean="0"/>
              <a:t>doi:10.1177/0011128708321359</a:t>
            </a:r>
            <a:endParaRPr lang="en-US" sz="1400" dirty="0"/>
          </a:p>
          <a:p>
            <a:r>
              <a:rPr lang="en-US" sz="1400" dirty="0"/>
              <a:t>Wootton, J. M., Frick, P. J., Shelton, K. K., </a:t>
            </a:r>
            <a:r>
              <a:rPr lang="en-US" sz="1400"/>
              <a:t>et </a:t>
            </a:r>
            <a:r>
              <a:rPr lang="en-US" sz="1400" smtClean="0"/>
              <a:t>al. </a:t>
            </a:r>
            <a:r>
              <a:rPr lang="en-US" sz="1400" dirty="0"/>
              <a:t>(1997) Ineffective parenting and childhood </a:t>
            </a:r>
            <a:r>
              <a:rPr lang="en-US" sz="1400" dirty="0" smtClean="0"/>
              <a:t>conduct </a:t>
            </a:r>
            <a:r>
              <a:rPr lang="en-US" sz="1400" dirty="0"/>
              <a:t>problems: </a:t>
            </a:r>
            <a:r>
              <a:rPr lang="en-US" sz="1400" dirty="0" smtClean="0"/>
              <a:t>The </a:t>
            </a:r>
            <a:r>
              <a:rPr lang="en-US" sz="1400" dirty="0"/>
              <a:t>moderating role of </a:t>
            </a:r>
            <a:r>
              <a:rPr lang="en-US" sz="1400" dirty="0" smtClean="0"/>
              <a:t>	callous-unemotional </a:t>
            </a:r>
            <a:r>
              <a:rPr lang="en-US" sz="1400" dirty="0"/>
              <a:t>traits. </a:t>
            </a:r>
            <a:r>
              <a:rPr lang="en-US" sz="1400" i="1" dirty="0"/>
              <a:t>Journal of </a:t>
            </a:r>
            <a:r>
              <a:rPr lang="en-US" sz="1400" i="1" dirty="0" smtClean="0"/>
              <a:t>Consulting </a:t>
            </a:r>
            <a:r>
              <a:rPr lang="en-US" sz="1400" i="1" dirty="0"/>
              <a:t>and Clinical Psychology</a:t>
            </a:r>
            <a:r>
              <a:rPr lang="en-US" sz="1400" dirty="0"/>
              <a:t>, </a:t>
            </a:r>
            <a:r>
              <a:rPr lang="en-US" sz="1400" i="1" dirty="0"/>
              <a:t>65</a:t>
            </a:r>
            <a:r>
              <a:rPr lang="en-US" sz="1400" dirty="0"/>
              <a:t>, 292-300. </a:t>
            </a:r>
          </a:p>
        </p:txBody>
      </p:sp>
    </p:spTree>
    <p:extLst>
      <p:ext uri="{BB962C8B-B14F-4D97-AF65-F5344CB8AC3E}">
        <p14:creationId xmlns:p14="http://schemas.microsoft.com/office/powerpoint/2010/main" val="207193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Antisocial behavior</a:t>
            </a:r>
            <a:endParaRPr lang="en-US" dirty="0"/>
          </a:p>
        </p:txBody>
      </p:sp>
      <p:sp>
        <p:nvSpPr>
          <p:cNvPr id="3" name="Content Placeholder 2"/>
          <p:cNvSpPr>
            <a:spLocks noGrp="1"/>
          </p:cNvSpPr>
          <p:nvPr>
            <p:ph idx="1"/>
          </p:nvPr>
        </p:nvSpPr>
        <p:spPr>
          <a:xfrm>
            <a:off x="1251678" y="1874517"/>
            <a:ext cx="10178322" cy="4005075"/>
          </a:xfrm>
        </p:spPr>
        <p:txBody>
          <a:bodyPr/>
          <a:lstStyle/>
          <a:p>
            <a:r>
              <a:rPr lang="en-US" dirty="0" smtClean="0"/>
              <a:t>Antisocial behavior can be described as:</a:t>
            </a:r>
          </a:p>
          <a:p>
            <a:pPr lvl="1"/>
            <a:r>
              <a:rPr lang="en-US" dirty="0" smtClean="0"/>
              <a:t>Aggression to people and animals</a:t>
            </a:r>
          </a:p>
          <a:p>
            <a:pPr lvl="1"/>
            <a:r>
              <a:rPr lang="en-US" dirty="0" smtClean="0"/>
              <a:t>Destruction of property</a:t>
            </a:r>
          </a:p>
          <a:p>
            <a:pPr lvl="1"/>
            <a:r>
              <a:rPr lang="en-US" dirty="0" smtClean="0"/>
              <a:t>Deceitfulness or theft</a:t>
            </a:r>
          </a:p>
          <a:p>
            <a:pPr lvl="1"/>
            <a:r>
              <a:rPr lang="en-US" dirty="0" smtClean="0"/>
              <a:t>Serious violations of rules</a:t>
            </a:r>
          </a:p>
          <a:p>
            <a:pPr lvl="1"/>
            <a:r>
              <a:rPr lang="en-US" dirty="0" smtClean="0"/>
              <a:t>Lack of remorse, guilt or empathy</a:t>
            </a:r>
          </a:p>
        </p:txBody>
      </p:sp>
    </p:spTree>
    <p:extLst>
      <p:ext uri="{BB962C8B-B14F-4D97-AF65-F5344CB8AC3E}">
        <p14:creationId xmlns:p14="http://schemas.microsoft.com/office/powerpoint/2010/main" val="128643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 styles history</a:t>
            </a:r>
            <a:endParaRPr lang="en-US" dirty="0"/>
          </a:p>
        </p:txBody>
      </p:sp>
      <p:sp>
        <p:nvSpPr>
          <p:cNvPr id="3" name="Content Placeholder 2"/>
          <p:cNvSpPr>
            <a:spLocks noGrp="1"/>
          </p:cNvSpPr>
          <p:nvPr>
            <p:ph idx="1"/>
          </p:nvPr>
        </p:nvSpPr>
        <p:spPr>
          <a:xfrm>
            <a:off x="1251678" y="1497725"/>
            <a:ext cx="10178322" cy="4381868"/>
          </a:xfrm>
        </p:spPr>
        <p:txBody>
          <a:bodyPr>
            <a:normAutofit/>
          </a:bodyPr>
          <a:lstStyle/>
          <a:p>
            <a:r>
              <a:rPr lang="en-US" dirty="0"/>
              <a:t>Schaefer (1959) first introduced a model to describe the pattern of parenting style based on three dichotomies: acceptance versus rejection, psychological autonomy versus psychological control, and firm behavior control versus lenient behavioral control. </a:t>
            </a:r>
            <a:endParaRPr lang="en-US" dirty="0" smtClean="0"/>
          </a:p>
          <a:p>
            <a:r>
              <a:rPr lang="en-US" dirty="0"/>
              <a:t>Baumrind (1967) later theorized, authoritative, authoritarian, and permissive, as the three main styles of parenting. </a:t>
            </a:r>
            <a:endParaRPr lang="en-US" dirty="0" smtClean="0"/>
          </a:p>
          <a:p>
            <a:r>
              <a:rPr lang="en-US" dirty="0"/>
              <a:t>Maccoby and Martin (1983) have further conceptualized the parenting styles through the dimensions of demandingness and responsiveness. Demandingness refers to parental control or parental power assertion while responsiveness refers to parental acceptance, warmth, support, and attunement to the child’s needs (Maccoby &amp; Martin, 1983). Using these dimensions, Maccoby and Martin (1983) have added uninvolved parenting as the fourth parenting style. </a:t>
            </a:r>
          </a:p>
          <a:p>
            <a:endParaRPr lang="en-US" dirty="0"/>
          </a:p>
        </p:txBody>
      </p:sp>
    </p:spTree>
    <p:extLst>
      <p:ext uri="{BB962C8B-B14F-4D97-AF65-F5344CB8AC3E}">
        <p14:creationId xmlns:p14="http://schemas.microsoft.com/office/powerpoint/2010/main" val="180605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AUTHORITATIVE</a:t>
            </a:r>
            <a:endParaRPr lang="en-US" dirty="0"/>
          </a:p>
        </p:txBody>
      </p:sp>
      <p:sp>
        <p:nvSpPr>
          <p:cNvPr id="5" name="Content Placeholder 4"/>
          <p:cNvSpPr>
            <a:spLocks noGrp="1"/>
          </p:cNvSpPr>
          <p:nvPr>
            <p:ph idx="1"/>
          </p:nvPr>
        </p:nvSpPr>
        <p:spPr>
          <a:xfrm>
            <a:off x="1251678" y="1874517"/>
            <a:ext cx="5432901" cy="4005076"/>
          </a:xfrm>
        </p:spPr>
        <p:txBody>
          <a:bodyPr/>
          <a:lstStyle/>
          <a:p>
            <a:r>
              <a:rPr lang="en-US" dirty="0" smtClean="0"/>
              <a:t>Believed to be the best parenting style</a:t>
            </a:r>
          </a:p>
          <a:p>
            <a:r>
              <a:rPr lang="en-US" dirty="0" smtClean="0"/>
              <a:t>Parent exerts firm control over child, while also being accepting, warm, and allowing for psychological autonomy of the child</a:t>
            </a:r>
          </a:p>
          <a:p>
            <a:r>
              <a:rPr lang="en-US" dirty="0" smtClean="0"/>
              <a:t>Supportive of the child’s independence</a:t>
            </a:r>
          </a:p>
          <a:p>
            <a:r>
              <a:rPr lang="en-US" dirty="0" smtClean="0"/>
              <a:t>Frequently express love and affection</a:t>
            </a:r>
          </a:p>
          <a:p>
            <a:r>
              <a:rPr lang="en-US" dirty="0" smtClean="0"/>
              <a:t>Related to positive child outcomes such as social responsibility, adjustment, and self reliance</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1762" y="382385"/>
            <a:ext cx="3822700" cy="26543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1762" y="3641835"/>
            <a:ext cx="3988238" cy="2577399"/>
          </a:xfrm>
          <a:prstGeom prst="rect">
            <a:avLst/>
          </a:prstGeom>
        </p:spPr>
      </p:pic>
    </p:spTree>
    <p:extLst>
      <p:ext uri="{BB962C8B-B14F-4D97-AF65-F5344CB8AC3E}">
        <p14:creationId xmlns:p14="http://schemas.microsoft.com/office/powerpoint/2010/main" val="190598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permissive</a:t>
            </a:r>
            <a:endParaRPr lang="en-US" dirty="0"/>
          </a:p>
        </p:txBody>
      </p:sp>
      <p:sp>
        <p:nvSpPr>
          <p:cNvPr id="3" name="Content Placeholder 2"/>
          <p:cNvSpPr>
            <a:spLocks noGrp="1"/>
          </p:cNvSpPr>
          <p:nvPr>
            <p:ph idx="1"/>
          </p:nvPr>
        </p:nvSpPr>
        <p:spPr>
          <a:xfrm>
            <a:off x="1251678" y="1513491"/>
            <a:ext cx="5322543" cy="4366102"/>
          </a:xfrm>
        </p:spPr>
        <p:txBody>
          <a:bodyPr>
            <a:normAutofit/>
          </a:bodyPr>
          <a:lstStyle/>
          <a:p>
            <a:r>
              <a:rPr lang="en-US" dirty="0" smtClean="0"/>
              <a:t>Parents are conceptualized as indulgent and allow their children to make their own rules and decisions</a:t>
            </a:r>
          </a:p>
          <a:p>
            <a:r>
              <a:rPr lang="en-US" dirty="0" smtClean="0"/>
              <a:t>Parents are accepting of the child and allow for psychological autonomy but lack in parental control</a:t>
            </a:r>
          </a:p>
          <a:p>
            <a:r>
              <a:rPr lang="en-US" dirty="0" smtClean="0"/>
              <a:t>Parents are affirming and place few demands on the child</a:t>
            </a:r>
          </a:p>
          <a:p>
            <a:r>
              <a:rPr lang="en-US" dirty="0" smtClean="0"/>
              <a:t>Related to child outcomes such as lack of impulse control, and lower achievement and autonomy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3552" y="1655382"/>
            <a:ext cx="4791919" cy="3194612"/>
          </a:xfrm>
          <a:prstGeom prst="rect">
            <a:avLst/>
          </a:prstGeom>
        </p:spPr>
      </p:pic>
    </p:spTree>
    <p:extLst>
      <p:ext uri="{BB962C8B-B14F-4D97-AF65-F5344CB8AC3E}">
        <p14:creationId xmlns:p14="http://schemas.microsoft.com/office/powerpoint/2010/main" val="49337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uninvolved</a:t>
            </a:r>
            <a:endParaRPr lang="en-US" dirty="0"/>
          </a:p>
        </p:txBody>
      </p:sp>
      <p:sp>
        <p:nvSpPr>
          <p:cNvPr id="3" name="Content Placeholder 2"/>
          <p:cNvSpPr>
            <a:spLocks noGrp="1"/>
          </p:cNvSpPr>
          <p:nvPr>
            <p:ph idx="1"/>
          </p:nvPr>
        </p:nvSpPr>
        <p:spPr>
          <a:xfrm>
            <a:off x="1251678" y="1655379"/>
            <a:ext cx="4723453" cy="4224213"/>
          </a:xfrm>
        </p:spPr>
        <p:txBody>
          <a:bodyPr/>
          <a:lstStyle/>
          <a:p>
            <a:r>
              <a:rPr lang="en-US" dirty="0" smtClean="0"/>
              <a:t>Parents behave in ways that minimize parenting efforts and time</a:t>
            </a:r>
          </a:p>
          <a:p>
            <a:r>
              <a:rPr lang="en-US" dirty="0" smtClean="0"/>
              <a:t>Rejecting and do not enforce behavioral control on the child </a:t>
            </a:r>
          </a:p>
          <a:p>
            <a:r>
              <a:rPr lang="en-US" dirty="0" smtClean="0"/>
              <a:t>Neglecting and may respond with hostility towards the child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0839" y="1028265"/>
            <a:ext cx="5397500" cy="3581400"/>
          </a:xfrm>
          <a:prstGeom prst="rect">
            <a:avLst/>
          </a:prstGeom>
        </p:spPr>
      </p:pic>
    </p:spTree>
    <p:extLst>
      <p:ext uri="{BB962C8B-B14F-4D97-AF65-F5344CB8AC3E}">
        <p14:creationId xmlns:p14="http://schemas.microsoft.com/office/powerpoint/2010/main" val="45443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AUTHORITARIAN</a:t>
            </a:r>
            <a:endParaRPr lang="en-US" dirty="0"/>
          </a:p>
        </p:txBody>
      </p:sp>
      <p:sp>
        <p:nvSpPr>
          <p:cNvPr id="3" name="Content Placeholder 2"/>
          <p:cNvSpPr>
            <a:spLocks noGrp="1"/>
          </p:cNvSpPr>
          <p:nvPr>
            <p:ph idx="1"/>
          </p:nvPr>
        </p:nvSpPr>
        <p:spPr>
          <a:xfrm>
            <a:off x="1251678" y="1387367"/>
            <a:ext cx="5937398" cy="4492226"/>
          </a:xfrm>
        </p:spPr>
        <p:txBody>
          <a:bodyPr>
            <a:normAutofit fontScale="92500" lnSpcReduction="10000"/>
          </a:bodyPr>
          <a:lstStyle/>
          <a:p>
            <a:r>
              <a:rPr lang="en-US" dirty="0" smtClean="0"/>
              <a:t>Parent exerts firm physical and psychological control</a:t>
            </a:r>
          </a:p>
          <a:p>
            <a:r>
              <a:rPr lang="en-US" dirty="0" smtClean="0"/>
              <a:t>Parents are rejecting of the child</a:t>
            </a:r>
          </a:p>
          <a:p>
            <a:r>
              <a:rPr lang="en-US" dirty="0" smtClean="0"/>
              <a:t>Demanding and often coercive and domineering</a:t>
            </a:r>
          </a:p>
          <a:p>
            <a:r>
              <a:rPr lang="en-US" dirty="0" smtClean="0"/>
              <a:t>Highly controlling and do not encourage independence</a:t>
            </a:r>
          </a:p>
          <a:p>
            <a:r>
              <a:rPr lang="en-US" dirty="0" smtClean="0"/>
              <a:t>Value obedience and will turn to forceful measures as punishment if they consider the child’s behavior to be inappropriate</a:t>
            </a:r>
          </a:p>
          <a:p>
            <a:r>
              <a:rPr lang="en-US" dirty="0" smtClean="0"/>
              <a:t>Related to maladaptive behaviors in the child, rebellion, low self-efficacy and more externalizing problems</a:t>
            </a:r>
          </a:p>
          <a:p>
            <a:r>
              <a:rPr lang="en-US" dirty="0" smtClean="0"/>
              <a:t>Physical punishment from parents has been linked to increased aggressive behavior in their children as well as high rates of maladaptive behaviors and criminal behavior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9076" y="185061"/>
            <a:ext cx="4514194" cy="278086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9076" y="3372411"/>
            <a:ext cx="4514194" cy="3192099"/>
          </a:xfrm>
          <a:prstGeom prst="rect">
            <a:avLst/>
          </a:prstGeom>
        </p:spPr>
      </p:pic>
    </p:spTree>
    <p:extLst>
      <p:ext uri="{BB962C8B-B14F-4D97-AF65-F5344CB8AC3E}">
        <p14:creationId xmlns:p14="http://schemas.microsoft.com/office/powerpoint/2010/main" val="1306275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1251678" y="1874517"/>
            <a:ext cx="10178322" cy="4005075"/>
          </a:xfrm>
        </p:spPr>
        <p:txBody>
          <a:bodyPr/>
          <a:lstStyle/>
          <a:p>
            <a:r>
              <a:rPr lang="en-US" dirty="0"/>
              <a:t>The present study is designed to investigate the </a:t>
            </a:r>
            <a:r>
              <a:rPr lang="en-US" dirty="0" smtClean="0"/>
              <a:t>effect of </a:t>
            </a:r>
            <a:r>
              <a:rPr lang="en-US" dirty="0"/>
              <a:t>parenting style on the presence of antisocial behaviors in adolescent males. It is hypothesized that adolescents who have been raised under an authoritarian parenting style will report higher instances of antisocial behaviors than adolescents who have been raised under any other type of parenting style (authoritative or permissive).  </a:t>
            </a:r>
          </a:p>
          <a:p>
            <a:r>
              <a:rPr lang="en-US" dirty="0" smtClean="0"/>
              <a:t>Uninvolved parenting will not be defined as a separate parenting style given the measures used in this study</a:t>
            </a:r>
            <a:endParaRPr lang="en-US" dirty="0"/>
          </a:p>
        </p:txBody>
      </p:sp>
    </p:spTree>
    <p:extLst>
      <p:ext uri="{BB962C8B-B14F-4D97-AF65-F5344CB8AC3E}">
        <p14:creationId xmlns:p14="http://schemas.microsoft.com/office/powerpoint/2010/main" val="118122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a:xfrm>
            <a:off x="1251678" y="2286001"/>
            <a:ext cx="3572570" cy="3593591"/>
          </a:xfrm>
        </p:spPr>
        <p:txBody>
          <a:bodyPr/>
          <a:lstStyle/>
          <a:p>
            <a:r>
              <a:rPr lang="en-US" dirty="0" smtClean="0"/>
              <a:t>500 male high school students from the New York Metropolitan area with an age range of 13-17 years (</a:t>
            </a:r>
            <a:r>
              <a:rPr lang="en-US" i="1" dirty="0" smtClean="0"/>
              <a:t>N</a:t>
            </a:r>
            <a:r>
              <a:rPr lang="en-US" dirty="0" smtClean="0"/>
              <a:t> = 500, </a:t>
            </a:r>
            <a:r>
              <a:rPr lang="en-US" i="1" dirty="0" smtClean="0"/>
              <a:t>M</a:t>
            </a:r>
            <a:r>
              <a:rPr lang="en-US" dirty="0" smtClean="0"/>
              <a:t> = 16.8 years, </a:t>
            </a:r>
            <a:r>
              <a:rPr lang="en-US" i="1" dirty="0" smtClean="0"/>
              <a:t>SD</a:t>
            </a:r>
            <a:r>
              <a:rPr lang="en-US" dirty="0" smtClean="0"/>
              <a:t> = 0.53 years)</a:t>
            </a:r>
          </a:p>
        </p:txBody>
      </p:sp>
      <p:graphicFrame>
        <p:nvGraphicFramePr>
          <p:cNvPr id="4" name="Chart 3"/>
          <p:cNvGraphicFramePr/>
          <p:nvPr>
            <p:extLst>
              <p:ext uri="{D42A27DB-BD31-4B8C-83A1-F6EECF244321}">
                <p14:modId xmlns:p14="http://schemas.microsoft.com/office/powerpoint/2010/main" val="96541245"/>
              </p:ext>
            </p:extLst>
          </p:nvPr>
        </p:nvGraphicFramePr>
        <p:xfrm>
          <a:off x="5922579" y="382385"/>
          <a:ext cx="5507421" cy="3011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85444473"/>
              </p:ext>
            </p:extLst>
          </p:nvPr>
        </p:nvGraphicFramePr>
        <p:xfrm>
          <a:off x="5976882" y="3862553"/>
          <a:ext cx="5453118" cy="2591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3483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195</TotalTime>
  <Words>1437</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Impact</vt:lpstr>
      <vt:lpstr>Badge</vt:lpstr>
      <vt:lpstr>The Effect of Parenting Style on the Development of Antisocial Behaviors in Adolescents </vt:lpstr>
      <vt:lpstr>Antisocial behavior</vt:lpstr>
      <vt:lpstr>Parenting styles history</vt:lpstr>
      <vt:lpstr>AUTHORITATIVE</vt:lpstr>
      <vt:lpstr>permissive</vt:lpstr>
      <vt:lpstr>uninvolved</vt:lpstr>
      <vt:lpstr>AUTHORITARIAN</vt:lpstr>
      <vt:lpstr>hypothesis</vt:lpstr>
      <vt:lpstr>participants</vt:lpstr>
      <vt:lpstr>Measures</vt:lpstr>
      <vt:lpstr>data analysis</vt:lpstr>
      <vt:lpstr>significant</vt:lpstr>
      <vt:lpstr>nonsignificant</vt:lpstr>
      <vt:lpstr>Discussion Significant</vt:lpstr>
      <vt:lpstr>Discussion nonsignificant</vt:lpstr>
      <vt:lpstr>references</vt:lpstr>
      <vt:lpstr>References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Parenting Style on the Development of Antisocial Behaviors in Adolescents </dc:title>
  <dc:creator>sdeleo21@gmail.com</dc:creator>
  <cp:lastModifiedBy>Geoffrey Goodman</cp:lastModifiedBy>
  <cp:revision>26</cp:revision>
  <dcterms:created xsi:type="dcterms:W3CDTF">2017-11-28T02:24:40Z</dcterms:created>
  <dcterms:modified xsi:type="dcterms:W3CDTF">2017-11-30T00:11:03Z</dcterms:modified>
</cp:coreProperties>
</file>