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8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8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5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2636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64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71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9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59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5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8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6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1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8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9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0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96FAAC-A93C-46AE-AD6C-E8B1486B567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742499-10D2-4393-B457-75C6B9608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4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487" y="1300786"/>
            <a:ext cx="9409043" cy="2585414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Developmental psychology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586948"/>
          </a:xfrm>
        </p:spPr>
        <p:txBody>
          <a:bodyPr>
            <a:noAutofit/>
          </a:bodyPr>
          <a:lstStyle/>
          <a:p>
            <a:r>
              <a:rPr lang="en-US" sz="2300" dirty="0">
                <a:solidFill>
                  <a:schemeClr val="tx1"/>
                </a:solidFill>
              </a:rPr>
              <a:t>Dr. </a:t>
            </a:r>
            <a:r>
              <a:rPr lang="en-US" sz="2300" dirty="0" smtClean="0">
                <a:solidFill>
                  <a:schemeClr val="tx1"/>
                </a:solidFill>
              </a:rPr>
              <a:t>Geoff </a:t>
            </a:r>
            <a:r>
              <a:rPr lang="en-US" sz="2300" dirty="0">
                <a:solidFill>
                  <a:schemeClr val="tx1"/>
                </a:solidFill>
              </a:rPr>
              <a:t>goodman</a:t>
            </a:r>
          </a:p>
          <a:p>
            <a:r>
              <a:rPr lang="en-US" sz="2300" dirty="0">
                <a:solidFill>
                  <a:schemeClr val="tx1"/>
                </a:solidFill>
              </a:rPr>
              <a:t>Lecture 7</a:t>
            </a:r>
          </a:p>
          <a:p>
            <a:r>
              <a:rPr lang="en-US" sz="2300" dirty="0">
                <a:solidFill>
                  <a:schemeClr val="tx1"/>
                </a:solidFill>
              </a:rPr>
              <a:t>10/25/16</a:t>
            </a:r>
          </a:p>
        </p:txBody>
      </p:sp>
    </p:spTree>
    <p:extLst>
      <p:ext uri="{BB962C8B-B14F-4D97-AF65-F5344CB8AC3E}">
        <p14:creationId xmlns:p14="http://schemas.microsoft.com/office/powerpoint/2010/main" val="22133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58933"/>
            <a:ext cx="10363826" cy="5247861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chemeClr val="accent1"/>
                </a:solidFill>
              </a:rPr>
              <a:t>Summary</a:t>
            </a:r>
            <a:endParaRPr lang="en-US" sz="2300" dirty="0"/>
          </a:p>
          <a:p>
            <a:pPr lvl="1"/>
            <a:r>
              <a:rPr lang="en-US" sz="2200" dirty="0"/>
              <a:t>Symbolic play is associated with understanding others’ minds</a:t>
            </a:r>
          </a:p>
          <a:p>
            <a:pPr lvl="1"/>
            <a:r>
              <a:rPr lang="en-US" sz="2200" dirty="0"/>
              <a:t>Play helps children communicate their deepest desires and fears, thus making them available for understanding and processing </a:t>
            </a:r>
          </a:p>
          <a:p>
            <a:pPr lvl="1"/>
            <a:r>
              <a:rPr lang="en-US" sz="2200" dirty="0"/>
              <a:t>Play helps child to bracket here-and-now experience to participate in another reality</a:t>
            </a:r>
          </a:p>
          <a:p>
            <a:pPr lvl="1"/>
            <a:r>
              <a:rPr lang="en-US" sz="2200" dirty="0"/>
              <a:t>Children on the autism spectrum have difficulty playing</a:t>
            </a:r>
          </a:p>
        </p:txBody>
      </p:sp>
      <p:pic>
        <p:nvPicPr>
          <p:cNvPr id="9218" name="Picture 2" descr="Image result for kids pretend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3699803"/>
            <a:ext cx="4128362" cy="31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autism kids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82" y="3699803"/>
            <a:ext cx="4897109" cy="32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0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927652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6">
                    <a:lumMod val="50000"/>
                  </a:schemeClr>
                </a:solidFill>
              </a:rPr>
              <a:t>Boys, girls, and gender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2522" y="662609"/>
            <a:ext cx="12059477" cy="59237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chemeClr val="accent1"/>
                </a:solidFill>
              </a:rPr>
              <a:t>Biological differences and rare conditions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Brain differences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Males – bigger, more lateralized (language in left hemisphere, visuospatial tasks in right hemisphere)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Females – more complex neuronal connections, less lateralized (language in both hemispheres)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Genital differences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Penis = clitoris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Scrotum = labia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Controlled by testosterone and estrogen released in utero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Hormones impact the brain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“masculine” brain and “feminine” brain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brain </a:t>
            </a:r>
            <a:r>
              <a:rPr lang="en-US" sz="2000" dirty="0"/>
              <a:t>gender can differ from anatomical gender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When such a discrepancy occurs, the individual tends to identify with brain gender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Different styles of play and levels of aggression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Boys make less eye contact (look longer at mobile at birth)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Boys play </a:t>
            </a:r>
            <a:r>
              <a:rPr lang="en-US" sz="2000" dirty="0" smtClean="0"/>
              <a:t>more with cars </a:t>
            </a:r>
            <a:r>
              <a:rPr lang="en-US" sz="2000" dirty="0"/>
              <a:t>and less with dolls</a:t>
            </a:r>
          </a:p>
        </p:txBody>
      </p:sp>
      <p:pic>
        <p:nvPicPr>
          <p:cNvPr id="10242" name="Picture 2" descr="Image result for boys vs girls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678" y="2426213"/>
            <a:ext cx="3763618" cy="298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2365" y="596348"/>
            <a:ext cx="10575235" cy="6261652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A weaker sex? Gender and the impact of early experiences </a:t>
            </a:r>
          </a:p>
          <a:p>
            <a:pPr lvl="1"/>
            <a:r>
              <a:rPr lang="en-US" sz="2100" dirty="0"/>
              <a:t>Males are more biologically vulnerable</a:t>
            </a:r>
          </a:p>
          <a:p>
            <a:pPr lvl="2"/>
            <a:r>
              <a:rPr lang="en-US" sz="2100" dirty="0"/>
              <a:t>140 males conceived for every 100 females</a:t>
            </a:r>
          </a:p>
          <a:p>
            <a:pPr lvl="2"/>
            <a:r>
              <a:rPr lang="en-US" sz="2100" dirty="0"/>
              <a:t>At birth, 105 males to 100 females</a:t>
            </a:r>
          </a:p>
          <a:p>
            <a:pPr lvl="2"/>
            <a:r>
              <a:rPr lang="en-US" sz="2100" dirty="0"/>
              <a:t>Males have a higher mortality rate</a:t>
            </a:r>
          </a:p>
          <a:p>
            <a:pPr lvl="2"/>
            <a:r>
              <a:rPr lang="en-US" sz="2100" dirty="0"/>
              <a:t>Males more likely to suffer from autism, Tourette’s, reading delays</a:t>
            </a:r>
          </a:p>
          <a:p>
            <a:pPr lvl="1"/>
            <a:r>
              <a:rPr lang="en-US" sz="2100" dirty="0"/>
              <a:t>Reasons for male vulnerability</a:t>
            </a:r>
          </a:p>
          <a:p>
            <a:pPr lvl="2"/>
            <a:r>
              <a:rPr lang="en-US" sz="2100" dirty="0"/>
              <a:t>Only one x </a:t>
            </a:r>
            <a:r>
              <a:rPr lang="en-US" sz="2100" dirty="0" smtClean="0"/>
              <a:t>chromosome, </a:t>
            </a:r>
            <a:r>
              <a:rPr lang="en-US" sz="2100" dirty="0"/>
              <a:t>so less room for error</a:t>
            </a:r>
          </a:p>
          <a:p>
            <a:pPr lvl="2"/>
            <a:r>
              <a:rPr lang="en-US" sz="2100" dirty="0"/>
              <a:t>Males work harder and longer (although that is changing)</a:t>
            </a:r>
          </a:p>
          <a:p>
            <a:pPr lvl="2"/>
            <a:r>
              <a:rPr lang="en-US" sz="2100" dirty="0"/>
              <a:t>Males take more risks and are more aggressive</a:t>
            </a:r>
          </a:p>
          <a:p>
            <a:pPr lvl="1"/>
            <a:r>
              <a:rPr lang="en-US" sz="2100" dirty="0"/>
              <a:t>Reasons for girls’ invulnerability</a:t>
            </a:r>
          </a:p>
          <a:p>
            <a:pPr lvl="2"/>
            <a:r>
              <a:rPr lang="en-US" sz="2100" dirty="0"/>
              <a:t>Respond better to social stimulation</a:t>
            </a:r>
          </a:p>
          <a:p>
            <a:pPr lvl="2"/>
            <a:r>
              <a:rPr lang="en-US" sz="2100" dirty="0"/>
              <a:t>Better at affect regulation</a:t>
            </a:r>
          </a:p>
          <a:p>
            <a:pPr lvl="2"/>
            <a:r>
              <a:rPr lang="en-US" sz="2100" dirty="0"/>
              <a:t>Less adversely affected by disruptions in parenting</a:t>
            </a:r>
          </a:p>
          <a:p>
            <a:pPr lvl="2"/>
            <a:r>
              <a:rPr lang="en-US" sz="2100" dirty="0"/>
              <a:t>Depressed mothers respond more positively to girls</a:t>
            </a:r>
          </a:p>
          <a:p>
            <a:pPr lvl="1"/>
            <a:r>
              <a:rPr lang="en-US" sz="2100" dirty="0"/>
              <a:t>Males tend to externalize conflicts, while girls tend to internalize conflicts</a:t>
            </a:r>
          </a:p>
        </p:txBody>
      </p:sp>
      <p:pic>
        <p:nvPicPr>
          <p:cNvPr id="11266" name="Picture 2" descr="Image result for male have one x chromosom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93" y="-1"/>
            <a:ext cx="3605507" cy="239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affect reg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331" y="4121682"/>
            <a:ext cx="3922643" cy="21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5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4745"/>
            <a:ext cx="10363826" cy="6440759"/>
          </a:xfrm>
        </p:spPr>
        <p:txBody>
          <a:bodyPr>
            <a:noAutofit/>
          </a:bodyPr>
          <a:lstStyle/>
          <a:p>
            <a:r>
              <a:rPr lang="en-US" sz="2100" b="1" dirty="0">
                <a:solidFill>
                  <a:schemeClr val="accent1"/>
                </a:solidFill>
              </a:rPr>
              <a:t>Different cultures, different genders</a:t>
            </a:r>
          </a:p>
          <a:p>
            <a:pPr lvl="1"/>
            <a:r>
              <a:rPr lang="en-US" sz="2000" dirty="0"/>
              <a:t>Women’s discourse can be direct, assertive, even aggressive (</a:t>
            </a:r>
            <a:r>
              <a:rPr lang="en-US" sz="2000" dirty="0" err="1"/>
              <a:t>gapun</a:t>
            </a:r>
            <a:r>
              <a:rPr lang="en-US" sz="2000" dirty="0"/>
              <a:t> women of </a:t>
            </a:r>
            <a:r>
              <a:rPr lang="en-US" sz="2000" dirty="0" err="1"/>
              <a:t>papua</a:t>
            </a:r>
            <a:r>
              <a:rPr lang="en-US" sz="2000" dirty="0"/>
              <a:t> new guinea)</a:t>
            </a:r>
          </a:p>
          <a:p>
            <a:pPr lvl="1"/>
            <a:r>
              <a:rPr lang="en-US" sz="2000" dirty="0" err="1"/>
              <a:t>Xanith</a:t>
            </a:r>
            <a:r>
              <a:rPr lang="en-US" sz="2000" dirty="0"/>
              <a:t> in </a:t>
            </a:r>
            <a:r>
              <a:rPr lang="en-US" sz="2000" dirty="0" err="1"/>
              <a:t>omani</a:t>
            </a:r>
            <a:r>
              <a:rPr lang="en-US" sz="2000" dirty="0"/>
              <a:t> act like a third gender </a:t>
            </a:r>
          </a:p>
          <a:p>
            <a:pPr lvl="2"/>
            <a:r>
              <a:rPr lang="en-US" sz="2000" dirty="0"/>
              <a:t>Passive homosexual relationships</a:t>
            </a:r>
          </a:p>
          <a:p>
            <a:pPr lvl="2"/>
            <a:r>
              <a:rPr lang="en-US" sz="2000" dirty="0"/>
              <a:t>Dress and act like women</a:t>
            </a:r>
          </a:p>
          <a:p>
            <a:pPr lvl="1"/>
            <a:r>
              <a:rPr lang="en-US" sz="2000" dirty="0"/>
              <a:t>Native American </a:t>
            </a:r>
            <a:r>
              <a:rPr lang="en-US" sz="2000" dirty="0" err="1"/>
              <a:t>berdache</a:t>
            </a:r>
            <a:r>
              <a:rPr lang="en-US" sz="2000" dirty="0"/>
              <a:t> </a:t>
            </a:r>
          </a:p>
          <a:p>
            <a:pPr lvl="2"/>
            <a:r>
              <a:rPr lang="en-US" sz="2000" dirty="0"/>
              <a:t>Male and female spirit in same body</a:t>
            </a:r>
          </a:p>
          <a:p>
            <a:pPr lvl="2"/>
            <a:r>
              <a:rPr lang="en-US" sz="2000" dirty="0"/>
              <a:t>Can have sexual relationships with either gender</a:t>
            </a:r>
          </a:p>
          <a:p>
            <a:r>
              <a:rPr lang="en-US" sz="2100" b="1" dirty="0">
                <a:solidFill>
                  <a:schemeClr val="accent1"/>
                </a:solidFill>
              </a:rPr>
              <a:t>Venus and mars: language and different planets</a:t>
            </a:r>
            <a:endParaRPr lang="en-US" sz="2100" dirty="0"/>
          </a:p>
          <a:p>
            <a:pPr lvl="1"/>
            <a:r>
              <a:rPr lang="en-US" sz="2000" dirty="0"/>
              <a:t>Mothers spend more time with and engage in more mutual eye contact with girls, perhaps accounting for girls’ greater verbal fluency</a:t>
            </a:r>
          </a:p>
          <a:p>
            <a:pPr lvl="1"/>
            <a:r>
              <a:rPr lang="en-US" sz="2000" dirty="0"/>
              <a:t>Girls tend to use more “hedges” (words to describe tentative meaning)</a:t>
            </a:r>
          </a:p>
          <a:p>
            <a:pPr lvl="1"/>
            <a:r>
              <a:rPr lang="en-US" sz="2000" dirty="0"/>
              <a:t>On playground, girls talk more, while boys engage in more activity </a:t>
            </a:r>
          </a:p>
          <a:p>
            <a:endParaRPr lang="en-US" dirty="0"/>
          </a:p>
        </p:txBody>
      </p:sp>
      <p:pic>
        <p:nvPicPr>
          <p:cNvPr id="12290" name="Picture 2" descr="Image result for native american berd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79" y="1099931"/>
            <a:ext cx="2994991" cy="344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mothers play gir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710" y="4850296"/>
            <a:ext cx="2818290" cy="20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463826"/>
            <a:ext cx="10774643" cy="5049077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chemeClr val="accent1"/>
                </a:solidFill>
              </a:rPr>
              <a:t>Preferred cultures, different gender preferences, and beliefs</a:t>
            </a:r>
          </a:p>
          <a:p>
            <a:pPr lvl="1"/>
            <a:r>
              <a:rPr lang="en-US" sz="2000" dirty="0"/>
              <a:t>Boys are preferred in most cultures for economic reasons</a:t>
            </a:r>
          </a:p>
          <a:p>
            <a:pPr lvl="1"/>
            <a:r>
              <a:rPr lang="en-US" sz="2000" dirty="0"/>
              <a:t>Girls are </a:t>
            </a:r>
            <a:r>
              <a:rPr lang="en-US" sz="2000"/>
              <a:t>preferred </a:t>
            </a:r>
            <a:r>
              <a:rPr lang="en-US" sz="2000" smtClean="0"/>
              <a:t>for</a:t>
            </a:r>
            <a:r>
              <a:rPr lang="en-US" sz="2000" smtClean="0"/>
              <a:t> </a:t>
            </a:r>
            <a:r>
              <a:rPr lang="en-US" sz="2000" dirty="0"/>
              <a:t>a bride price (dowry</a:t>
            </a:r>
            <a:r>
              <a:rPr lang="en-US" sz="2000" dirty="0" smtClean="0"/>
              <a:t>), which </a:t>
            </a:r>
            <a:r>
              <a:rPr lang="en-US" sz="2000" dirty="0"/>
              <a:t>boosts the economy</a:t>
            </a:r>
          </a:p>
          <a:p>
            <a:r>
              <a:rPr lang="en-US" sz="2100" b="1" dirty="0">
                <a:solidFill>
                  <a:schemeClr val="accent1"/>
                </a:solidFill>
              </a:rPr>
              <a:t>Different genders, different psychological presentations</a:t>
            </a:r>
          </a:p>
          <a:p>
            <a:pPr lvl="1"/>
            <a:r>
              <a:rPr lang="en-US" sz="2000" dirty="0"/>
              <a:t>Girls are more likely to suffer from internalizing disorders – depression, anxiety, and eating disorders (but what about borderline personality disorder)?</a:t>
            </a:r>
          </a:p>
          <a:p>
            <a:pPr lvl="1"/>
            <a:r>
              <a:rPr lang="en-US" sz="2000" dirty="0"/>
              <a:t>Boys are more likely to suffer from externalizing disorders – </a:t>
            </a:r>
            <a:r>
              <a:rPr lang="en-US" sz="2000" dirty="0" err="1"/>
              <a:t>adhd</a:t>
            </a:r>
            <a:r>
              <a:rPr lang="en-US" sz="2000" dirty="0"/>
              <a:t>, odd, and cd</a:t>
            </a:r>
          </a:p>
          <a:p>
            <a:pPr lvl="1"/>
            <a:r>
              <a:rPr lang="en-US" sz="2000" dirty="0"/>
              <a:t>Boys are more risk-taking than girls to attract a mate (sexual competition)</a:t>
            </a:r>
          </a:p>
          <a:p>
            <a:pPr lvl="1"/>
            <a:r>
              <a:rPr lang="en-US" sz="2000" dirty="0"/>
              <a:t>Boys are more aggressive and evidence more violent themes in fantasies than girls</a:t>
            </a:r>
          </a:p>
        </p:txBody>
      </p:sp>
      <p:pic>
        <p:nvPicPr>
          <p:cNvPr id="13314" name="Picture 2" descr="Image result for girls anxiety de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3" y="4678016"/>
            <a:ext cx="3710608" cy="21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boys ad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1" y="4678016"/>
            <a:ext cx="3661270" cy="21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boys more aggressive viol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650" y="4678015"/>
            <a:ext cx="3402765" cy="21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8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37322"/>
            <a:ext cx="10363826" cy="64206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b="1" dirty="0">
                <a:solidFill>
                  <a:schemeClr val="accent1"/>
                </a:solidFill>
              </a:rPr>
              <a:t>Testosterone again, and other hormones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Testosterone is associated with more violent crime, behavioral difficulties, and of course, being male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Testosterone is later associated with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Less job success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Less marriage success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Less politeness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Less smiling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Women with high testosterone evidence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More dominance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More aggression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More competitiveness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Fetal exposure to testosterone sensitizes the brain and helps to produce masculine traits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High Testosterone </a:t>
            </a:r>
            <a:r>
              <a:rPr lang="en-US" sz="2000" dirty="0"/>
              <a:t>levels might make someone less amenable to parental (and societal?) influence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Culture plays a role in testosterone levels (at least in adulthood)</a:t>
            </a:r>
          </a:p>
        </p:txBody>
      </p:sp>
      <p:pic>
        <p:nvPicPr>
          <p:cNvPr id="14338" name="Picture 2" descr="Image result for testosterone aggression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8" y="1212739"/>
            <a:ext cx="3948332" cy="36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77687"/>
            <a:ext cx="12085983" cy="64803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300" b="1" dirty="0">
                <a:solidFill>
                  <a:schemeClr val="accent1"/>
                </a:solidFill>
              </a:rPr>
              <a:t>Social learning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Children identify with their gender by 3 years old, but others’ genders are still perceived as not fixed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Children ages 4 to 6 ascribe gender to superficial characteristics (hairstyle or clothes)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Children ages 6 and 7 view gender as stable and begin socializing in gendered groups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Women perform more poorly on intelligence tests and describe themselves in feminine ways when meeting </a:t>
            </a:r>
            <a:r>
              <a:rPr lang="en-US" sz="2000" dirty="0" smtClean="0"/>
              <a:t>a Man </a:t>
            </a:r>
            <a:r>
              <a:rPr lang="en-US" sz="2000" dirty="0"/>
              <a:t>with </a:t>
            </a:r>
            <a:r>
              <a:rPr lang="en-US" sz="2000" dirty="0" smtClean="0"/>
              <a:t>a preference </a:t>
            </a:r>
            <a:endParaRPr lang="en-US" sz="20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dirty="0" smtClean="0"/>
              <a:t>    for </a:t>
            </a:r>
            <a:r>
              <a:rPr lang="en-US" sz="2000" dirty="0"/>
              <a:t>“traditional” women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Eat less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Speak in softer voice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Become less competitive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Adults respond differently to babies depending on gender of clothes and name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Rougher play </a:t>
            </a:r>
            <a:r>
              <a:rPr lang="en-US" sz="2000" dirty="0" smtClean="0"/>
              <a:t>for boys</a:t>
            </a:r>
            <a:endParaRPr lang="en-US" sz="2000" dirty="0"/>
          </a:p>
          <a:p>
            <a:pPr lvl="2">
              <a:lnSpc>
                <a:spcPct val="100000"/>
              </a:lnSpc>
            </a:pPr>
            <a:r>
              <a:rPr lang="en-US" sz="2000" dirty="0"/>
              <a:t>Bigger bodily movements </a:t>
            </a:r>
            <a:r>
              <a:rPr lang="en-US" sz="2000" dirty="0" smtClean="0"/>
              <a:t>for boys</a:t>
            </a:r>
            <a:endParaRPr lang="en-US" sz="2000" dirty="0"/>
          </a:p>
          <a:p>
            <a:pPr lvl="2">
              <a:lnSpc>
                <a:spcPct val="100000"/>
              </a:lnSpc>
            </a:pPr>
            <a:r>
              <a:rPr lang="en-US" sz="2000" dirty="0"/>
              <a:t>Encouragement to play with gender-typical toys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Gender-typical play is influenced by gender of older sibling </a:t>
            </a:r>
          </a:p>
          <a:p>
            <a:pPr lvl="1">
              <a:lnSpc>
                <a:spcPct val="100000"/>
              </a:lnSpc>
            </a:pPr>
            <a:r>
              <a:rPr lang="en-US" sz="2000" smtClean="0"/>
              <a:t>Media-produced </a:t>
            </a:r>
            <a:r>
              <a:rPr lang="en-US" sz="2000" dirty="0"/>
              <a:t>gender stereotypes do strengthen actual gender stereotypes </a:t>
            </a:r>
          </a:p>
        </p:txBody>
      </p:sp>
      <p:pic>
        <p:nvPicPr>
          <p:cNvPr id="15368" name="Picture 8" descr="Image result for little boys clot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711" y="3486150"/>
            <a:ext cx="1972089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Image result for women act femin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334" y="2501412"/>
            <a:ext cx="3409377" cy="18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8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51790"/>
            <a:ext cx="10363826" cy="5539409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chemeClr val="accent1"/>
                </a:solidFill>
              </a:rPr>
              <a:t>Summary: nature and nurture and fuzzy genders</a:t>
            </a:r>
          </a:p>
          <a:p>
            <a:pPr lvl="1"/>
            <a:r>
              <a:rPr lang="en-US" sz="2200" dirty="0"/>
              <a:t>Masculinity and femininity can be viewed as occupying </a:t>
            </a:r>
            <a:r>
              <a:rPr lang="en-US" sz="2200"/>
              <a:t>two </a:t>
            </a:r>
            <a:r>
              <a:rPr lang="en-US" sz="2200" smtClean="0"/>
              <a:t>continua, </a:t>
            </a:r>
            <a:r>
              <a:rPr lang="en-US" sz="2200" dirty="0"/>
              <a:t>not the opposite poles of one continuum </a:t>
            </a:r>
          </a:p>
          <a:p>
            <a:pPr lvl="1"/>
            <a:r>
              <a:rPr lang="en-US" sz="2200" dirty="0"/>
              <a:t>Biology and socialization become entwined quite early in development</a:t>
            </a:r>
          </a:p>
          <a:p>
            <a:pPr lvl="1"/>
            <a:r>
              <a:rPr lang="en-US" sz="2200" dirty="0"/>
              <a:t>It quickly becomes difficult to tease them apart </a:t>
            </a:r>
          </a:p>
        </p:txBody>
      </p:sp>
      <p:pic>
        <p:nvPicPr>
          <p:cNvPr id="16386" name="Picture 2" descr="Image result for masculinity and femininit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36" y="2874554"/>
            <a:ext cx="4454564" cy="39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masculinity vs femini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25" y="2874555"/>
            <a:ext cx="3636410" cy="410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04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566" y="106017"/>
            <a:ext cx="12218505" cy="1490160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6">
                    <a:lumMod val="50000"/>
                  </a:schemeClr>
                </a:solidFill>
              </a:rPr>
              <a:t>Play, fun, symbolizing, </a:t>
            </a:r>
            <a:r>
              <a:rPr lang="en-US" sz="4200" dirty="0" smtClean="0">
                <a:solidFill>
                  <a:schemeClr val="accent6">
                    <a:lumMod val="50000"/>
                  </a:schemeClr>
                </a:solidFill>
              </a:rPr>
              <a:t>practicing, </a:t>
            </a:r>
            <a:r>
              <a:rPr lang="en-US" sz="4200" dirty="0">
                <a:solidFill>
                  <a:schemeClr val="accent6">
                    <a:lumMod val="50000"/>
                  </a:schemeClr>
                </a:solidFill>
              </a:rPr>
              <a:t>and mucking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3566" y="1285461"/>
            <a:ext cx="10800522" cy="528761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Introduction</a:t>
            </a:r>
          </a:p>
          <a:p>
            <a:pPr lvl="1"/>
            <a:r>
              <a:rPr lang="en-US" sz="2000" dirty="0"/>
              <a:t>Characteristics of play</a:t>
            </a:r>
          </a:p>
          <a:p>
            <a:pPr lvl="2"/>
            <a:r>
              <a:rPr lang="en-US" sz="2000" dirty="0"/>
              <a:t>Intrinsic value – engaging in rewarded tasks kills fun</a:t>
            </a:r>
          </a:p>
          <a:p>
            <a:pPr lvl="2"/>
            <a:r>
              <a:rPr lang="en-US" sz="2000" dirty="0"/>
              <a:t>Separate from but related to reality</a:t>
            </a:r>
          </a:p>
          <a:p>
            <a:pPr lvl="2"/>
            <a:r>
              <a:rPr lang="en-US" sz="2000" dirty="0"/>
              <a:t>Related to capacity </a:t>
            </a:r>
            <a:r>
              <a:rPr lang="en-US" sz="2000" dirty="0" smtClean="0"/>
              <a:t>to symbolize </a:t>
            </a:r>
            <a:r>
              <a:rPr lang="en-US" sz="2000" dirty="0"/>
              <a:t>and to create</a:t>
            </a:r>
          </a:p>
          <a:p>
            <a:pPr lvl="2"/>
            <a:r>
              <a:rPr lang="en-US" sz="2000" dirty="0"/>
              <a:t>Flexibility of roles, combinations, and representations</a:t>
            </a:r>
          </a:p>
          <a:p>
            <a:pPr lvl="2"/>
            <a:r>
              <a:rPr lang="en-US" sz="2000" dirty="0"/>
              <a:t>Positive affect is typically associated with play</a:t>
            </a:r>
          </a:p>
          <a:p>
            <a:pPr lvl="1"/>
            <a:r>
              <a:rPr lang="en-US" sz="2000" dirty="0"/>
              <a:t>Play conditions</a:t>
            </a:r>
          </a:p>
          <a:p>
            <a:pPr lvl="2"/>
            <a:r>
              <a:rPr lang="en-US" sz="2000" dirty="0"/>
              <a:t>Less stress</a:t>
            </a:r>
          </a:p>
          <a:p>
            <a:pPr lvl="2"/>
            <a:r>
              <a:rPr lang="en-US" sz="2000" dirty="0"/>
              <a:t>More confident</a:t>
            </a:r>
          </a:p>
          <a:p>
            <a:pPr lvl="2"/>
            <a:r>
              <a:rPr lang="en-US" sz="2000" dirty="0"/>
              <a:t>Less anxious</a:t>
            </a:r>
          </a:p>
          <a:p>
            <a:pPr lvl="2"/>
            <a:r>
              <a:rPr lang="en-US" sz="2000" dirty="0"/>
              <a:t>Nurturing family context</a:t>
            </a:r>
          </a:p>
          <a:p>
            <a:pPr lvl="2"/>
            <a:r>
              <a:rPr lang="en-US" sz="2000" dirty="0"/>
              <a:t>Security facilitates play, and play facilitates security 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Image result for play representations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19" y="2484782"/>
            <a:ext cx="3984120" cy="29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0363826" cy="5287616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Play in infancy</a:t>
            </a:r>
          </a:p>
          <a:p>
            <a:pPr lvl="1"/>
            <a:r>
              <a:rPr lang="en-US" sz="2000" dirty="0"/>
              <a:t>Training for the unexpected begins in infancy (near end of first year)</a:t>
            </a:r>
          </a:p>
          <a:p>
            <a:pPr lvl="2"/>
            <a:r>
              <a:rPr lang="en-US" sz="2000" dirty="0"/>
              <a:t>Increased mobility, dexterity, and speed</a:t>
            </a:r>
          </a:p>
          <a:p>
            <a:pPr lvl="2"/>
            <a:r>
              <a:rPr lang="en-US" sz="2000" dirty="0"/>
              <a:t>Precursors of role play, fantasy, and imaginary games</a:t>
            </a:r>
          </a:p>
          <a:p>
            <a:pPr lvl="1"/>
            <a:r>
              <a:rPr lang="en-US" sz="2000" dirty="0"/>
              <a:t>Play becomes richer and fuller under secure conditions</a:t>
            </a:r>
          </a:p>
          <a:p>
            <a:r>
              <a:rPr lang="en-US" b="1" dirty="0">
                <a:solidFill>
                  <a:schemeClr val="accent1"/>
                </a:solidFill>
              </a:rPr>
              <a:t>Play in other species</a:t>
            </a:r>
          </a:p>
          <a:p>
            <a:pPr lvl="1"/>
            <a:r>
              <a:rPr lang="en-US" sz="2000" dirty="0"/>
              <a:t>Play is considered as a discrete neurological system along with fear, sex, aggression, and attachment (</a:t>
            </a:r>
            <a:r>
              <a:rPr lang="en-US" sz="2000" dirty="0" err="1"/>
              <a:t>panksepp</a:t>
            </a:r>
            <a:r>
              <a:rPr lang="en-US" sz="2000" dirty="0"/>
              <a:t>, 2007) </a:t>
            </a:r>
          </a:p>
          <a:p>
            <a:pPr lvl="1"/>
            <a:r>
              <a:rPr lang="en-US" sz="2000" dirty="0"/>
              <a:t>Play has been observed across all cultures and in many mammalian species</a:t>
            </a:r>
          </a:p>
          <a:p>
            <a:pPr lvl="1"/>
            <a:r>
              <a:rPr lang="en-US" sz="2000" dirty="0"/>
              <a:t>Play has been selected for evolutionary reasons </a:t>
            </a:r>
          </a:p>
          <a:p>
            <a:pPr lvl="2"/>
            <a:r>
              <a:rPr lang="en-US" sz="2000" dirty="0"/>
              <a:t>Key to development of </a:t>
            </a:r>
            <a:r>
              <a:rPr lang="en-US" sz="2000" dirty="0" smtClean="0"/>
              <a:t>exploratory-assertive </a:t>
            </a:r>
            <a:r>
              <a:rPr lang="en-US" sz="2000" dirty="0"/>
              <a:t>motivational system</a:t>
            </a:r>
          </a:p>
          <a:p>
            <a:pPr lvl="2"/>
            <a:r>
              <a:rPr lang="en-US" sz="2000" dirty="0"/>
              <a:t>Key to solidifying social habits</a:t>
            </a:r>
          </a:p>
          <a:p>
            <a:pPr lvl="2"/>
            <a:r>
              <a:rPr lang="en-US" sz="2000" dirty="0"/>
              <a:t>Key to developing physical and cognitive capacities </a:t>
            </a:r>
          </a:p>
          <a:p>
            <a:pPr lvl="1"/>
            <a:r>
              <a:rPr lang="en-US" sz="2000" dirty="0"/>
              <a:t>Rats reared in isolation </a:t>
            </a:r>
            <a:r>
              <a:rPr lang="en-US" sz="2000" dirty="0" smtClean="0"/>
              <a:t>without </a:t>
            </a:r>
            <a:r>
              <a:rPr lang="en-US" sz="2000" dirty="0"/>
              <a:t>opportunities to </a:t>
            </a:r>
            <a:r>
              <a:rPr lang="en-US" sz="2000" dirty="0" smtClean="0"/>
              <a:t>play-fight become </a:t>
            </a:r>
            <a:r>
              <a:rPr lang="en-US" sz="2000" dirty="0"/>
              <a:t>victimized in adulthood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2052" name="Picture 4" descr="Image result for play in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053" y="3832095"/>
            <a:ext cx="2729948" cy="186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lay infa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61" y="0"/>
            <a:ext cx="2981742" cy="27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6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6036" y="641445"/>
            <a:ext cx="9457898" cy="53898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chemeClr val="accent1"/>
                </a:solidFill>
              </a:rPr>
              <a:t>Rough and tumble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Characteristics of rough-and-tumble play (Pellegrini, 2007)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Positive affect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Play face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High energy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Exaggerated movements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Soft, open-handed hits or kicks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Rough-and-tumble play diminishes with sexual maturation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Purposes of rough-and-tumble play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Aids muscular skills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Builds strength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Stimulates brain development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Increases affiliative bonds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In adolescence, rough-and-tumble play is used to establish dominance and status in the social hierarchy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Boys tend to engage in more rough-and-tumble play than girls due to having been exposed to more androgens in utero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Image result for rough and tumb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36" y="2957689"/>
            <a:ext cx="3580263" cy="25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rough and tumble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68" y="0"/>
            <a:ext cx="3457432" cy="295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449116"/>
            <a:ext cx="8454886" cy="5654723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Different kinds of play, different kinds of learning</a:t>
            </a:r>
          </a:p>
          <a:p>
            <a:pPr lvl="1"/>
            <a:r>
              <a:rPr lang="en-US" sz="2000" dirty="0"/>
              <a:t>Play differs by culture but contains commonalities</a:t>
            </a:r>
          </a:p>
          <a:p>
            <a:pPr lvl="2"/>
            <a:r>
              <a:rPr lang="en-US" sz="2000" dirty="0"/>
              <a:t>Most children act out scripts of everyday adult life </a:t>
            </a:r>
          </a:p>
          <a:p>
            <a:pPr lvl="3"/>
            <a:r>
              <a:rPr lang="en-US" sz="2000" dirty="0"/>
              <a:t>Mayan boys pretend to be bar owners</a:t>
            </a:r>
          </a:p>
          <a:p>
            <a:pPr lvl="3"/>
            <a:r>
              <a:rPr lang="en-US" sz="2000" dirty="0"/>
              <a:t>Ugandan children pretend to be farmers </a:t>
            </a:r>
            <a:endParaRPr lang="en-US" sz="2000" b="1" dirty="0">
              <a:solidFill>
                <a:schemeClr val="accent1"/>
              </a:solidFill>
            </a:endParaRPr>
          </a:p>
          <a:p>
            <a:pPr lvl="2"/>
            <a:r>
              <a:rPr lang="en-US" sz="2000" dirty="0"/>
              <a:t>Beliefs about the role of symbolic play differ by culture </a:t>
            </a:r>
          </a:p>
          <a:p>
            <a:pPr lvl="3"/>
            <a:r>
              <a:rPr lang="en-US" sz="2000" dirty="0"/>
              <a:t>American parents – symbolic </a:t>
            </a:r>
            <a:r>
              <a:rPr lang="en-US" sz="2000" dirty="0" smtClean="0"/>
              <a:t>Play aids </a:t>
            </a:r>
            <a:r>
              <a:rPr lang="en-US" sz="2000" dirty="0"/>
              <a:t>in learning </a:t>
            </a:r>
          </a:p>
          <a:p>
            <a:pPr lvl="3"/>
            <a:r>
              <a:rPr lang="en-US" sz="2000" dirty="0"/>
              <a:t>Korean parents – play is amusement </a:t>
            </a:r>
          </a:p>
          <a:p>
            <a:pPr lvl="3"/>
            <a:r>
              <a:rPr lang="en-US" sz="2000" dirty="0"/>
              <a:t>Japanese parents – </a:t>
            </a:r>
            <a:r>
              <a:rPr lang="en-US" sz="2000" dirty="0" err="1"/>
              <a:t>sociocentric</a:t>
            </a:r>
            <a:r>
              <a:rPr lang="en-US" sz="2000" dirty="0"/>
              <a:t> play is encouraged </a:t>
            </a:r>
          </a:p>
          <a:p>
            <a:pPr lvl="3"/>
            <a:r>
              <a:rPr lang="en-US" sz="2000" dirty="0"/>
              <a:t>Taiwanese parents – play should symbolize proper conduct</a:t>
            </a:r>
          </a:p>
          <a:p>
            <a:pPr lvl="3"/>
            <a:r>
              <a:rPr lang="en-US" sz="2000" dirty="0"/>
              <a:t>Turkish, </a:t>
            </a:r>
            <a:r>
              <a:rPr lang="en-US" sz="2000" dirty="0" err="1"/>
              <a:t>yucatan</a:t>
            </a:r>
            <a:r>
              <a:rPr lang="en-US" sz="2000" dirty="0"/>
              <a:t> </a:t>
            </a:r>
            <a:r>
              <a:rPr lang="en-US" sz="2000" dirty="0" err="1"/>
              <a:t>maya</a:t>
            </a:r>
            <a:r>
              <a:rPr lang="en-US" sz="2000" dirty="0"/>
              <a:t> parents – symbolic play not valued </a:t>
            </a:r>
          </a:p>
          <a:p>
            <a:pPr lvl="2"/>
            <a:r>
              <a:rPr lang="en-US" sz="2000" dirty="0"/>
              <a:t>Is play perceived as skill practice or an activity that facilitates more abstract thinking?</a:t>
            </a:r>
          </a:p>
        </p:txBody>
      </p:sp>
      <p:pic>
        <p:nvPicPr>
          <p:cNvPr id="4098" name="Picture 2" descr="Image result for play infant cul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78" y="0"/>
            <a:ext cx="3912322" cy="278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lay kids  different count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78" y="2745030"/>
            <a:ext cx="4720705" cy="352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5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-1"/>
            <a:ext cx="10297565" cy="28624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b="1" dirty="0">
                <a:solidFill>
                  <a:schemeClr val="accent1"/>
                </a:solidFill>
              </a:rPr>
              <a:t>Different kinds of play, different kinds of learning cont. 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Children learn best in a playful environment that balances </a:t>
            </a:r>
            <a:r>
              <a:rPr lang="en-US" sz="1900" b="1" dirty="0"/>
              <a:t>structure and free play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Tools of the mind (</a:t>
            </a:r>
            <a:r>
              <a:rPr lang="en-US" sz="1900" dirty="0" err="1" smtClean="0"/>
              <a:t>barnett</a:t>
            </a:r>
            <a:r>
              <a:rPr lang="en-US" sz="1900" dirty="0" smtClean="0"/>
              <a:t> </a:t>
            </a:r>
            <a:r>
              <a:rPr lang="en-US" sz="1900" dirty="0"/>
              <a:t>et al., 2008)</a:t>
            </a:r>
          </a:p>
          <a:p>
            <a:pPr lvl="2">
              <a:lnSpc>
                <a:spcPct val="100000"/>
              </a:lnSpc>
            </a:pPr>
            <a:r>
              <a:rPr lang="en-US" sz="1900" dirty="0" smtClean="0"/>
              <a:t>Storytelling/story-acting </a:t>
            </a:r>
            <a:r>
              <a:rPr lang="en-US" sz="1900" dirty="0"/>
              <a:t>(</a:t>
            </a:r>
            <a:r>
              <a:rPr lang="en-US" sz="1900" dirty="0" err="1"/>
              <a:t>stsa</a:t>
            </a:r>
            <a:r>
              <a:rPr lang="en-US" sz="1900" dirty="0"/>
              <a:t>; </a:t>
            </a:r>
            <a:r>
              <a:rPr lang="en-US" sz="1900" dirty="0" err="1"/>
              <a:t>paley</a:t>
            </a:r>
            <a:r>
              <a:rPr lang="en-US" sz="1900" dirty="0"/>
              <a:t>, 1990)</a:t>
            </a:r>
          </a:p>
          <a:p>
            <a:pPr lvl="2">
              <a:lnSpc>
                <a:spcPct val="100000"/>
              </a:lnSpc>
            </a:pPr>
            <a:r>
              <a:rPr lang="en-US" sz="1900" b="1" dirty="0"/>
              <a:t>Zone of proximal development </a:t>
            </a:r>
            <a:r>
              <a:rPr lang="en-US" sz="1900" dirty="0"/>
              <a:t>– build on current knowledge and skills to reach next level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Children engaged in this kind of play build capacities </a:t>
            </a:r>
          </a:p>
          <a:p>
            <a:pPr lvl="3">
              <a:lnSpc>
                <a:spcPct val="100000"/>
              </a:lnSpc>
            </a:pPr>
            <a:r>
              <a:rPr lang="en-US" sz="1900" dirty="0"/>
              <a:t>Longer periods of concentration </a:t>
            </a:r>
          </a:p>
          <a:p>
            <a:pPr lvl="3">
              <a:lnSpc>
                <a:spcPct val="100000"/>
              </a:lnSpc>
            </a:pPr>
            <a:r>
              <a:rPr lang="en-US" sz="1900" dirty="0"/>
              <a:t>Increased ability to plan, concentrate, and self-regulate</a:t>
            </a:r>
          </a:p>
          <a:p>
            <a:pPr lvl="3">
              <a:lnSpc>
                <a:spcPct val="100000"/>
              </a:lnSpc>
            </a:pPr>
            <a:r>
              <a:rPr lang="en-US" sz="1900" dirty="0"/>
              <a:t>Increased ability to engage in complex interactions </a:t>
            </a:r>
          </a:p>
          <a:p>
            <a:pPr lvl="3">
              <a:lnSpc>
                <a:spcPct val="100000"/>
              </a:lnSpc>
            </a:pPr>
            <a:r>
              <a:rPr lang="en-US" sz="1900" dirty="0"/>
              <a:t>Other educational and emotional advantages</a:t>
            </a:r>
            <a:r>
              <a:rPr lang="en-US" sz="1900" b="1" dirty="0"/>
              <a:t> </a:t>
            </a:r>
          </a:p>
        </p:txBody>
      </p:sp>
      <p:pic>
        <p:nvPicPr>
          <p:cNvPr id="5126" name="Picture 6" descr="Image result for children play concen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22" y="4194951"/>
            <a:ext cx="10006017" cy="24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hildren play zone of proximal development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773" y="2050962"/>
            <a:ext cx="2703443" cy="21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60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0"/>
            <a:ext cx="10363826" cy="50093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chemeClr val="accent1"/>
                </a:solidFill>
              </a:rPr>
              <a:t>Play as a window into the psyche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Play has been harnessed for diagnostic purposes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Children’s preoccupations are expressed symbolically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Standard assessments of play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Children’s developmental play instrument (</a:t>
            </a:r>
            <a:r>
              <a:rPr lang="en-US" sz="2000" dirty="0" err="1"/>
              <a:t>chazan</a:t>
            </a:r>
            <a:r>
              <a:rPr lang="en-US" sz="2000" dirty="0"/>
              <a:t>)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Attachment story-completion task (</a:t>
            </a:r>
            <a:r>
              <a:rPr lang="en-US" sz="2000" dirty="0" err="1"/>
              <a:t>bretherton</a:t>
            </a:r>
            <a:r>
              <a:rPr lang="en-US" sz="2000" dirty="0"/>
              <a:t>)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Play has been harnessed for therapeutic purposes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Children’s play can be worked on in the same manner as free associations and dreams in adult therapy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Play can be used in child therapy from a wide range of </a:t>
            </a:r>
            <a:r>
              <a:rPr lang="en-US" sz="2000" dirty="0" smtClean="0"/>
              <a:t>theoretical </a:t>
            </a:r>
            <a:r>
              <a:rPr lang="en-US" sz="2000" dirty="0"/>
              <a:t>orientations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Play always has some connection, however obscure, to past experiences </a:t>
            </a:r>
          </a:p>
          <a:p>
            <a:pPr lvl="1">
              <a:lnSpc>
                <a:spcPct val="100000"/>
              </a:lnSpc>
            </a:pPr>
            <a:r>
              <a:rPr lang="en-US" sz="2200" b="1" dirty="0">
                <a:solidFill>
                  <a:schemeClr val="accent1"/>
                </a:solidFill>
              </a:rPr>
              <a:t>Traumatic play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Not therapeutic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Like flashbacks in adults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Repetitive, stereotyped, and rigid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Projection of unwanted feelings into participants and objects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Disrupted communication of unconscious feelings (i.e., wishes and anxieties) – hurricane </a:t>
            </a:r>
            <a:r>
              <a:rPr lang="en-US" sz="2000" dirty="0" err="1"/>
              <a:t>hugo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6148" name="Picture 4" descr="Image result for play symbo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0"/>
            <a:ext cx="3230880" cy="26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99100" y="295422"/>
            <a:ext cx="7878534" cy="5677996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Play, pretending, symbolism, and growing minds</a:t>
            </a:r>
          </a:p>
          <a:p>
            <a:pPr lvl="1"/>
            <a:r>
              <a:rPr lang="en-US" sz="2100" dirty="0"/>
              <a:t>Play allows child to “try on” different ways of being </a:t>
            </a:r>
          </a:p>
          <a:p>
            <a:pPr lvl="2"/>
            <a:r>
              <a:rPr lang="en-US" sz="2100" dirty="0"/>
              <a:t>Doctor - patient</a:t>
            </a:r>
          </a:p>
          <a:p>
            <a:pPr lvl="2"/>
            <a:r>
              <a:rPr lang="en-US" sz="2100" dirty="0"/>
              <a:t>Teacher - student </a:t>
            </a:r>
          </a:p>
          <a:p>
            <a:pPr lvl="2"/>
            <a:r>
              <a:rPr lang="en-US" sz="2100" dirty="0"/>
              <a:t>Mary - baby </a:t>
            </a:r>
            <a:r>
              <a:rPr lang="en-US" sz="2100" dirty="0" err="1"/>
              <a:t>jesus</a:t>
            </a:r>
            <a:r>
              <a:rPr lang="en-US" sz="2100" dirty="0"/>
              <a:t> (</a:t>
            </a:r>
            <a:r>
              <a:rPr lang="en-US" sz="2100" dirty="0" err="1"/>
              <a:t>carlyn</a:t>
            </a:r>
            <a:r>
              <a:rPr lang="en-US" sz="2100" dirty="0"/>
              <a:t>)</a:t>
            </a:r>
          </a:p>
          <a:p>
            <a:pPr lvl="1"/>
            <a:r>
              <a:rPr lang="en-US" sz="2100" dirty="0"/>
              <a:t>Play allows child to learn how an adult thinks, acts, feels, and understands the world “from the inside” </a:t>
            </a:r>
          </a:p>
          <a:p>
            <a:pPr lvl="1"/>
            <a:r>
              <a:rPr lang="en-US" sz="2100" dirty="0"/>
              <a:t>Children are </a:t>
            </a:r>
            <a:r>
              <a:rPr lang="en-US" sz="2100" dirty="0" smtClean="0"/>
              <a:t>tipped off </a:t>
            </a:r>
            <a:r>
              <a:rPr lang="en-US" sz="2100" dirty="0"/>
              <a:t>to pretense when </a:t>
            </a:r>
          </a:p>
          <a:p>
            <a:pPr lvl="2"/>
            <a:r>
              <a:rPr lang="en-US" sz="2100" dirty="0"/>
              <a:t>There is more smiling and longer smiling </a:t>
            </a:r>
          </a:p>
          <a:p>
            <a:pPr lvl="2"/>
            <a:r>
              <a:rPr lang="en-US" sz="2100" dirty="0"/>
              <a:t>Smiling means more than just an expression of pleasure </a:t>
            </a:r>
          </a:p>
          <a:p>
            <a:pPr lvl="2"/>
            <a:r>
              <a:rPr lang="en-US" sz="2100" dirty="0"/>
              <a:t>Longer and more frequent gazing at play partner</a:t>
            </a:r>
          </a:p>
          <a:p>
            <a:pPr lvl="2"/>
            <a:r>
              <a:rPr lang="en-US" sz="2100" dirty="0"/>
              <a:t>More talking, more repetitive speech, more variation in pitch</a:t>
            </a:r>
          </a:p>
        </p:txBody>
      </p:sp>
      <p:pic>
        <p:nvPicPr>
          <p:cNvPr id="7170" name="Picture 2" descr="Image result for pretend play student 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4" y="998806"/>
            <a:ext cx="4286250" cy="442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4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652" y="450574"/>
            <a:ext cx="10363826" cy="34241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b="1" dirty="0">
                <a:solidFill>
                  <a:schemeClr val="accent1"/>
                </a:solidFill>
              </a:rPr>
              <a:t>Play, pretending, symbolism, and growing minds cont.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Who advances children’s play? More sophisticated play </a:t>
            </a:r>
            <a:r>
              <a:rPr lang="en-US" sz="2000" dirty="0" smtClean="0"/>
              <a:t>partners</a:t>
            </a:r>
            <a:endParaRPr lang="en-US" sz="2000" dirty="0"/>
          </a:p>
          <a:p>
            <a:pPr lvl="2">
              <a:lnSpc>
                <a:spcPct val="100000"/>
              </a:lnSpc>
            </a:pPr>
            <a:r>
              <a:rPr lang="en-US" sz="2000" dirty="0"/>
              <a:t>Adult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Older sibling</a:t>
            </a:r>
          </a:p>
          <a:p>
            <a:pPr lvl="2">
              <a:lnSpc>
                <a:spcPct val="100000"/>
              </a:lnSpc>
            </a:pPr>
            <a:r>
              <a:rPr lang="en-US" sz="2000" b="1" dirty="0"/>
              <a:t>Scaffolding</a:t>
            </a:r>
            <a:r>
              <a:rPr lang="en-US" sz="2000" dirty="0"/>
              <a:t> – greater play sophistication raises child’s level </a:t>
            </a:r>
          </a:p>
          <a:p>
            <a:pPr lvl="2">
              <a:lnSpc>
                <a:spcPct val="100000"/>
              </a:lnSpc>
            </a:pPr>
            <a:r>
              <a:rPr lang="en-US" sz="2000" b="1" dirty="0"/>
              <a:t>Attunement</a:t>
            </a:r>
            <a:r>
              <a:rPr lang="en-US" sz="2000" dirty="0"/>
              <a:t> (i.e., accurate emotional signaling and responsiveness) during first year predicts symbolic play ability in later years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Play develops in phases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Pretending to drink with cup – nine months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Conveying intention to stimulate or pretend – four years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Theory of mind implicated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Role shifting available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Theory of mind enhances play, and play enhances theory of mind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Link between storytelling and pretend play (</a:t>
            </a:r>
            <a:r>
              <a:rPr lang="en-US" sz="2000" dirty="0" err="1"/>
              <a:t>Nicolopoulou</a:t>
            </a:r>
            <a:r>
              <a:rPr lang="en-US" sz="2000" dirty="0"/>
              <a:t>, 1997)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Increasing attention to understanding character representation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Developing themes of how one event follows after another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These skills become integrated in the school years</a:t>
            </a:r>
          </a:p>
        </p:txBody>
      </p:sp>
      <p:pic>
        <p:nvPicPr>
          <p:cNvPr id="8194" name="Picture 2" descr="Image result for kids play with adolesc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789" y="0"/>
            <a:ext cx="3233211" cy="23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kids pretend p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0" y="2940147"/>
            <a:ext cx="3596640" cy="195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7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351</TotalTime>
  <Words>1606</Words>
  <Application>Microsoft Office PowerPoint</Application>
  <PresentationFormat>Widescreen</PresentationFormat>
  <Paragraphs>201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Algerian</vt:lpstr>
      <vt:lpstr>Arial</vt:lpstr>
      <vt:lpstr>Tw Cen MT</vt:lpstr>
      <vt:lpstr>Droplet</vt:lpstr>
      <vt:lpstr>Developmental psychology</vt:lpstr>
      <vt:lpstr>Play, fun, symbolizing, practicing, and mucking about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Boys, girls, and gender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psychology</dc:title>
  <dc:creator>Holly Rosen</dc:creator>
  <cp:lastModifiedBy>Geoffrey Goodman</cp:lastModifiedBy>
  <cp:revision>136</cp:revision>
  <dcterms:created xsi:type="dcterms:W3CDTF">2016-10-22T21:42:28Z</dcterms:created>
  <dcterms:modified xsi:type="dcterms:W3CDTF">2017-10-17T13:47:09Z</dcterms:modified>
</cp:coreProperties>
</file>