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69" r:id="rId11"/>
    <p:sldId id="259" r:id="rId12"/>
    <p:sldId id="268" r:id="rId13"/>
    <p:sldId id="267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686" autoAdjust="0"/>
  </p:normalViewPr>
  <p:slideViewPr>
    <p:cSldViewPr snapToGrid="0">
      <p:cViewPr varScale="1">
        <p:scale>
          <a:sx n="67" d="100"/>
          <a:sy n="67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CB2AD-8F4C-4A24-9367-8FD3D9667A5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03358-1C82-4C3E-8614-EAF83510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8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03358-1C82-4C3E-8614-EAF83510D7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5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96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0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7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9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3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5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9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9E9E7B-76A7-49AE-A0C9-E43731152296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AB5720-7B34-4AD5-9ACF-0B36174ED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colorado.edu/~colunga/P4684/incas12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490" y="704437"/>
            <a:ext cx="8689976" cy="2509213"/>
          </a:xfrm>
        </p:spPr>
        <p:txBody>
          <a:bodyPr/>
          <a:lstStyle/>
          <a:p>
            <a:r>
              <a:rPr lang="en-US" dirty="0"/>
              <a:t>Developmental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490" y="3213650"/>
            <a:ext cx="8689976" cy="13715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Dr. </a:t>
            </a:r>
            <a:r>
              <a:rPr lang="en-US" sz="2400" dirty="0" smtClean="0">
                <a:solidFill>
                  <a:schemeClr val="tx1"/>
                </a:solidFill>
              </a:rPr>
              <a:t>Geoff </a:t>
            </a:r>
            <a:r>
              <a:rPr lang="en-US" sz="2400" dirty="0">
                <a:solidFill>
                  <a:schemeClr val="tx1"/>
                </a:solidFill>
              </a:rPr>
              <a:t>Goodman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Lecture 4</a:t>
            </a:r>
          </a:p>
          <a:p>
            <a:r>
              <a:rPr lang="en-US" sz="2400" dirty="0">
                <a:solidFill>
                  <a:schemeClr val="tx1"/>
                </a:solidFill>
              </a:rPr>
              <a:t>10/4/16</a:t>
            </a:r>
          </a:p>
        </p:txBody>
      </p:sp>
    </p:spTree>
    <p:extLst>
      <p:ext uri="{BB962C8B-B14F-4D97-AF65-F5344CB8AC3E}">
        <p14:creationId xmlns:p14="http://schemas.microsoft.com/office/powerpoint/2010/main" val="21119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1608" cy="68580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/>
              <a:t>Attachment theory and john Bowlby and </a:t>
            </a:r>
            <a:r>
              <a:rPr lang="en-US" sz="2600" b="1" dirty="0" err="1"/>
              <a:t>mary</a:t>
            </a:r>
            <a:r>
              <a:rPr lang="en-US" sz="2600" b="1" dirty="0"/>
              <a:t> </a:t>
            </a:r>
            <a:r>
              <a:rPr lang="en-US" sz="2600" b="1" dirty="0" err="1"/>
              <a:t>ainsworth</a:t>
            </a:r>
            <a:r>
              <a:rPr lang="en-US" sz="2600" b="1" dirty="0"/>
              <a:t> cont.</a:t>
            </a:r>
            <a:endParaRPr lang="en-US" sz="2600" dirty="0"/>
          </a:p>
          <a:p>
            <a:pPr lvl="1"/>
            <a:r>
              <a:rPr lang="en-US" sz="2600" dirty="0"/>
              <a:t>D – disorganized/disoriented</a:t>
            </a:r>
          </a:p>
          <a:p>
            <a:pPr lvl="2"/>
            <a:r>
              <a:rPr lang="en-US" sz="2600" dirty="0"/>
              <a:t>Infant might or might not cry during separation</a:t>
            </a:r>
          </a:p>
          <a:p>
            <a:pPr lvl="2"/>
            <a:r>
              <a:rPr lang="en-US" sz="2600" dirty="0"/>
              <a:t>Might or might not be wary of stranger during separation</a:t>
            </a:r>
          </a:p>
          <a:p>
            <a:pPr lvl="2"/>
            <a:r>
              <a:rPr lang="en-US" sz="2600" dirty="0"/>
              <a:t>Bizarre, dissociated behavior upon reunion</a:t>
            </a:r>
          </a:p>
          <a:p>
            <a:pPr lvl="2"/>
            <a:r>
              <a:rPr lang="en-US" sz="2600" dirty="0"/>
              <a:t>Cannot settle </a:t>
            </a:r>
            <a:r>
              <a:rPr lang="en-US" sz="2600"/>
              <a:t>upon </a:t>
            </a:r>
            <a:r>
              <a:rPr lang="en-US" sz="2600" smtClean="0"/>
              <a:t>reunion</a:t>
            </a:r>
            <a:endParaRPr lang="en-US" sz="2600" dirty="0"/>
          </a:p>
          <a:p>
            <a:pPr lvl="1"/>
            <a:r>
              <a:rPr lang="en-US" sz="2600" dirty="0"/>
              <a:t>Caregiver behavioral analogues of infant classifications</a:t>
            </a:r>
          </a:p>
          <a:p>
            <a:pPr lvl="2"/>
            <a:r>
              <a:rPr lang="en-US" sz="2600" dirty="0"/>
              <a:t>Emotionally responsive, available (b) </a:t>
            </a:r>
          </a:p>
          <a:p>
            <a:pPr lvl="2"/>
            <a:r>
              <a:rPr lang="en-US" sz="2600" dirty="0"/>
              <a:t>Dismissing, rejecting of needs (a)</a:t>
            </a:r>
          </a:p>
          <a:p>
            <a:pPr lvl="2"/>
            <a:r>
              <a:rPr lang="en-US" sz="2600" dirty="0"/>
              <a:t>Inconsistent, inept (C) </a:t>
            </a:r>
          </a:p>
          <a:p>
            <a:pPr lvl="2"/>
            <a:r>
              <a:rPr lang="en-US" sz="2600" dirty="0"/>
              <a:t>Abusive, neglectful, frightening or frightened (D)</a:t>
            </a:r>
          </a:p>
          <a:p>
            <a:pPr lvl="1"/>
            <a:r>
              <a:rPr lang="en-US" sz="2600" dirty="0"/>
              <a:t>Attachment classifications can now be predicted by 150 seconds of mother-infant interactions at four months (</a:t>
            </a:r>
            <a:r>
              <a:rPr lang="en-US" sz="2600" dirty="0" err="1"/>
              <a:t>beebe</a:t>
            </a:r>
            <a:r>
              <a:rPr lang="en-US" sz="2600" dirty="0"/>
              <a:t>) </a:t>
            </a:r>
          </a:p>
          <a:p>
            <a:pPr lvl="2"/>
            <a:r>
              <a:rPr lang="en-US" sz="2600" dirty="0"/>
              <a:t>Future b babies make eye contact, fully engage</a:t>
            </a:r>
          </a:p>
          <a:p>
            <a:pPr lvl="2"/>
            <a:r>
              <a:rPr lang="en-US" sz="2600" dirty="0"/>
              <a:t>Future a babies make less eye contact, sooth selves</a:t>
            </a:r>
          </a:p>
          <a:p>
            <a:pPr lvl="2"/>
            <a:r>
              <a:rPr lang="en-US" sz="2600" dirty="0"/>
              <a:t>Future c babies make eye </a:t>
            </a:r>
            <a:r>
              <a:rPr lang="en-US" sz="2600" dirty="0" smtClean="0"/>
              <a:t>contact </a:t>
            </a:r>
            <a:r>
              <a:rPr lang="en-US" sz="2600" dirty="0"/>
              <a:t>but look fearful</a:t>
            </a:r>
          </a:p>
          <a:p>
            <a:pPr lvl="2"/>
            <a:r>
              <a:rPr lang="en-US" sz="2600" dirty="0"/>
              <a:t>Future d babies both escape gaze and look </a:t>
            </a:r>
            <a:r>
              <a:rPr lang="en-US" sz="2400" dirty="0"/>
              <a:t>fearful</a:t>
            </a:r>
          </a:p>
        </p:txBody>
      </p:sp>
      <p:pic>
        <p:nvPicPr>
          <p:cNvPr id="9218" name="Picture 2" descr="Image result for emotionally responsive caregiver eye co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08" y="515493"/>
            <a:ext cx="4097029" cy="27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eye contact 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08" y="3243252"/>
            <a:ext cx="4421848" cy="29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-92765"/>
            <a:ext cx="11039687" cy="72886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Attachment inside us</a:t>
            </a:r>
          </a:p>
          <a:p>
            <a:pPr lvl="1">
              <a:lnSpc>
                <a:spcPct val="100000"/>
              </a:lnSpc>
            </a:pPr>
            <a:r>
              <a:rPr lang="en-US" sz="2200" i="1" dirty="0"/>
              <a:t>internal working model </a:t>
            </a:r>
            <a:r>
              <a:rPr lang="en-US" sz="2200" dirty="0"/>
              <a:t>– set of nonconscious procedures or expectations of how others respond to one’s bids for engagement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Our experiences influence internal working models, but internal working models influence the interpretation of new experiences (creation of developmental trajectory) </a:t>
            </a:r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10242" name="Picture 2" descr="Image result for internal working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99" y="2174584"/>
            <a:ext cx="6244554" cy="46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19270" y="13252"/>
            <a:ext cx="8627165" cy="68447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500" b="1" dirty="0"/>
              <a:t>Attachment inside us cont</a:t>
            </a:r>
            <a:r>
              <a:rPr lang="en-US" sz="25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Adult attachment interview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Measures internal working models in adolescence and adulthood</a:t>
            </a:r>
          </a:p>
          <a:p>
            <a:pPr lvl="2">
              <a:lnSpc>
                <a:spcPct val="100000"/>
              </a:lnSpc>
            </a:pPr>
            <a:r>
              <a:rPr lang="en-US" sz="2400" dirty="0" err="1"/>
              <a:t>Aai</a:t>
            </a:r>
            <a:r>
              <a:rPr lang="en-US" sz="2400" dirty="0"/>
              <a:t> captures quality of the organization of the internal working model through a linguistic analysis of the interview transcription 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Coherent, valid description of childhood relationships with parents (f) 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Idealized, brief, unsubstantiated description of childhood relationships with parents (</a:t>
            </a:r>
            <a:r>
              <a:rPr lang="en-US" sz="2400" dirty="0" err="1"/>
              <a:t>dS</a:t>
            </a:r>
            <a:r>
              <a:rPr lang="en-US" sz="2400" dirty="0"/>
              <a:t>)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ANGRY, MEANDERING DESCRIPTION OF CHILDHOOD RELATIONSHIPS WITH PARENTS (E)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SOMEWHAT INCOHERENT, BIZARRE DESCRIPTION OF TRAUMATIC EVENTS OR LOSSES (U) </a:t>
            </a:r>
          </a:p>
          <a:p>
            <a:pPr lvl="2">
              <a:lnSpc>
                <a:spcPct val="100000"/>
              </a:lnSpc>
            </a:pPr>
            <a:r>
              <a:rPr lang="en-US" sz="2400" i="1" dirty="0"/>
              <a:t>“earned secure” status </a:t>
            </a:r>
            <a:r>
              <a:rPr lang="en-US" sz="2400" dirty="0"/>
              <a:t>– coherent description in spite of challenging childhood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Psychotherapy can change developmental trajectory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Romantic relationship 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High reflective functioning (see psychotherapy)</a:t>
            </a:r>
          </a:p>
          <a:p>
            <a:endParaRPr lang="en-US" dirty="0"/>
          </a:p>
        </p:txBody>
      </p:sp>
      <p:pic>
        <p:nvPicPr>
          <p:cNvPr id="11266" name="Picture 2" descr="Image result for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74" y="1641968"/>
            <a:ext cx="4545495" cy="28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5130" y="0"/>
            <a:ext cx="10482470" cy="6016485"/>
          </a:xfrm>
        </p:spPr>
        <p:txBody>
          <a:bodyPr>
            <a:normAutofit/>
          </a:bodyPr>
          <a:lstStyle/>
          <a:p>
            <a:r>
              <a:rPr lang="en-US" sz="2100" b="1" dirty="0"/>
              <a:t>Intergenerational transmission of attachment </a:t>
            </a:r>
          </a:p>
          <a:p>
            <a:pPr lvl="1"/>
            <a:r>
              <a:rPr lang="en-US" sz="2000" dirty="0"/>
              <a:t>Caregivers who respond sensitively to their infants tend to have infants who trust them when they feel distress</a:t>
            </a:r>
          </a:p>
          <a:p>
            <a:pPr lvl="1"/>
            <a:r>
              <a:rPr lang="en-US" sz="2000" dirty="0"/>
              <a:t>Caregivers who dismiss and reject their infants tend to have infants who become compulsively self-reliant </a:t>
            </a:r>
          </a:p>
          <a:p>
            <a:pPr lvl="1"/>
            <a:r>
              <a:rPr lang="en-US" sz="2000" dirty="0"/>
              <a:t>Inconsistent caregivers tend to have infants who feel anxious and unsure of their ability to solicit comfort and thus exaggerate their needs</a:t>
            </a:r>
          </a:p>
          <a:p>
            <a:pPr lvl="1"/>
            <a:r>
              <a:rPr lang="en-US" sz="2000" dirty="0"/>
              <a:t>Caregivers who frighten or are frightened by their infants tend to have infants who need them yet are frightened by </a:t>
            </a:r>
            <a:r>
              <a:rPr lang="en-US" sz="2000" dirty="0" smtClean="0"/>
              <a:t>them </a:t>
            </a:r>
            <a:r>
              <a:rPr lang="en-US" sz="2000" dirty="0"/>
              <a:t>(approach-avoidance conflict)</a:t>
            </a:r>
          </a:p>
        </p:txBody>
      </p:sp>
      <p:pic>
        <p:nvPicPr>
          <p:cNvPr id="12294" name="Picture 6" descr="Image result for trusting inf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70" y="3732595"/>
            <a:ext cx="4155324" cy="34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849753" cy="6957391"/>
          </a:xfrm>
        </p:spPr>
        <p:txBody>
          <a:bodyPr>
            <a:normAutofit/>
          </a:bodyPr>
          <a:lstStyle/>
          <a:p>
            <a:r>
              <a:rPr lang="en-US" sz="2200" b="1" dirty="0"/>
              <a:t>Attachment theory and culture</a:t>
            </a:r>
          </a:p>
          <a:p>
            <a:pPr lvl="1"/>
            <a:r>
              <a:rPr lang="en-US" sz="2100" dirty="0"/>
              <a:t>Percentage of attachment security tends not to vary across cultures </a:t>
            </a:r>
          </a:p>
          <a:p>
            <a:pPr lvl="1"/>
            <a:r>
              <a:rPr lang="en-US" sz="2100" dirty="0"/>
              <a:t>Percentage of the two types of attachment insecurity does tend to vary across cultures </a:t>
            </a:r>
          </a:p>
          <a:p>
            <a:pPr lvl="2"/>
            <a:r>
              <a:rPr lang="en-US" sz="2100" dirty="0"/>
              <a:t>Israeli kibbutzim (c)</a:t>
            </a:r>
          </a:p>
          <a:p>
            <a:pPr lvl="2"/>
            <a:r>
              <a:rPr lang="en-US" sz="2100" dirty="0"/>
              <a:t>Northern Germany (a)  </a:t>
            </a:r>
          </a:p>
          <a:p>
            <a:pPr lvl="2"/>
            <a:r>
              <a:rPr lang="en-US" sz="2100" dirty="0"/>
              <a:t>Rural japan (c) </a:t>
            </a:r>
          </a:p>
          <a:p>
            <a:pPr lvl="1"/>
            <a:r>
              <a:rPr lang="en-US" sz="2100" dirty="0"/>
              <a:t>Caregiver sensitivity can be measured cross-culturally and is linked to attachment security cross-culturally (argument for universal phenomenon) </a:t>
            </a:r>
          </a:p>
        </p:txBody>
      </p:sp>
      <p:pic>
        <p:nvPicPr>
          <p:cNvPr id="13314" name="Picture 2" descr="Image result for attachment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94" y="1036829"/>
            <a:ext cx="5797385" cy="38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8194" y="4913395"/>
            <a:ext cx="57973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Copyright University of Boulder </a:t>
            </a:r>
            <a:r>
              <a:rPr lang="en-US" sz="1600" dirty="0">
                <a:latin typeface="+mj-lt"/>
                <a:hlinkClick r:id="rId3"/>
              </a:rPr>
              <a:t>http://psych.colorado.edu/~colunga/P4684/incas12.html</a:t>
            </a:r>
            <a:endParaRPr lang="en-US" sz="1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3200" y="0"/>
            <a:ext cx="10363826" cy="6427304"/>
          </a:xfrm>
        </p:spPr>
        <p:txBody>
          <a:bodyPr/>
          <a:lstStyle/>
          <a:p>
            <a:r>
              <a:rPr lang="en-US" sz="2200" b="1" dirty="0"/>
              <a:t>Attachment and disorders</a:t>
            </a:r>
            <a:endParaRPr lang="en-US" dirty="0"/>
          </a:p>
          <a:p>
            <a:pPr lvl="1"/>
            <a:r>
              <a:rPr lang="en-US" sz="2000" dirty="0"/>
              <a:t>Attachment insecurity is considered a risk factor for some kinds of psychopathology</a:t>
            </a:r>
          </a:p>
          <a:p>
            <a:pPr lvl="1"/>
            <a:r>
              <a:rPr lang="en-US" sz="2000" dirty="0"/>
              <a:t>Attachment security is considered a protective factor</a:t>
            </a:r>
          </a:p>
          <a:p>
            <a:pPr lvl="1"/>
            <a:r>
              <a:rPr lang="en-US" sz="2000" dirty="0"/>
              <a:t>Disorganized attachment is probably a necessary but not a sufficient condition for reactive </a:t>
            </a:r>
            <a:r>
              <a:rPr lang="en-US" sz="2000"/>
              <a:t>attachment </a:t>
            </a:r>
            <a:r>
              <a:rPr lang="en-US" sz="2000" smtClean="0"/>
              <a:t>disorder</a:t>
            </a:r>
            <a:endParaRPr lang="en-US" sz="2000" dirty="0"/>
          </a:p>
          <a:p>
            <a:pPr lvl="2"/>
            <a:r>
              <a:rPr lang="en-US" sz="2000" dirty="0" smtClean="0"/>
              <a:t>Inhibited—reactive attachment disorder</a:t>
            </a:r>
            <a:endParaRPr lang="en-US" sz="2000" dirty="0"/>
          </a:p>
          <a:p>
            <a:pPr lvl="2"/>
            <a:r>
              <a:rPr lang="en-US" sz="2000" dirty="0" smtClean="0"/>
              <a:t>Disinhibited—disinhibited social engagement disorder</a:t>
            </a:r>
            <a:endParaRPr lang="en-US" sz="2000" dirty="0"/>
          </a:p>
          <a:p>
            <a:pPr lvl="1"/>
            <a:r>
              <a:rPr lang="en-US" sz="2000" dirty="0"/>
              <a:t>Internal working models are increasingly resistant to change (argument for mother-infant therapy and child psychotherapy) </a:t>
            </a:r>
          </a:p>
        </p:txBody>
      </p:sp>
      <p:pic>
        <p:nvPicPr>
          <p:cNvPr id="14338" name="Picture 2" descr="Image result for attachment dis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26" y="4211220"/>
            <a:ext cx="4210929" cy="28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attachment dis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55" y="4220287"/>
            <a:ext cx="4163127" cy="27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1"/>
            <a:ext cx="10271686" cy="702364"/>
          </a:xfrm>
        </p:spPr>
        <p:txBody>
          <a:bodyPr/>
          <a:lstStyle/>
          <a:p>
            <a:r>
              <a:rPr lang="en-US" dirty="0"/>
              <a:t>Empathy, self, and other minds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9566" y="516835"/>
            <a:ext cx="10363826" cy="4731026"/>
          </a:xfrm>
        </p:spPr>
        <p:txBody>
          <a:bodyPr>
            <a:noAutofit/>
          </a:bodyPr>
          <a:lstStyle/>
          <a:p>
            <a:r>
              <a:rPr lang="en-US" sz="2100" b="1" dirty="0"/>
              <a:t>Early precursors of understanding other minds </a:t>
            </a:r>
          </a:p>
          <a:p>
            <a:pPr lvl="1"/>
            <a:r>
              <a:rPr lang="en-US" sz="2000" i="1" dirty="0"/>
              <a:t>Mind-mindedness</a:t>
            </a:r>
            <a:r>
              <a:rPr lang="en-US" sz="2000" dirty="0"/>
              <a:t> (Elizabeth meins)</a:t>
            </a:r>
          </a:p>
          <a:p>
            <a:pPr lvl="2"/>
            <a:r>
              <a:rPr lang="en-US" sz="2000" dirty="0"/>
              <a:t>Parent’s </a:t>
            </a:r>
            <a:r>
              <a:rPr lang="en-US" sz="2000" dirty="0" smtClean="0"/>
              <a:t>acknowledgment </a:t>
            </a:r>
            <a:r>
              <a:rPr lang="en-US" sz="2000" dirty="0"/>
              <a:t>of child’s mental states </a:t>
            </a:r>
          </a:p>
          <a:p>
            <a:pPr lvl="2"/>
            <a:r>
              <a:rPr lang="en-US" sz="2000" dirty="0"/>
              <a:t>Reflecting back to child what he or she is feeling and intending (i.e., wanting) </a:t>
            </a:r>
          </a:p>
          <a:p>
            <a:pPr lvl="1"/>
            <a:r>
              <a:rPr lang="en-US" sz="2000" i="1" dirty="0"/>
              <a:t>Marking</a:t>
            </a:r>
            <a:r>
              <a:rPr lang="en-US" sz="2000" dirty="0"/>
              <a:t> – reflection of feeling (gergely) </a:t>
            </a:r>
          </a:p>
          <a:p>
            <a:pPr lvl="2"/>
            <a:r>
              <a:rPr lang="en-US" sz="2000" dirty="0"/>
              <a:t>Similar to the infant’s expression of feeling </a:t>
            </a:r>
          </a:p>
          <a:p>
            <a:pPr lvl="2"/>
            <a:r>
              <a:rPr lang="en-US" sz="2000" dirty="0"/>
              <a:t>Not too similar, however </a:t>
            </a:r>
          </a:p>
          <a:p>
            <a:pPr lvl="1"/>
            <a:r>
              <a:rPr lang="en-US" sz="2000" dirty="0"/>
              <a:t>Child outcomes of parental mind-mindedness </a:t>
            </a:r>
          </a:p>
          <a:p>
            <a:pPr lvl="2"/>
            <a:r>
              <a:rPr lang="en-US" sz="2000" dirty="0"/>
              <a:t>Empathy</a:t>
            </a:r>
          </a:p>
          <a:p>
            <a:pPr lvl="2"/>
            <a:r>
              <a:rPr lang="en-US" sz="2000" dirty="0"/>
              <a:t>Sooner understanding of others’ minds </a:t>
            </a:r>
          </a:p>
          <a:p>
            <a:pPr lvl="2"/>
            <a:r>
              <a:rPr lang="en-US" sz="2000" dirty="0"/>
              <a:t>An understanding of oneself through the eyes (i.e., mind) of caregiver </a:t>
            </a:r>
          </a:p>
          <a:p>
            <a:pPr lvl="2"/>
            <a:r>
              <a:rPr lang="en-US" sz="2000" dirty="0"/>
              <a:t>Development of mental representations of self and other </a:t>
            </a:r>
          </a:p>
          <a:p>
            <a:pPr lvl="2"/>
            <a:r>
              <a:rPr lang="en-US" sz="2000" i="1" dirty="0"/>
              <a:t>Pretend mode </a:t>
            </a:r>
            <a:r>
              <a:rPr lang="en-US" sz="2000" dirty="0"/>
              <a:t>– “don’t be such a wimp” (i.e., invalidation) </a:t>
            </a:r>
          </a:p>
          <a:p>
            <a:pPr lvl="2"/>
            <a:r>
              <a:rPr lang="en-US" sz="2000" i="1" dirty="0"/>
              <a:t>Psychic equivalence mode </a:t>
            </a:r>
            <a:r>
              <a:rPr lang="en-US" sz="2000" dirty="0"/>
              <a:t>– just two people feeling the same thing </a:t>
            </a:r>
          </a:p>
        </p:txBody>
      </p:sp>
      <p:pic>
        <p:nvPicPr>
          <p:cNvPr id="1026" name="Picture 2" descr="Image result for mind minde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18" y="2275732"/>
            <a:ext cx="4701275" cy="27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6504"/>
            <a:ext cx="7779026" cy="6964018"/>
          </a:xfrm>
        </p:spPr>
        <p:txBody>
          <a:bodyPr>
            <a:noAutofit/>
          </a:bodyPr>
          <a:lstStyle/>
          <a:p>
            <a:r>
              <a:rPr lang="en-US" sz="2100" b="1" dirty="0"/>
              <a:t>Early precursors of understanding other minds cont. </a:t>
            </a:r>
          </a:p>
          <a:p>
            <a:pPr lvl="1"/>
            <a:r>
              <a:rPr lang="en-US" sz="2000" i="1" dirty="0"/>
              <a:t>Bion’s “alpha function” </a:t>
            </a:r>
          </a:p>
          <a:p>
            <a:pPr lvl="2"/>
            <a:r>
              <a:rPr lang="en-US" sz="2000" dirty="0"/>
              <a:t>Caregiver’s ability to convey understanding of infant’s emotions (especially negative ones) </a:t>
            </a:r>
          </a:p>
          <a:p>
            <a:pPr lvl="2"/>
            <a:r>
              <a:rPr lang="en-US" sz="2000" dirty="0"/>
              <a:t>Caregiver metabolizes or digests overwhelming emotions, thus detoxifying them </a:t>
            </a:r>
            <a:endParaRPr lang="en-US" sz="2000" i="1" dirty="0"/>
          </a:p>
          <a:p>
            <a:pPr lvl="1"/>
            <a:r>
              <a:rPr lang="en-US" sz="2000" i="1" dirty="0"/>
              <a:t>Winnicott’s good-enough mothering </a:t>
            </a:r>
          </a:p>
          <a:p>
            <a:pPr lvl="2"/>
            <a:r>
              <a:rPr lang="en-US" sz="2000" dirty="0"/>
              <a:t>Survive infant’s rage</a:t>
            </a:r>
          </a:p>
          <a:p>
            <a:pPr lvl="2"/>
            <a:r>
              <a:rPr lang="en-US" sz="2000" dirty="0"/>
              <a:t>Without crumpling, raging back, or withdrawing </a:t>
            </a:r>
          </a:p>
          <a:p>
            <a:pPr lvl="1"/>
            <a:r>
              <a:rPr lang="en-US" sz="2000" dirty="0"/>
              <a:t>Developmental </a:t>
            </a:r>
            <a:r>
              <a:rPr lang="en-US" sz="2000" dirty="0" smtClean="0"/>
              <a:t>timetable </a:t>
            </a:r>
            <a:endParaRPr lang="en-US" sz="2000" dirty="0"/>
          </a:p>
          <a:p>
            <a:pPr lvl="2"/>
            <a:r>
              <a:rPr lang="en-US" sz="2000" dirty="0"/>
              <a:t>At three months – infants can lead their “companion in meaning-making” toward areas of interest </a:t>
            </a:r>
          </a:p>
          <a:p>
            <a:pPr lvl="2"/>
            <a:r>
              <a:rPr lang="en-US" sz="2000" dirty="0"/>
              <a:t>At six months – infants can engage in complex game playing, including teasing</a:t>
            </a:r>
          </a:p>
          <a:p>
            <a:pPr lvl="2"/>
            <a:r>
              <a:rPr lang="en-US" sz="2000" dirty="0"/>
              <a:t>Later in first year – interest in one’s own reflection and developing self-awareness</a:t>
            </a:r>
          </a:p>
        </p:txBody>
      </p:sp>
      <p:pic>
        <p:nvPicPr>
          <p:cNvPr id="2052" name="Picture 4" descr="Image result for infant 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18" y="3492411"/>
            <a:ext cx="4866407" cy="36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aregiver understand inf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18" y="-225643"/>
            <a:ext cx="4866407" cy="37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1305" y="-119270"/>
            <a:ext cx="7932815" cy="6773103"/>
          </a:xfrm>
        </p:spPr>
        <p:txBody>
          <a:bodyPr>
            <a:noAutofit/>
          </a:bodyPr>
          <a:lstStyle/>
          <a:p>
            <a:r>
              <a:rPr lang="en-US" sz="2100" b="1" dirty="0"/>
              <a:t>Developmental leaps from nine months and onwards </a:t>
            </a:r>
          </a:p>
          <a:p>
            <a:pPr lvl="1"/>
            <a:r>
              <a:rPr lang="en-US" sz="1900" i="1" dirty="0"/>
              <a:t>Social referencing </a:t>
            </a:r>
            <a:r>
              <a:rPr lang="en-US" sz="1900" dirty="0"/>
              <a:t>– reading caregiver’s facial cues to determine safety of environment </a:t>
            </a:r>
          </a:p>
          <a:p>
            <a:pPr lvl="2"/>
            <a:r>
              <a:rPr lang="en-US" sz="1900" dirty="0"/>
              <a:t>World interpreted through the eyes of the mother</a:t>
            </a:r>
          </a:p>
          <a:p>
            <a:pPr lvl="2"/>
            <a:r>
              <a:rPr lang="en-US" sz="1900" dirty="0"/>
              <a:t>Negative associations between dangerous situation and accompanying fearful emotion develop </a:t>
            </a:r>
          </a:p>
          <a:p>
            <a:pPr lvl="1"/>
            <a:r>
              <a:rPr lang="en-US" sz="1900" i="1" dirty="0"/>
              <a:t>Proto-imperative pointing </a:t>
            </a:r>
            <a:r>
              <a:rPr lang="en-US" sz="1900" dirty="0"/>
              <a:t>– pointing to something infant wants with expectation of adult’s retrieval </a:t>
            </a:r>
          </a:p>
          <a:p>
            <a:pPr lvl="1"/>
            <a:r>
              <a:rPr lang="en-US" sz="1900" i="1" dirty="0"/>
              <a:t>Proto-declarative pointing </a:t>
            </a:r>
            <a:r>
              <a:rPr lang="en-US" sz="1900" dirty="0"/>
              <a:t>– joint attention directed at something infant thinks adult would also find interesting</a:t>
            </a:r>
          </a:p>
          <a:p>
            <a:pPr lvl="1"/>
            <a:r>
              <a:rPr lang="en-US" sz="1900" dirty="0"/>
              <a:t>Children with autism</a:t>
            </a:r>
          </a:p>
          <a:p>
            <a:pPr lvl="2"/>
            <a:r>
              <a:rPr lang="en-US" sz="1900" dirty="0"/>
              <a:t>Deficits in joint attention skills </a:t>
            </a:r>
          </a:p>
          <a:p>
            <a:pPr lvl="2"/>
            <a:r>
              <a:rPr lang="en-US" sz="1900" dirty="0"/>
              <a:t>Deficits in theory of mind skills</a:t>
            </a:r>
          </a:p>
          <a:p>
            <a:pPr lvl="1"/>
            <a:r>
              <a:rPr lang="en-US" sz="1900" dirty="0"/>
              <a:t>Children who have suffered neglect or abuse </a:t>
            </a:r>
          </a:p>
          <a:p>
            <a:pPr lvl="2"/>
            <a:r>
              <a:rPr lang="en-US" sz="1900" dirty="0"/>
              <a:t>Less able to make sense of another’s mental states </a:t>
            </a:r>
          </a:p>
          <a:p>
            <a:pPr lvl="2"/>
            <a:r>
              <a:rPr lang="en-US" sz="1900" dirty="0"/>
              <a:t>More superficial understanding of others’ mental states </a:t>
            </a:r>
          </a:p>
          <a:p>
            <a:pPr lvl="2"/>
            <a:r>
              <a:rPr lang="en-US" sz="1900" dirty="0"/>
              <a:t>Fear of the contents of the neglectful or abusive caregiver’s mind (fonagy) </a:t>
            </a:r>
          </a:p>
        </p:txBody>
      </p:sp>
      <p:pic>
        <p:nvPicPr>
          <p:cNvPr id="3074" name="Picture 2" descr="Image result for social referencing inf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0" y="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kid abuse neglect mental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0" y="3171825"/>
            <a:ext cx="47625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"/>
            <a:ext cx="10681253" cy="6857999"/>
          </a:xfrm>
        </p:spPr>
        <p:txBody>
          <a:bodyPr>
            <a:normAutofit/>
          </a:bodyPr>
          <a:lstStyle/>
          <a:p>
            <a:r>
              <a:rPr lang="en-US" sz="2100" b="1" dirty="0"/>
              <a:t>Theory of mind – capacity to take the perspective of another person </a:t>
            </a:r>
          </a:p>
          <a:p>
            <a:pPr lvl="1"/>
            <a:r>
              <a:rPr lang="en-US" sz="2000" dirty="0"/>
              <a:t>Understanding intentions, beliefs, feelings of others </a:t>
            </a:r>
          </a:p>
          <a:p>
            <a:pPr lvl="1"/>
            <a:r>
              <a:rPr lang="en-US" sz="2000" dirty="0"/>
              <a:t>Distinguishing these from our own (reflective mode) </a:t>
            </a:r>
          </a:p>
          <a:p>
            <a:pPr lvl="1"/>
            <a:r>
              <a:rPr lang="en-US" sz="2000" dirty="0"/>
              <a:t>Theory of mind tasks (false belief tasks) </a:t>
            </a:r>
          </a:p>
          <a:p>
            <a:pPr lvl="2"/>
            <a:r>
              <a:rPr lang="en-US" sz="2000" dirty="0"/>
              <a:t>Cow in a house</a:t>
            </a:r>
          </a:p>
          <a:p>
            <a:pPr lvl="2"/>
            <a:r>
              <a:rPr lang="en-US" sz="2000" dirty="0"/>
              <a:t>Pig in a tea box</a:t>
            </a:r>
          </a:p>
          <a:p>
            <a:pPr lvl="1"/>
            <a:r>
              <a:rPr lang="en-US" sz="2000" dirty="0"/>
              <a:t>Children less than 4 answer incorrectly</a:t>
            </a:r>
          </a:p>
          <a:p>
            <a:pPr lvl="1"/>
            <a:r>
              <a:rPr lang="en-US" sz="2000" dirty="0"/>
              <a:t>Timetable for theory of mind skills depends on</a:t>
            </a:r>
          </a:p>
          <a:p>
            <a:pPr lvl="2"/>
            <a:r>
              <a:rPr lang="en-US" sz="2000" dirty="0"/>
              <a:t>Emotionally attuned caregiving (mind-mindedness) </a:t>
            </a:r>
          </a:p>
          <a:p>
            <a:pPr lvl="2"/>
            <a:r>
              <a:rPr lang="en-US" sz="2000" dirty="0"/>
              <a:t>Having siblings close in age</a:t>
            </a:r>
          </a:p>
          <a:p>
            <a:pPr lvl="2"/>
            <a:r>
              <a:rPr lang="en-US" sz="2000" dirty="0"/>
              <a:t>Mentalization-based intervention </a:t>
            </a:r>
          </a:p>
          <a:p>
            <a:pPr lvl="2"/>
            <a:r>
              <a:rPr lang="en-US" sz="2000" dirty="0"/>
              <a:t>Can reading to a child enhance theory of mind skills? </a:t>
            </a:r>
          </a:p>
          <a:p>
            <a:pPr lvl="1"/>
            <a:r>
              <a:rPr lang="en-US" sz="2000" i="1" dirty="0"/>
              <a:t>Mentalization</a:t>
            </a:r>
            <a:r>
              <a:rPr lang="en-US" sz="2000" dirty="0"/>
              <a:t> – the interpretation of behaviors of self and others as resulting from mental states </a:t>
            </a:r>
          </a:p>
          <a:p>
            <a:pPr lvl="2"/>
            <a:r>
              <a:rPr lang="en-US" sz="2000" dirty="0"/>
              <a:t>Related to self-regulation</a:t>
            </a:r>
          </a:p>
          <a:p>
            <a:pPr lvl="2"/>
            <a:r>
              <a:rPr lang="en-US" sz="2000" dirty="0"/>
              <a:t>Related to social competence</a:t>
            </a:r>
          </a:p>
        </p:txBody>
      </p:sp>
      <p:pic>
        <p:nvPicPr>
          <p:cNvPr id="4100" name="Picture 4" descr="Image result for theory of mind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58" y="400448"/>
            <a:ext cx="4366942" cy="29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hild mental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43" y="3140765"/>
            <a:ext cx="3733657" cy="21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-112437"/>
            <a:ext cx="8971720" cy="6838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1" dirty="0"/>
              <a:t>Expectations: the case of the autistic child</a:t>
            </a:r>
            <a:endParaRPr lang="en-US" sz="21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Fails false belief tasks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Brain circuits related to empathy are not used when a child with autism reads a story about a person’s feelings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Symptoms of autism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Severe social impairment – lacks understanding of feelings of self and others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Verbal and nonverbal communication difficulties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Absence of imaginary play, repetitive rituals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Children with autism use </a:t>
            </a:r>
            <a:r>
              <a:rPr lang="en-US" sz="2000" dirty="0" smtClean="0"/>
              <a:t>same </a:t>
            </a:r>
            <a:r>
              <a:rPr lang="en-US" sz="2000" dirty="0"/>
              <a:t>areas of the brain to process faces and nonhuman objects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Autism-like symptoms found in children who have experienced extreme deprivation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Self-stimulation • Rocking • Inability to manage change (transitions)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000" dirty="0"/>
              <a:t>• Limited verbal ability       	      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000" dirty="0"/>
              <a:t>• Little desire for closeness	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000" dirty="0"/>
              <a:t>• Little desire to seek comfort 	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000" dirty="0"/>
              <a:t>• Difficulty understanding emotions – their own </a:t>
            </a:r>
            <a:r>
              <a:rPr lang="en-US" sz="2000"/>
              <a:t>and </a:t>
            </a:r>
            <a:r>
              <a:rPr lang="en-US" sz="2000" smtClean="0"/>
              <a:t>others’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Similar behaviors associated with disorganized attachment</a:t>
            </a:r>
          </a:p>
        </p:txBody>
      </p:sp>
      <p:pic>
        <p:nvPicPr>
          <p:cNvPr id="5122" name="Picture 2" descr="Image result for autistic theory of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03" y="1179443"/>
            <a:ext cx="3663541" cy="40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0279" y="0"/>
            <a:ext cx="11145704" cy="6513443"/>
          </a:xfrm>
        </p:spPr>
        <p:txBody>
          <a:bodyPr/>
          <a:lstStyle/>
          <a:p>
            <a:r>
              <a:rPr lang="en-US" sz="2200" b="1" dirty="0"/>
              <a:t>Empathy, mirror neurons, and </a:t>
            </a:r>
            <a:r>
              <a:rPr lang="en-US" sz="2200" b="1" dirty="0" err="1"/>
              <a:t>rizzolatti’s</a:t>
            </a:r>
            <a:r>
              <a:rPr lang="en-US" sz="2200" b="1" dirty="0"/>
              <a:t> monkeys </a:t>
            </a:r>
            <a:endParaRPr lang="en-US" sz="2200" dirty="0"/>
          </a:p>
          <a:p>
            <a:pPr lvl="1"/>
            <a:r>
              <a:rPr lang="en-US" sz="2100" dirty="0"/>
              <a:t>Firing of same neurons as those fired in someone person is observing </a:t>
            </a:r>
          </a:p>
          <a:p>
            <a:pPr lvl="2"/>
            <a:r>
              <a:rPr lang="en-US" sz="2100" dirty="0"/>
              <a:t>Crying because someone else begins to cry</a:t>
            </a:r>
          </a:p>
          <a:p>
            <a:pPr lvl="2"/>
            <a:r>
              <a:rPr lang="en-US" sz="2100" dirty="0"/>
              <a:t>Wincing when someone walks into a glass door</a:t>
            </a:r>
          </a:p>
          <a:p>
            <a:pPr lvl="1"/>
            <a:r>
              <a:rPr lang="en-US" sz="2100" dirty="0"/>
              <a:t>Mirror neurons facilitate capacity to form </a:t>
            </a:r>
            <a:r>
              <a:rPr lang="en-US" sz="2100" dirty="0" smtClean="0"/>
              <a:t>empathic </a:t>
            </a:r>
            <a:r>
              <a:rPr lang="en-US" sz="2100" dirty="0"/>
              <a:t>connections between humans </a:t>
            </a:r>
          </a:p>
          <a:p>
            <a:pPr lvl="1"/>
            <a:r>
              <a:rPr lang="en-US" sz="2100" dirty="0"/>
              <a:t>Mirror neurons are found in </a:t>
            </a:r>
            <a:r>
              <a:rPr lang="en-US" sz="2100" dirty="0" err="1"/>
              <a:t>broca’s</a:t>
            </a:r>
            <a:r>
              <a:rPr lang="en-US" sz="2100" dirty="0"/>
              <a:t> area in the left hemisphere, a region central to language development (perhaps why “talk therapy” is so effective?)</a:t>
            </a:r>
          </a:p>
          <a:p>
            <a:pPr lvl="1"/>
            <a:r>
              <a:rPr lang="en-US" sz="2100" dirty="0"/>
              <a:t>Same phenomenon found in macaque monkeys </a:t>
            </a:r>
            <a:r>
              <a:rPr lang="en-US" sz="2100" dirty="0" smtClean="0"/>
              <a:t>(</a:t>
            </a:r>
            <a:r>
              <a:rPr lang="en-US" sz="2100" dirty="0" err="1" smtClean="0"/>
              <a:t>rizzolatti</a:t>
            </a:r>
            <a:r>
              <a:rPr lang="en-US" sz="2100" dirty="0" smtClean="0"/>
              <a:t>)</a:t>
            </a:r>
            <a:endParaRPr lang="en-US" sz="2100" dirty="0"/>
          </a:p>
          <a:p>
            <a:pPr lvl="1"/>
            <a:r>
              <a:rPr lang="en-US" sz="2100" dirty="0"/>
              <a:t>Children with autism have a deficit in mirror-neuron functioning</a:t>
            </a:r>
          </a:p>
        </p:txBody>
      </p:sp>
      <p:pic>
        <p:nvPicPr>
          <p:cNvPr id="6146" name="Picture 2" descr="Mirror Neuron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15" y="4348452"/>
            <a:ext cx="7852741" cy="330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93" y="0"/>
            <a:ext cx="10364451" cy="821635"/>
          </a:xfrm>
        </p:spPr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1062" y="609599"/>
            <a:ext cx="11820938" cy="58334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1" dirty="0"/>
              <a:t>Attachment theory and john Bowlby and </a:t>
            </a:r>
            <a:r>
              <a:rPr lang="en-US" sz="2100" b="1" dirty="0" err="1"/>
              <a:t>mary</a:t>
            </a:r>
            <a:r>
              <a:rPr lang="en-US" sz="2100" b="1" dirty="0"/>
              <a:t> </a:t>
            </a:r>
            <a:r>
              <a:rPr lang="en-US" sz="2100" b="1" dirty="0" err="1"/>
              <a:t>ainsworth</a:t>
            </a:r>
            <a:r>
              <a:rPr lang="en-US" sz="2100" b="1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Observation of children separated from their parents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London blitz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Hospitalized children</a:t>
            </a:r>
          </a:p>
          <a:p>
            <a:pPr lvl="1">
              <a:lnSpc>
                <a:spcPct val="100000"/>
              </a:lnSpc>
            </a:pPr>
            <a:r>
              <a:rPr lang="en-US" sz="2000" i="1" dirty="0"/>
              <a:t>Secure base </a:t>
            </a:r>
            <a:r>
              <a:rPr lang="en-US" sz="2000" dirty="0"/>
              <a:t>– older, wiser person who provides protection when a threat is present</a:t>
            </a:r>
          </a:p>
          <a:p>
            <a:pPr lvl="1">
              <a:lnSpc>
                <a:spcPct val="100000"/>
              </a:lnSpc>
            </a:pPr>
            <a:r>
              <a:rPr lang="en-US" sz="2000" i="1" dirty="0"/>
              <a:t>Exploration</a:t>
            </a:r>
            <a:r>
              <a:rPr lang="en-US" sz="2000" dirty="0"/>
              <a:t> – discovery of the environment when the attachment system is deactivated by the secure base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Strange situation procedure (3-minute intervals) 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Mother, infant, and observer </a:t>
            </a:r>
            <a:r>
              <a:rPr lang="en-US" sz="2000" dirty="0"/>
              <a:t>(12 or 18 months old)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Mother and </a:t>
            </a:r>
            <a:r>
              <a:rPr lang="en-US" sz="2000" dirty="0" smtClean="0"/>
              <a:t>infant interacting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Stranger and infant interacting with mother present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Mother </a:t>
            </a:r>
            <a:r>
              <a:rPr lang="en-US" sz="2000" dirty="0" smtClean="0"/>
              <a:t>leaves and stranger alone with baby 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Mother returns and stranger leaves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Mother leaves </a:t>
            </a:r>
            <a:r>
              <a:rPr lang="en-US" sz="2000" dirty="0" smtClean="0"/>
              <a:t>again and infant alone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Stranger returns and interacts with infant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Mother returns </a:t>
            </a:r>
            <a:r>
              <a:rPr lang="en-US" sz="2000" dirty="0" smtClean="0"/>
              <a:t>and interacts with infant</a:t>
            </a:r>
            <a:endParaRPr lang="en-US" sz="2000" dirty="0"/>
          </a:p>
        </p:txBody>
      </p:sp>
      <p:pic>
        <p:nvPicPr>
          <p:cNvPr id="7174" name="Picture 6" descr="Image result for strange sit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53" y="3137611"/>
            <a:ext cx="4136560" cy="33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246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027" y="0"/>
            <a:ext cx="10349947" cy="6858000"/>
          </a:xfrm>
        </p:spPr>
        <p:txBody>
          <a:bodyPr>
            <a:normAutofit fontScale="85000" lnSpcReduction="20000"/>
          </a:bodyPr>
          <a:lstStyle/>
          <a:p>
            <a:r>
              <a:rPr lang="en-US" sz="2500" b="1" dirty="0"/>
              <a:t>Attachment theory and john Bowlby and </a:t>
            </a:r>
            <a:r>
              <a:rPr lang="en-US" sz="2500" b="1" dirty="0" err="1"/>
              <a:t>mary</a:t>
            </a:r>
            <a:r>
              <a:rPr lang="en-US" sz="2500" b="1" dirty="0"/>
              <a:t> </a:t>
            </a:r>
            <a:r>
              <a:rPr lang="en-US" sz="2500" b="1" dirty="0" err="1"/>
              <a:t>ainsworth</a:t>
            </a:r>
            <a:r>
              <a:rPr lang="en-US" sz="2500" b="1" dirty="0"/>
              <a:t> cont.</a:t>
            </a:r>
          </a:p>
          <a:p>
            <a:pPr lvl="1"/>
            <a:r>
              <a:rPr lang="en-US" sz="2200" dirty="0"/>
              <a:t>Attachment classifications</a:t>
            </a:r>
          </a:p>
          <a:p>
            <a:pPr lvl="2"/>
            <a:r>
              <a:rPr lang="en-US" sz="2200" dirty="0"/>
              <a:t>B – securely attached</a:t>
            </a:r>
          </a:p>
          <a:p>
            <a:pPr lvl="3"/>
            <a:r>
              <a:rPr lang="en-US" sz="2200" dirty="0"/>
              <a:t>Infant cries during separation </a:t>
            </a:r>
          </a:p>
          <a:p>
            <a:pPr lvl="3"/>
            <a:r>
              <a:rPr lang="en-US" sz="2200" dirty="0"/>
              <a:t>Wary of stranger during separation</a:t>
            </a:r>
          </a:p>
          <a:p>
            <a:pPr lvl="3"/>
            <a:r>
              <a:rPr lang="en-US" sz="2200" dirty="0"/>
              <a:t>Proximity-seeking and contact-maintenance upon reunion</a:t>
            </a:r>
          </a:p>
          <a:p>
            <a:pPr lvl="3"/>
            <a:r>
              <a:rPr lang="en-US" sz="2200" dirty="0"/>
              <a:t>Settles quickly upon reunion</a:t>
            </a:r>
          </a:p>
          <a:p>
            <a:pPr lvl="2"/>
            <a:r>
              <a:rPr lang="en-US" sz="2200" dirty="0"/>
              <a:t>a – anxious-avoidant </a:t>
            </a:r>
          </a:p>
          <a:p>
            <a:pPr lvl="3"/>
            <a:r>
              <a:rPr lang="en-US" sz="2200" dirty="0"/>
              <a:t>Infant does not typically cry during separation</a:t>
            </a:r>
          </a:p>
          <a:p>
            <a:pPr lvl="3"/>
            <a:r>
              <a:rPr lang="en-US" sz="2200" dirty="0"/>
              <a:t>Interacts with stranger during separation</a:t>
            </a:r>
          </a:p>
          <a:p>
            <a:pPr lvl="3"/>
            <a:r>
              <a:rPr lang="en-US" sz="2200" dirty="0"/>
              <a:t>Snubbing of mother upon reunion</a:t>
            </a:r>
          </a:p>
          <a:p>
            <a:pPr lvl="3"/>
            <a:r>
              <a:rPr lang="en-US" sz="2200" dirty="0"/>
              <a:t>Appears settled but heart rate is high upon reunion</a:t>
            </a:r>
          </a:p>
          <a:p>
            <a:pPr lvl="2"/>
            <a:r>
              <a:rPr lang="en-US" sz="2200" dirty="0"/>
              <a:t>C – anxious-resistant/ambivalent</a:t>
            </a:r>
          </a:p>
          <a:p>
            <a:pPr lvl="3"/>
            <a:r>
              <a:rPr lang="en-US" sz="2200" dirty="0"/>
              <a:t>Infant cries hysterically during separation</a:t>
            </a:r>
          </a:p>
          <a:p>
            <a:pPr lvl="3"/>
            <a:r>
              <a:rPr lang="en-US" sz="2200" dirty="0"/>
              <a:t>Terrified of stranger during separation</a:t>
            </a:r>
          </a:p>
          <a:p>
            <a:pPr lvl="3"/>
            <a:r>
              <a:rPr lang="en-US" sz="2200" dirty="0"/>
              <a:t>Alternates between making bids to be picked up and consoled and pushing mother away in anger upon reunion</a:t>
            </a:r>
          </a:p>
          <a:p>
            <a:pPr lvl="3"/>
            <a:r>
              <a:rPr lang="en-US" sz="2200" dirty="0"/>
              <a:t>Cannot settle upon reunion</a:t>
            </a:r>
          </a:p>
        </p:txBody>
      </p:sp>
      <p:pic>
        <p:nvPicPr>
          <p:cNvPr id="8194" name="Picture 2" descr="Image result for strange sit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35" y="2272275"/>
            <a:ext cx="4359965" cy="29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416</TotalTime>
  <Words>1359</Words>
  <Application>Microsoft Office PowerPoint</Application>
  <PresentationFormat>Widescreen</PresentationFormat>
  <Paragraphs>166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Droplet</vt:lpstr>
      <vt:lpstr>Developmental Psychology</vt:lpstr>
      <vt:lpstr>Empathy, self, and other minds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attachment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Psychology</dc:title>
  <dc:creator>Holly Rosen</dc:creator>
  <cp:lastModifiedBy>Geoffrey Goodman</cp:lastModifiedBy>
  <cp:revision>179</cp:revision>
  <dcterms:created xsi:type="dcterms:W3CDTF">2016-10-01T23:17:03Z</dcterms:created>
  <dcterms:modified xsi:type="dcterms:W3CDTF">2016-10-04T19:50:00Z</dcterms:modified>
</cp:coreProperties>
</file>