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</p:sldIdLst>
  <p:sldSz cx="12192000" cy="6858000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91A7-18CE-4D85-96DF-0079D0226E43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026FE-9DD5-4410-B763-89503B905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819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91A7-18CE-4D85-96DF-0079D0226E43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026FE-9DD5-4410-B763-89503B905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943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91A7-18CE-4D85-96DF-0079D0226E43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026FE-9DD5-4410-B763-89503B905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782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91A7-18CE-4D85-96DF-0079D0226E43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026FE-9DD5-4410-B763-89503B905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36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91A7-18CE-4D85-96DF-0079D0226E43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026FE-9DD5-4410-B763-89503B905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3455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91A7-18CE-4D85-96DF-0079D0226E43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026FE-9DD5-4410-B763-89503B905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0024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91A7-18CE-4D85-96DF-0079D0226E43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026FE-9DD5-4410-B763-89503B905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6032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91A7-18CE-4D85-96DF-0079D0226E43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026FE-9DD5-4410-B763-89503B905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5679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91A7-18CE-4D85-96DF-0079D0226E43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026FE-9DD5-4410-B763-89503B905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175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91A7-18CE-4D85-96DF-0079D0226E43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F4F026FE-9DD5-4410-B763-89503B905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526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91A7-18CE-4D85-96DF-0079D0226E43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026FE-9DD5-4410-B763-89503B905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585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91A7-18CE-4D85-96DF-0079D0226E43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026FE-9DD5-4410-B763-89503B905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196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91A7-18CE-4D85-96DF-0079D0226E43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026FE-9DD5-4410-B763-89503B905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745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91A7-18CE-4D85-96DF-0079D0226E43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026FE-9DD5-4410-B763-89503B905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294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91A7-18CE-4D85-96DF-0079D0226E43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026FE-9DD5-4410-B763-89503B905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434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91A7-18CE-4D85-96DF-0079D0226E43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026FE-9DD5-4410-B763-89503B905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635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91A7-18CE-4D85-96DF-0079D0226E43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026FE-9DD5-4410-B763-89503B905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237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82D91A7-18CE-4D85-96DF-0079D0226E43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F026FE-9DD5-4410-B763-89503B905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79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 Rounded MT Bold" panose="020F0704030504030204" pitchFamily="34" charset="0"/>
              </a:rPr>
              <a:t>Developmental Psychology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98542" y="3996267"/>
            <a:ext cx="6987645" cy="1388534"/>
          </a:xfrm>
        </p:spPr>
        <p:txBody>
          <a:bodyPr>
            <a:noAutofit/>
          </a:bodyPr>
          <a:lstStyle/>
          <a:p>
            <a:pPr algn="ctr"/>
            <a:r>
              <a:rPr lang="en-US" sz="2400" dirty="0"/>
              <a:t>Dr. </a:t>
            </a:r>
            <a:r>
              <a:rPr lang="en-US" sz="2400" dirty="0" smtClean="0"/>
              <a:t>Geoff </a:t>
            </a:r>
            <a:r>
              <a:rPr lang="en-US" sz="2400" dirty="0"/>
              <a:t>Goodman</a:t>
            </a:r>
          </a:p>
          <a:p>
            <a:pPr algn="ctr"/>
            <a:r>
              <a:rPr lang="en-US" sz="2400" dirty="0"/>
              <a:t>Lecture 3</a:t>
            </a:r>
          </a:p>
          <a:p>
            <a:pPr algn="ctr"/>
            <a:r>
              <a:rPr lang="en-US" sz="2400" dirty="0"/>
              <a:t>9/27/16</a:t>
            </a:r>
          </a:p>
        </p:txBody>
      </p:sp>
    </p:spTree>
    <p:extLst>
      <p:ext uri="{BB962C8B-B14F-4D97-AF65-F5344CB8AC3E}">
        <p14:creationId xmlns:p14="http://schemas.microsoft.com/office/powerpoint/2010/main" val="397874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1924" y="172279"/>
            <a:ext cx="10463728" cy="4808004"/>
          </a:xfrm>
        </p:spPr>
        <p:txBody>
          <a:bodyPr>
            <a:normAutofit fontScale="92500" lnSpcReduction="20000"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It takes two to tango: Blind babies, premature babies, and sensitive babies </a:t>
            </a:r>
          </a:p>
          <a:p>
            <a:pPr lvl="1"/>
            <a:r>
              <a:rPr lang="en-US" sz="1900" dirty="0">
                <a:solidFill>
                  <a:srgbClr val="000000"/>
                </a:solidFill>
              </a:rPr>
              <a:t>Blind babies – vicious cycle </a:t>
            </a:r>
          </a:p>
          <a:p>
            <a:pPr lvl="2"/>
            <a:r>
              <a:rPr lang="en-US" sz="1900" dirty="0">
                <a:solidFill>
                  <a:srgbClr val="000000"/>
                </a:solidFill>
              </a:rPr>
              <a:t>Mothers withdraw, babies then withdraw, mothers withdraw more, feeling more helpless</a:t>
            </a:r>
          </a:p>
          <a:p>
            <a:pPr lvl="2"/>
            <a:r>
              <a:rPr lang="en-US" sz="1900" dirty="0">
                <a:solidFill>
                  <a:srgbClr val="000000"/>
                </a:solidFill>
              </a:rPr>
              <a:t>Vicious cycle can be broken with intervention and awareness of infant responses (e.g., legs kicking after vocalizing) </a:t>
            </a:r>
          </a:p>
          <a:p>
            <a:pPr lvl="1"/>
            <a:r>
              <a:rPr lang="en-US" sz="1900" dirty="0">
                <a:solidFill>
                  <a:srgbClr val="000000"/>
                </a:solidFill>
              </a:rPr>
              <a:t>Premature babies</a:t>
            </a:r>
          </a:p>
          <a:p>
            <a:pPr lvl="2"/>
            <a:r>
              <a:rPr lang="en-US" sz="1900" dirty="0">
                <a:solidFill>
                  <a:srgbClr val="000000"/>
                </a:solidFill>
              </a:rPr>
              <a:t>Associated with developmental risks (i.e</a:t>
            </a:r>
            <a:r>
              <a:rPr lang="en-US" sz="1900" dirty="0" smtClean="0">
                <a:solidFill>
                  <a:srgbClr val="000000"/>
                </a:solidFill>
              </a:rPr>
              <a:t>., </a:t>
            </a:r>
            <a:r>
              <a:rPr lang="en-US" sz="1900" dirty="0">
                <a:solidFill>
                  <a:srgbClr val="000000"/>
                </a:solidFill>
              </a:rPr>
              <a:t>behavioral problems, low IQ, learning difficulties, peer problems, attentional difficulties, more demanding) </a:t>
            </a:r>
          </a:p>
          <a:p>
            <a:pPr lvl="2"/>
            <a:r>
              <a:rPr lang="en-US" sz="1900" dirty="0">
                <a:solidFill>
                  <a:srgbClr val="000000"/>
                </a:solidFill>
              </a:rPr>
              <a:t>Mothers less confident, more anxious </a:t>
            </a:r>
          </a:p>
          <a:p>
            <a:pPr lvl="2"/>
            <a:r>
              <a:rPr lang="en-US" sz="1900" dirty="0">
                <a:solidFill>
                  <a:srgbClr val="000000"/>
                </a:solidFill>
              </a:rPr>
              <a:t>Infants not biologically primed to cry before term </a:t>
            </a:r>
          </a:p>
          <a:p>
            <a:pPr lvl="2"/>
            <a:r>
              <a:rPr lang="en-US" sz="1900" dirty="0">
                <a:solidFill>
                  <a:srgbClr val="000000"/>
                </a:solidFill>
              </a:rPr>
              <a:t>Infants less able to recognize caregiver’s voice </a:t>
            </a:r>
          </a:p>
          <a:p>
            <a:pPr lvl="2"/>
            <a:r>
              <a:rPr lang="en-US" sz="1900" dirty="0">
                <a:solidFill>
                  <a:srgbClr val="000000"/>
                </a:solidFill>
              </a:rPr>
              <a:t>What contributes to favorable outcomes? </a:t>
            </a:r>
          </a:p>
          <a:p>
            <a:pPr lvl="3"/>
            <a:r>
              <a:rPr lang="en-US" sz="1900" dirty="0">
                <a:solidFill>
                  <a:srgbClr val="000000"/>
                </a:solidFill>
              </a:rPr>
              <a:t>Physical attractiveness, no physical disabilities, time caregiver spends with infant, </a:t>
            </a:r>
            <a:r>
              <a:rPr lang="en-US" sz="1900" b="1" dirty="0">
                <a:solidFill>
                  <a:srgbClr val="000000"/>
                </a:solidFill>
              </a:rPr>
              <a:t>kangaroo care </a:t>
            </a:r>
            <a:r>
              <a:rPr lang="en-US" sz="1900" b="1" dirty="0" smtClean="0">
                <a:solidFill>
                  <a:srgbClr val="000000"/>
                </a:solidFill>
              </a:rPr>
              <a:t>(</a:t>
            </a:r>
            <a:r>
              <a:rPr lang="en-US" sz="1900" dirty="0" smtClean="0">
                <a:solidFill>
                  <a:srgbClr val="000000"/>
                </a:solidFill>
              </a:rPr>
              <a:t>infant </a:t>
            </a:r>
            <a:r>
              <a:rPr lang="en-US" sz="1900" dirty="0">
                <a:solidFill>
                  <a:srgbClr val="000000"/>
                </a:solidFill>
              </a:rPr>
              <a:t>carried upright under caregiver’s </a:t>
            </a:r>
            <a:r>
              <a:rPr lang="en-US" sz="1900" dirty="0" smtClean="0">
                <a:solidFill>
                  <a:srgbClr val="000000"/>
                </a:solidFill>
              </a:rPr>
              <a:t>clothes), </a:t>
            </a:r>
            <a:r>
              <a:rPr lang="en-US" sz="1900" dirty="0">
                <a:solidFill>
                  <a:srgbClr val="000000"/>
                </a:solidFill>
              </a:rPr>
              <a:t>family support, caregiver attunement</a:t>
            </a:r>
          </a:p>
          <a:p>
            <a:endParaRPr lang="en-US" dirty="0"/>
          </a:p>
        </p:txBody>
      </p:sp>
      <p:pic>
        <p:nvPicPr>
          <p:cNvPr id="4" name="Picture 2" descr="Image result for blind and premature bab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078" y="4638261"/>
            <a:ext cx="4241540" cy="221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873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8292" y="1885121"/>
            <a:ext cx="10018713" cy="3124201"/>
          </a:xfrm>
        </p:spPr>
        <p:txBody>
          <a:bodyPr>
            <a:noAutofit/>
          </a:bodyPr>
          <a:lstStyle/>
          <a:p>
            <a:r>
              <a:rPr lang="en-US" sz="2100" b="1" dirty="0">
                <a:solidFill>
                  <a:srgbClr val="002060"/>
                </a:solidFill>
              </a:rPr>
              <a:t>Early emotional defenses (</a:t>
            </a:r>
            <a:r>
              <a:rPr lang="en-US" sz="2100" b="1" dirty="0" err="1">
                <a:solidFill>
                  <a:srgbClr val="002060"/>
                </a:solidFill>
              </a:rPr>
              <a:t>Fraiberg</a:t>
            </a:r>
            <a:r>
              <a:rPr lang="en-US" sz="2100" b="1" dirty="0">
                <a:solidFill>
                  <a:srgbClr val="002060"/>
                </a:solidFill>
              </a:rPr>
              <a:t>) 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Freezing (18 months) – response to fear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Fight (end of second year) – “stubborn monsters” 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Flight (withdrawal or avoidance) – overstimulated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Reaction formation – turning negative into positive affect </a:t>
            </a:r>
            <a:endParaRPr lang="en-US" dirty="0"/>
          </a:p>
          <a:p>
            <a:r>
              <a:rPr lang="en-US" sz="2100" b="1" dirty="0">
                <a:solidFill>
                  <a:srgbClr val="002060"/>
                </a:solidFill>
              </a:rPr>
              <a:t>Mismatches and dodges 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Attunement occurs 28% </a:t>
            </a:r>
            <a:r>
              <a:rPr lang="en-US" dirty="0" smtClean="0">
                <a:solidFill>
                  <a:srgbClr val="000000"/>
                </a:solidFill>
              </a:rPr>
              <a:t>of the time at </a:t>
            </a:r>
            <a:r>
              <a:rPr lang="en-US" dirty="0">
                <a:solidFill>
                  <a:srgbClr val="000000"/>
                </a:solidFill>
              </a:rPr>
              <a:t>three months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34% </a:t>
            </a:r>
            <a:r>
              <a:rPr lang="en-US" dirty="0" smtClean="0">
                <a:solidFill>
                  <a:srgbClr val="000000"/>
                </a:solidFill>
              </a:rPr>
              <a:t>of the time at </a:t>
            </a:r>
            <a:r>
              <a:rPr lang="en-US" dirty="0">
                <a:solidFill>
                  <a:srgbClr val="000000"/>
                </a:solidFill>
              </a:rPr>
              <a:t>nine months (</a:t>
            </a:r>
            <a:r>
              <a:rPr lang="en-US" dirty="0" err="1">
                <a:solidFill>
                  <a:srgbClr val="000000"/>
                </a:solidFill>
              </a:rPr>
              <a:t>Tronick</a:t>
            </a:r>
            <a:r>
              <a:rPr lang="en-US" dirty="0">
                <a:solidFill>
                  <a:srgbClr val="000000"/>
                </a:solidFill>
              </a:rPr>
              <a:t>) </a:t>
            </a:r>
          </a:p>
          <a:p>
            <a:pPr lvl="1"/>
            <a:r>
              <a:rPr lang="en-US" dirty="0" err="1">
                <a:solidFill>
                  <a:srgbClr val="000000"/>
                </a:solidFill>
              </a:rPr>
              <a:t>Winnicott’s</a:t>
            </a:r>
            <a:r>
              <a:rPr lang="en-US" dirty="0">
                <a:solidFill>
                  <a:srgbClr val="000000"/>
                </a:solidFill>
              </a:rPr>
              <a:t> concept of “good-enough mothering” 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Infants learn that </a:t>
            </a:r>
            <a:r>
              <a:rPr lang="en-US" dirty="0" err="1">
                <a:solidFill>
                  <a:srgbClr val="000000"/>
                </a:solidFill>
              </a:rPr>
              <a:t>misattunements</a:t>
            </a:r>
            <a:r>
              <a:rPr lang="en-US" dirty="0">
                <a:solidFill>
                  <a:srgbClr val="000000"/>
                </a:solidFill>
              </a:rPr>
              <a:t> can be repaired </a:t>
            </a:r>
          </a:p>
          <a:p>
            <a:pPr lvl="2"/>
            <a:r>
              <a:rPr lang="en-US" sz="2000" dirty="0" smtClean="0">
                <a:solidFill>
                  <a:srgbClr val="000000"/>
                </a:solidFill>
              </a:rPr>
              <a:t>Rupture–repair </a:t>
            </a:r>
            <a:r>
              <a:rPr lang="en-US" sz="2000" dirty="0">
                <a:solidFill>
                  <a:srgbClr val="000000"/>
                </a:solidFill>
              </a:rPr>
              <a:t>cycle can become expectation </a:t>
            </a:r>
          </a:p>
          <a:p>
            <a:pPr lvl="2"/>
            <a:r>
              <a:rPr lang="en-US" sz="2000" dirty="0">
                <a:solidFill>
                  <a:srgbClr val="000000"/>
                </a:solidFill>
              </a:rPr>
              <a:t>Is this what good psychotherapy is all about (</a:t>
            </a:r>
            <a:r>
              <a:rPr lang="en-US" sz="2000" dirty="0" smtClean="0">
                <a:solidFill>
                  <a:srgbClr val="000000"/>
                </a:solidFill>
              </a:rPr>
              <a:t>Alliance-Focused </a:t>
            </a:r>
            <a:r>
              <a:rPr lang="en-US" sz="2000" dirty="0">
                <a:solidFill>
                  <a:srgbClr val="000000"/>
                </a:solidFill>
              </a:rPr>
              <a:t>Therapy [AFT</a:t>
            </a:r>
            <a:r>
              <a:rPr lang="en-US" sz="2000" dirty="0" smtClean="0">
                <a:solidFill>
                  <a:srgbClr val="000000"/>
                </a:solidFill>
              </a:rPr>
              <a:t>])?</a:t>
            </a:r>
            <a:endParaRPr lang="en-US" sz="2000" dirty="0">
              <a:solidFill>
                <a:srgbClr val="000000"/>
              </a:solidFill>
            </a:endParaRPr>
          </a:p>
          <a:p>
            <a:pPr lvl="2"/>
            <a:r>
              <a:rPr lang="en-US" sz="2000" dirty="0">
                <a:solidFill>
                  <a:srgbClr val="000000"/>
                </a:solidFill>
              </a:rPr>
              <a:t>34% of mismatches repaired by next interaction phase </a:t>
            </a:r>
          </a:p>
          <a:p>
            <a:pPr lvl="2"/>
            <a:r>
              <a:rPr lang="en-US" sz="2000" dirty="0">
                <a:solidFill>
                  <a:srgbClr val="000000"/>
                </a:solidFill>
              </a:rPr>
              <a:t>36% of remaining mismatches repaired by second phase</a:t>
            </a:r>
            <a:endParaRPr lang="en-US" sz="2000" dirty="0">
              <a:solidFill>
                <a:srgbClr val="002060"/>
              </a:solidFill>
            </a:endParaRPr>
          </a:p>
          <a:p>
            <a:pPr lvl="1"/>
            <a:endParaRPr lang="en-US" sz="1800" dirty="0">
              <a:solidFill>
                <a:srgbClr val="000000"/>
              </a:solidFill>
            </a:endParaRPr>
          </a:p>
        </p:txBody>
      </p:sp>
      <p:pic>
        <p:nvPicPr>
          <p:cNvPr id="10242" name="Picture 2" descr="Image result for infant attunement com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615" y="173064"/>
            <a:ext cx="3263705" cy="4632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46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0815" y="307450"/>
            <a:ext cx="10018713" cy="4465983"/>
          </a:xfrm>
        </p:spPr>
        <p:txBody>
          <a:bodyPr>
            <a:noAutofit/>
          </a:bodyPr>
          <a:lstStyle/>
          <a:p>
            <a:r>
              <a:rPr lang="en-US" sz="2100" b="1" dirty="0">
                <a:solidFill>
                  <a:srgbClr val="002060"/>
                </a:solidFill>
              </a:rPr>
              <a:t>Mismatches and dodges cont. </a:t>
            </a:r>
          </a:p>
          <a:p>
            <a:pPr lvl="1"/>
            <a:r>
              <a:rPr lang="en-US" dirty="0"/>
              <a:t>“Chase and dodge” interactions</a:t>
            </a:r>
          </a:p>
          <a:p>
            <a:pPr lvl="2"/>
            <a:r>
              <a:rPr lang="en-US" sz="2000" dirty="0"/>
              <a:t>Infants do not learn how to regulate themselves </a:t>
            </a:r>
          </a:p>
          <a:p>
            <a:pPr lvl="2"/>
            <a:r>
              <a:rPr lang="en-US" sz="2000" dirty="0"/>
              <a:t>Infants do not learn how to separate </a:t>
            </a:r>
          </a:p>
          <a:p>
            <a:pPr lvl="2"/>
            <a:r>
              <a:rPr lang="en-US" sz="2000" dirty="0"/>
              <a:t>Infants do not learn to trust their own bodily signals </a:t>
            </a:r>
          </a:p>
          <a:p>
            <a:pPr lvl="2"/>
            <a:r>
              <a:rPr lang="en-US" sz="2000" dirty="0"/>
              <a:t>Premature infants at particular risk for “chase and dodge” interaction pattern </a:t>
            </a:r>
          </a:p>
          <a:p>
            <a:pPr lvl="2"/>
            <a:r>
              <a:rPr lang="en-US" sz="2000" dirty="0"/>
              <a:t>Heart rates recover more slowly </a:t>
            </a:r>
          </a:p>
          <a:p>
            <a:pPr lvl="1"/>
            <a:r>
              <a:rPr lang="en-US" dirty="0"/>
              <a:t>Still-face paradigm </a:t>
            </a:r>
          </a:p>
          <a:p>
            <a:pPr lvl="2"/>
            <a:r>
              <a:rPr lang="en-US" sz="2000" dirty="0"/>
              <a:t>Infants with less sensitive mothers recover from paradigm more slowly, turn away more</a:t>
            </a:r>
          </a:p>
          <a:p>
            <a:pPr lvl="2"/>
            <a:r>
              <a:rPr lang="en-US" sz="2000" dirty="0"/>
              <a:t>Infants with more sensitive mothers regulate heart rates and manage negative affect better</a:t>
            </a:r>
          </a:p>
        </p:txBody>
      </p:sp>
      <p:pic>
        <p:nvPicPr>
          <p:cNvPr id="11266" name="Picture 2" descr="Image result for infant still face experi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822" y="4773433"/>
            <a:ext cx="5130893" cy="1983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285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4552" y="-99393"/>
            <a:ext cx="10018713" cy="6612836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The effect of maternal depression and other mental health problems </a:t>
            </a:r>
          </a:p>
          <a:p>
            <a:pPr lvl="1"/>
            <a:r>
              <a:rPr lang="en-US" sz="1800" dirty="0"/>
              <a:t>Increased risk of insecure attachment </a:t>
            </a:r>
          </a:p>
          <a:p>
            <a:pPr lvl="1"/>
            <a:r>
              <a:rPr lang="en-US" sz="1800" dirty="0"/>
              <a:t>Sleep problems, temper tantrums, separation issues by age 2</a:t>
            </a:r>
          </a:p>
          <a:p>
            <a:pPr lvl="1"/>
            <a:r>
              <a:rPr lang="en-US" sz="1800" dirty="0"/>
              <a:t>Problems with peer relationships </a:t>
            </a:r>
          </a:p>
          <a:p>
            <a:pPr lvl="1"/>
            <a:r>
              <a:rPr lang="en-US" sz="1800" dirty="0"/>
              <a:t>Greater passivity </a:t>
            </a:r>
          </a:p>
          <a:p>
            <a:pPr lvl="1"/>
            <a:r>
              <a:rPr lang="en-US" sz="1800" dirty="0"/>
              <a:t>Depression and anxiety in adolescent girls </a:t>
            </a:r>
          </a:p>
          <a:p>
            <a:pPr lvl="1"/>
            <a:r>
              <a:rPr lang="en-US" sz="1800" dirty="0"/>
              <a:t>Externalizing problems in adolescent boys </a:t>
            </a:r>
          </a:p>
          <a:p>
            <a:pPr lvl="1"/>
            <a:r>
              <a:rPr lang="en-US" sz="1800" dirty="0"/>
              <a:t>Depressed mothers </a:t>
            </a:r>
            <a:r>
              <a:rPr lang="en-US" sz="1800" dirty="0" smtClean="0"/>
              <a:t>lack</a:t>
            </a:r>
            <a:endParaRPr lang="en-US" sz="1800" dirty="0"/>
          </a:p>
          <a:p>
            <a:pPr lvl="2"/>
            <a:r>
              <a:rPr lang="en-US" dirty="0"/>
              <a:t> Ability to read baby’s signals </a:t>
            </a:r>
          </a:p>
          <a:p>
            <a:pPr lvl="2"/>
            <a:r>
              <a:rPr lang="en-US" dirty="0"/>
              <a:t>More unresponsive </a:t>
            </a:r>
          </a:p>
          <a:p>
            <a:pPr lvl="1"/>
            <a:r>
              <a:rPr lang="en-US" sz="1800" dirty="0"/>
              <a:t>In still-face paradigm, babies expect less from maternal interactions and thus fuss less with both mothers and more responsive others </a:t>
            </a:r>
          </a:p>
          <a:p>
            <a:pPr lvl="1"/>
            <a:r>
              <a:rPr lang="en-US" sz="1800" dirty="0"/>
              <a:t>Infants of withdrawn mothers spent only 5% of their time watching their mothers, preferring to stare into space</a:t>
            </a:r>
          </a:p>
          <a:p>
            <a:pPr lvl="1"/>
            <a:r>
              <a:rPr lang="en-US" sz="1800" dirty="0"/>
              <a:t>By age 3 – internalizing behaviors, little empathy, passive, withdrawn</a:t>
            </a:r>
          </a:p>
          <a:p>
            <a:pPr lvl="1"/>
            <a:endParaRPr lang="en-US" sz="1600" dirty="0"/>
          </a:p>
        </p:txBody>
      </p:sp>
      <p:pic>
        <p:nvPicPr>
          <p:cNvPr id="12290" name="Picture 2" descr="Image result for maternal depression infa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658" y="1348776"/>
            <a:ext cx="4260607" cy="285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03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4571" y="-79513"/>
            <a:ext cx="6720009" cy="6453810"/>
          </a:xfrm>
        </p:spPr>
        <p:txBody>
          <a:bodyPr>
            <a:normAutofit/>
          </a:bodyPr>
          <a:lstStyle/>
          <a:p>
            <a:pPr lvl="1"/>
            <a:r>
              <a:rPr lang="en-US" sz="2100" b="1" dirty="0">
                <a:solidFill>
                  <a:srgbClr val="002060"/>
                </a:solidFill>
              </a:rPr>
              <a:t>The effect of maternal depression and other mental health problems cont.</a:t>
            </a:r>
            <a:endParaRPr lang="en-US" sz="2100" dirty="0"/>
          </a:p>
          <a:p>
            <a:pPr lvl="2"/>
            <a:r>
              <a:rPr lang="en-US" sz="2000" dirty="0"/>
              <a:t>Borderline mothers </a:t>
            </a:r>
          </a:p>
          <a:p>
            <a:pPr lvl="3"/>
            <a:r>
              <a:rPr lang="en-US" sz="2000" dirty="0"/>
              <a:t>More controlling, particularly at meal times </a:t>
            </a:r>
          </a:p>
          <a:p>
            <a:pPr lvl="3"/>
            <a:r>
              <a:rPr lang="en-US" sz="2000" dirty="0"/>
              <a:t>Less aware of infant’s mental states</a:t>
            </a:r>
          </a:p>
          <a:p>
            <a:pPr lvl="3"/>
            <a:r>
              <a:rPr lang="en-US" sz="2000" dirty="0"/>
              <a:t>These mothers were more enmeshed with their own parents on the AA I  </a:t>
            </a:r>
          </a:p>
          <a:p>
            <a:pPr lvl="2"/>
            <a:r>
              <a:rPr lang="en-US" sz="2000" dirty="0"/>
              <a:t>Socially phobic mothers </a:t>
            </a:r>
          </a:p>
          <a:p>
            <a:pPr lvl="3"/>
            <a:r>
              <a:rPr lang="en-US" sz="2000" dirty="0"/>
              <a:t>Infants learn to distrust and avoid strangers</a:t>
            </a:r>
          </a:p>
          <a:p>
            <a:pPr lvl="3"/>
            <a:r>
              <a:rPr lang="en-US" sz="2000" dirty="0"/>
              <a:t>Higher cortisol levels </a:t>
            </a:r>
          </a:p>
          <a:p>
            <a:pPr lvl="3"/>
            <a:r>
              <a:rPr lang="en-US" sz="2000" dirty="0"/>
              <a:t>Infants less secure in social world </a:t>
            </a:r>
          </a:p>
          <a:p>
            <a:pPr lvl="2"/>
            <a:r>
              <a:rPr lang="en-US" sz="2000" b="1" dirty="0"/>
              <a:t>“Goldilocks” phenomenon </a:t>
            </a:r>
            <a:r>
              <a:rPr lang="en-US" sz="2000" dirty="0"/>
              <a:t>– neither too overstimulating nor too </a:t>
            </a:r>
            <a:r>
              <a:rPr lang="en-US" sz="2000" dirty="0" err="1"/>
              <a:t>understimulating</a:t>
            </a:r>
            <a:endParaRPr lang="en-US" sz="2000" dirty="0"/>
          </a:p>
          <a:p>
            <a:endParaRPr lang="en-US" sz="1800" dirty="0"/>
          </a:p>
        </p:txBody>
      </p:sp>
      <p:pic>
        <p:nvPicPr>
          <p:cNvPr id="13314" name="Picture 2" descr="Image result for goldilocks phenomenon psy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025" y="868020"/>
            <a:ext cx="5195260" cy="550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31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170" y="102706"/>
            <a:ext cx="10018713" cy="930964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Born to Relate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6829" y="2133599"/>
            <a:ext cx="10018713" cy="3578088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</a:rPr>
              <a:t>Immaturity</a:t>
            </a:r>
            <a:r>
              <a:rPr lang="en-US" sz="3100" b="1" i="1" dirty="0">
                <a:solidFill>
                  <a:srgbClr val="002060"/>
                </a:solidFill>
              </a:rPr>
              <a:t> </a:t>
            </a:r>
          </a:p>
          <a:p>
            <a:pPr lvl="1"/>
            <a:r>
              <a:rPr lang="en-US" sz="2200" dirty="0"/>
              <a:t>Bonding begins at birth by sensing mother’s presence </a:t>
            </a:r>
          </a:p>
          <a:p>
            <a:pPr lvl="2"/>
            <a:r>
              <a:rPr lang="en-US" sz="2200" dirty="0"/>
              <a:t>Recognition of mother through sense of smell</a:t>
            </a:r>
          </a:p>
          <a:p>
            <a:pPr lvl="2"/>
            <a:r>
              <a:rPr lang="en-US" sz="2200" dirty="0"/>
              <a:t>Recognition of mother through sight </a:t>
            </a:r>
          </a:p>
          <a:p>
            <a:pPr lvl="1"/>
            <a:r>
              <a:rPr lang="en-US" sz="2200" dirty="0"/>
              <a:t>Bonding begins at birth by mother’s release of oxytocin </a:t>
            </a:r>
          </a:p>
          <a:p>
            <a:pPr lvl="2"/>
            <a:r>
              <a:rPr lang="en-US" sz="2200" dirty="0"/>
              <a:t>Maternal feelings of elation and love </a:t>
            </a:r>
          </a:p>
          <a:p>
            <a:pPr lvl="2"/>
            <a:r>
              <a:rPr lang="en-US" sz="2200" dirty="0"/>
              <a:t>Tolerance of higher pain thresholds </a:t>
            </a:r>
          </a:p>
          <a:p>
            <a:pPr lvl="2"/>
            <a:r>
              <a:rPr lang="en-US" sz="2200" dirty="0"/>
              <a:t>Reduction of risk of abandonment </a:t>
            </a:r>
          </a:p>
          <a:p>
            <a:pPr lvl="1"/>
            <a:r>
              <a:rPr lang="en-US" sz="2200" dirty="0"/>
              <a:t>Bonding begins at birth by mother’s release of vasopressin  </a:t>
            </a:r>
          </a:p>
          <a:p>
            <a:pPr lvl="2"/>
            <a:r>
              <a:rPr lang="en-US" sz="2200" dirty="0"/>
              <a:t>Triggered by physical closeness </a:t>
            </a:r>
          </a:p>
          <a:p>
            <a:pPr lvl="2"/>
            <a:r>
              <a:rPr lang="en-US" sz="2200" dirty="0"/>
              <a:t>Triggered by breast feeding </a:t>
            </a:r>
          </a:p>
        </p:txBody>
      </p:sp>
      <p:pic>
        <p:nvPicPr>
          <p:cNvPr id="1026" name="Picture 2" descr="Image result for mother baby bon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998" y="-140500"/>
            <a:ext cx="3146455" cy="195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991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4797" y="1726095"/>
            <a:ext cx="10018713" cy="3124201"/>
          </a:xfrm>
        </p:spPr>
        <p:txBody>
          <a:bodyPr>
            <a:noAutofit/>
          </a:bodyPr>
          <a:lstStyle/>
          <a:p>
            <a:r>
              <a:rPr lang="en-US" sz="2100" b="1" dirty="0">
                <a:solidFill>
                  <a:srgbClr val="002060"/>
                </a:solidFill>
              </a:rPr>
              <a:t>Bonding: Humans are not grey-lag geese </a:t>
            </a:r>
          </a:p>
          <a:p>
            <a:pPr lvl="1"/>
            <a:r>
              <a:rPr lang="en-US" dirty="0"/>
              <a:t>No critical period for bonding </a:t>
            </a:r>
          </a:p>
          <a:p>
            <a:pPr lvl="1"/>
            <a:r>
              <a:rPr lang="en-US" dirty="0"/>
              <a:t>Humans can bond with genetically unrelated offspring </a:t>
            </a:r>
          </a:p>
          <a:p>
            <a:pPr lvl="1"/>
            <a:r>
              <a:rPr lang="en-US" dirty="0"/>
              <a:t>Bonding begins prenatally </a:t>
            </a:r>
          </a:p>
          <a:p>
            <a:pPr lvl="2"/>
            <a:r>
              <a:rPr lang="en-US" sz="2000" dirty="0"/>
              <a:t>Viewing ultrasound </a:t>
            </a:r>
          </a:p>
          <a:p>
            <a:pPr lvl="2"/>
            <a:r>
              <a:rPr lang="en-US" sz="2000" dirty="0"/>
              <a:t>Baby’s movements in utero </a:t>
            </a:r>
          </a:p>
          <a:p>
            <a:r>
              <a:rPr lang="en-US" sz="2000" dirty="0"/>
              <a:t> Other postnatal catalysts for bonding </a:t>
            </a:r>
          </a:p>
          <a:p>
            <a:pPr lvl="1"/>
            <a:r>
              <a:rPr lang="en-US" dirty="0"/>
              <a:t>Exaggerated facial features (e.g</a:t>
            </a:r>
            <a:r>
              <a:rPr lang="en-US" dirty="0" smtClean="0"/>
              <a:t>., </a:t>
            </a:r>
            <a:r>
              <a:rPr lang="en-US" dirty="0"/>
              <a:t>anime eyes) </a:t>
            </a:r>
          </a:p>
          <a:p>
            <a:pPr lvl="1"/>
            <a:r>
              <a:rPr lang="en-US" dirty="0"/>
              <a:t>Release of prolactin in birth mothers and fathers </a:t>
            </a:r>
          </a:p>
          <a:p>
            <a:pPr lvl="2"/>
            <a:r>
              <a:rPr lang="en-US" sz="2000" dirty="0"/>
              <a:t>Increases protective feelings</a:t>
            </a:r>
          </a:p>
          <a:p>
            <a:pPr lvl="2"/>
            <a:r>
              <a:rPr lang="en-US" sz="2000" dirty="0"/>
              <a:t>Increases attentiveness </a:t>
            </a:r>
          </a:p>
          <a:p>
            <a:pPr lvl="1"/>
            <a:r>
              <a:rPr lang="en-US" dirty="0"/>
              <a:t>Mere proximity to one’s baby can increase affectional bonds</a:t>
            </a:r>
          </a:p>
          <a:p>
            <a:pPr lvl="2"/>
            <a:r>
              <a:rPr lang="en-US" sz="2000" dirty="0"/>
              <a:t>In 18</a:t>
            </a:r>
            <a:r>
              <a:rPr lang="en-US" sz="2000" baseline="30000" dirty="0"/>
              <a:t>th</a:t>
            </a:r>
            <a:r>
              <a:rPr lang="en-US" sz="2000" dirty="0"/>
              <a:t> century France, mothers were forced to stay with their babies for eight days </a:t>
            </a:r>
          </a:p>
          <a:p>
            <a:pPr lvl="2"/>
            <a:r>
              <a:rPr lang="en-US" sz="2000" dirty="0"/>
              <a:t>Abandonment rate deceased from 24% to 10% </a:t>
            </a:r>
          </a:p>
        </p:txBody>
      </p:sp>
      <p:pic>
        <p:nvPicPr>
          <p:cNvPr id="2050" name="Picture 2" descr="Image result for infant anime ey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238" y="1618421"/>
            <a:ext cx="4514050" cy="3339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210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0417" y="255102"/>
            <a:ext cx="6188766" cy="6217416"/>
          </a:xfrm>
        </p:spPr>
        <p:txBody>
          <a:bodyPr>
            <a:normAutofit lnSpcReduction="10000"/>
          </a:bodyPr>
          <a:lstStyle/>
          <a:p>
            <a:r>
              <a:rPr lang="en-US" sz="2600" b="1" dirty="0">
                <a:solidFill>
                  <a:srgbClr val="002060"/>
                </a:solidFill>
              </a:rPr>
              <a:t>Wired to Relate</a:t>
            </a:r>
          </a:p>
          <a:p>
            <a:pPr lvl="1"/>
            <a:r>
              <a:rPr lang="en-US" sz="2400" dirty="0"/>
              <a:t>Infants respond to people differently than toys </a:t>
            </a:r>
          </a:p>
          <a:p>
            <a:pPr lvl="1"/>
            <a:r>
              <a:rPr lang="en-US" sz="2400" dirty="0"/>
              <a:t>Infants prefer mother’s face to stranger’s face </a:t>
            </a:r>
          </a:p>
          <a:p>
            <a:pPr lvl="1"/>
            <a:r>
              <a:rPr lang="en-US" sz="2400" dirty="0"/>
              <a:t>Evolutionary advantage of familiar over unfamiliar faces </a:t>
            </a:r>
          </a:p>
          <a:p>
            <a:pPr lvl="1"/>
            <a:r>
              <a:rPr lang="en-US" sz="2400" dirty="0"/>
              <a:t>Infants can also recognize familiar and unfamiliar voices </a:t>
            </a:r>
          </a:p>
          <a:p>
            <a:pPr lvl="2"/>
            <a:r>
              <a:rPr lang="en-US" sz="2400" dirty="0"/>
              <a:t>Babies can manipulate their sucking behavior to get certain familiar sounds or words repeated </a:t>
            </a:r>
          </a:p>
          <a:p>
            <a:pPr lvl="2"/>
            <a:r>
              <a:rPr lang="en-US" sz="2400" dirty="0"/>
              <a:t>Evolutionary  advantage of locating secure base and eliciting appropriate care </a:t>
            </a:r>
          </a:p>
        </p:txBody>
      </p:sp>
      <p:pic>
        <p:nvPicPr>
          <p:cNvPr id="3074" name="Picture 2" descr="Image result for babies prefer parents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183" y="411419"/>
            <a:ext cx="4982817" cy="606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9709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7319" y="1540564"/>
            <a:ext cx="10018713" cy="3124201"/>
          </a:xfrm>
        </p:spPr>
        <p:txBody>
          <a:bodyPr>
            <a:noAutofit/>
          </a:bodyPr>
          <a:lstStyle/>
          <a:p>
            <a:r>
              <a:rPr lang="en-US" sz="2200" b="1" dirty="0">
                <a:solidFill>
                  <a:srgbClr val="002060"/>
                </a:solidFill>
              </a:rPr>
              <a:t>Infant imitation and contingency </a:t>
            </a:r>
          </a:p>
          <a:p>
            <a:pPr lvl="1"/>
            <a:r>
              <a:rPr lang="en-US" dirty="0" smtClean="0"/>
              <a:t>Two-day-old </a:t>
            </a:r>
            <a:r>
              <a:rPr lang="en-US" dirty="0"/>
              <a:t>infants – imitate smiling, frowning, surprise (no intentionality yet, however)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Imitation allows conversational exchanges to take place 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Infants learn from these exchanges </a:t>
            </a:r>
          </a:p>
          <a:p>
            <a:pPr lvl="2"/>
            <a:r>
              <a:rPr lang="en-US" sz="2000" dirty="0">
                <a:solidFill>
                  <a:srgbClr val="000000"/>
                </a:solidFill>
              </a:rPr>
              <a:t>Sense of agency </a:t>
            </a:r>
            <a:r>
              <a:rPr lang="en-US" sz="2000" dirty="0" smtClean="0">
                <a:solidFill>
                  <a:srgbClr val="000000"/>
                </a:solidFill>
              </a:rPr>
              <a:t>on </a:t>
            </a:r>
            <a:r>
              <a:rPr lang="en-US" sz="2000" dirty="0">
                <a:solidFill>
                  <a:srgbClr val="000000"/>
                </a:solidFill>
              </a:rPr>
              <a:t>external world developing</a:t>
            </a:r>
          </a:p>
          <a:p>
            <a:pPr lvl="2"/>
            <a:r>
              <a:rPr lang="en-US" sz="2000" dirty="0">
                <a:solidFill>
                  <a:srgbClr val="000000"/>
                </a:solidFill>
              </a:rPr>
              <a:t>Idea of cause and effect developing 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Contingency – cause and effect </a:t>
            </a:r>
          </a:p>
          <a:p>
            <a:pPr lvl="2"/>
            <a:r>
              <a:rPr lang="en-US" sz="2000" dirty="0">
                <a:solidFill>
                  <a:srgbClr val="000000"/>
                </a:solidFill>
              </a:rPr>
              <a:t>0-3 months – perfect contingency </a:t>
            </a:r>
          </a:p>
          <a:p>
            <a:pPr lvl="2"/>
            <a:r>
              <a:rPr lang="en-US" sz="2000" dirty="0">
                <a:solidFill>
                  <a:srgbClr val="000000"/>
                </a:solidFill>
              </a:rPr>
              <a:t>&gt; 3 months – imperfect contingency </a:t>
            </a:r>
          </a:p>
          <a:p>
            <a:pPr lvl="3"/>
            <a:r>
              <a:rPr lang="en-US" sz="2000" dirty="0">
                <a:solidFill>
                  <a:srgbClr val="000000"/>
                </a:solidFill>
              </a:rPr>
              <a:t>Expectations develop</a:t>
            </a:r>
          </a:p>
          <a:p>
            <a:pPr lvl="3"/>
            <a:r>
              <a:rPr lang="en-US" sz="2000" dirty="0">
                <a:solidFill>
                  <a:srgbClr val="000000"/>
                </a:solidFill>
              </a:rPr>
              <a:t>Expectations sometimes violated </a:t>
            </a:r>
          </a:p>
          <a:p>
            <a:pPr lvl="3"/>
            <a:r>
              <a:rPr lang="en-US" sz="2000" dirty="0">
                <a:solidFill>
                  <a:srgbClr val="000000"/>
                </a:solidFill>
              </a:rPr>
              <a:t>Partner needs to be attuned – but not perfectly</a:t>
            </a:r>
          </a:p>
        </p:txBody>
      </p:sp>
      <p:pic>
        <p:nvPicPr>
          <p:cNvPr id="4098" name="Picture 2" descr="Image result for babies imit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487" y="2014331"/>
            <a:ext cx="4558512" cy="322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958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7563" y="1656521"/>
            <a:ext cx="11012489" cy="3604591"/>
          </a:xfrm>
        </p:spPr>
        <p:txBody>
          <a:bodyPr>
            <a:noAutofit/>
          </a:bodyPr>
          <a:lstStyle/>
          <a:p>
            <a:r>
              <a:rPr lang="en-US" sz="2100" b="1" dirty="0">
                <a:solidFill>
                  <a:srgbClr val="002060"/>
                </a:solidFill>
              </a:rPr>
              <a:t>Attunement, affect regulation, and marking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Prompt, calm, attuned responsiveness – necessary ingredient for healthy development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Marking – slightly exaggerated reflection of infant’s feelings (</a:t>
            </a:r>
            <a:r>
              <a:rPr lang="en-US" dirty="0" err="1">
                <a:solidFill>
                  <a:srgbClr val="000000"/>
                </a:solidFill>
              </a:rPr>
              <a:t>Fonagy</a:t>
            </a:r>
            <a:r>
              <a:rPr lang="en-US" dirty="0">
                <a:solidFill>
                  <a:srgbClr val="000000"/>
                </a:solidFill>
              </a:rPr>
              <a:t> &amp;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Gergely</a:t>
            </a:r>
            <a:r>
              <a:rPr lang="en-US" dirty="0">
                <a:solidFill>
                  <a:srgbClr val="000000"/>
                </a:solidFill>
              </a:rPr>
              <a:t>) </a:t>
            </a:r>
          </a:p>
          <a:p>
            <a:pPr lvl="2"/>
            <a:r>
              <a:rPr lang="en-US" sz="2000" dirty="0">
                <a:solidFill>
                  <a:srgbClr val="000000"/>
                </a:solidFill>
              </a:rPr>
              <a:t>Conveys understanding </a:t>
            </a:r>
          </a:p>
          <a:p>
            <a:pPr lvl="2"/>
            <a:r>
              <a:rPr lang="en-US" sz="2000" dirty="0">
                <a:solidFill>
                  <a:srgbClr val="000000"/>
                </a:solidFill>
              </a:rPr>
              <a:t>Conveys containment</a:t>
            </a:r>
          </a:p>
          <a:p>
            <a:pPr lvl="1"/>
            <a:r>
              <a:rPr lang="en-US" dirty="0" err="1">
                <a:solidFill>
                  <a:srgbClr val="000000"/>
                </a:solidFill>
              </a:rPr>
              <a:t>Mentalization</a:t>
            </a:r>
            <a:r>
              <a:rPr lang="en-US" dirty="0">
                <a:solidFill>
                  <a:srgbClr val="000000"/>
                </a:solidFill>
              </a:rPr>
              <a:t> modes </a:t>
            </a:r>
          </a:p>
          <a:p>
            <a:pPr lvl="2"/>
            <a:r>
              <a:rPr lang="en-US" sz="2000" dirty="0">
                <a:solidFill>
                  <a:srgbClr val="000000"/>
                </a:solidFill>
              </a:rPr>
              <a:t>Psychic equivalence mode – perfect contingency, which is frightening (i.e., mirroring) </a:t>
            </a:r>
          </a:p>
          <a:p>
            <a:pPr lvl="2"/>
            <a:r>
              <a:rPr lang="en-US" sz="2000" dirty="0">
                <a:solidFill>
                  <a:srgbClr val="000000"/>
                </a:solidFill>
              </a:rPr>
              <a:t>Pretend mode – </a:t>
            </a:r>
            <a:r>
              <a:rPr lang="en-US" sz="2000" dirty="0" err="1">
                <a:solidFill>
                  <a:srgbClr val="000000"/>
                </a:solidFill>
              </a:rPr>
              <a:t>noncontingency</a:t>
            </a:r>
            <a:r>
              <a:rPr lang="en-US" sz="2000" dirty="0">
                <a:solidFill>
                  <a:srgbClr val="000000"/>
                </a:solidFill>
              </a:rPr>
              <a:t>, which is reflecting back something different altogether </a:t>
            </a:r>
          </a:p>
          <a:p>
            <a:pPr lvl="2"/>
            <a:r>
              <a:rPr lang="en-US" sz="2000" dirty="0">
                <a:solidFill>
                  <a:srgbClr val="000000"/>
                </a:solidFill>
              </a:rPr>
              <a:t>Reflective mode – reflecting the infant’s feeling through marking it as similar but not identical 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Emotional responsiveness and marking </a:t>
            </a:r>
          </a:p>
          <a:p>
            <a:pPr lvl="2"/>
            <a:r>
              <a:rPr lang="en-US" sz="2000" dirty="0">
                <a:solidFill>
                  <a:srgbClr val="000000"/>
                </a:solidFill>
              </a:rPr>
              <a:t>Less crying by one year of age </a:t>
            </a:r>
          </a:p>
          <a:p>
            <a:pPr lvl="2"/>
            <a:r>
              <a:rPr lang="en-US" sz="2000" dirty="0">
                <a:solidFill>
                  <a:srgbClr val="000000"/>
                </a:solidFill>
              </a:rPr>
              <a:t>Feelings feel managed, regulated</a:t>
            </a:r>
          </a:p>
          <a:p>
            <a:pPr lvl="3"/>
            <a:r>
              <a:rPr lang="en-US" sz="2000" dirty="0">
                <a:solidFill>
                  <a:srgbClr val="000000"/>
                </a:solidFill>
              </a:rPr>
              <a:t>Enhanced self-understanding </a:t>
            </a:r>
          </a:p>
          <a:p>
            <a:pPr lvl="3"/>
            <a:r>
              <a:rPr lang="en-US" sz="2000" dirty="0">
                <a:solidFill>
                  <a:srgbClr val="000000"/>
                </a:solidFill>
              </a:rPr>
              <a:t>Enhanced  affect regulation</a:t>
            </a:r>
          </a:p>
        </p:txBody>
      </p:sp>
      <p:pic>
        <p:nvPicPr>
          <p:cNvPr id="5122" name="Picture 2" descr="Image result for mentaliz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944" y="4304714"/>
            <a:ext cx="5216128" cy="240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695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5283" y="291548"/>
            <a:ext cx="10018713" cy="3856383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2060"/>
                </a:solidFill>
              </a:rPr>
              <a:t>Maternal instinct </a:t>
            </a:r>
            <a:r>
              <a:rPr lang="en-US" dirty="0" smtClean="0">
                <a:solidFill>
                  <a:srgbClr val="002060"/>
                </a:solidFill>
              </a:rPr>
              <a:t>questioned: </a:t>
            </a:r>
            <a:r>
              <a:rPr lang="en-US" dirty="0" smtClean="0">
                <a:solidFill>
                  <a:srgbClr val="002060"/>
                </a:solidFill>
                <a:sym typeface="Wingdings" panose="05000000000000000000" pitchFamily="2" charset="2"/>
              </a:rPr>
              <a:t> A</a:t>
            </a:r>
            <a:r>
              <a:rPr lang="en-US" dirty="0" smtClean="0">
                <a:solidFill>
                  <a:srgbClr val="002060"/>
                </a:solidFill>
              </a:rPr>
              <a:t>bandonment </a:t>
            </a:r>
            <a:r>
              <a:rPr lang="en-US" dirty="0">
                <a:solidFill>
                  <a:srgbClr val="002060"/>
                </a:solidFill>
              </a:rPr>
              <a:t>and infanticide </a:t>
            </a:r>
          </a:p>
          <a:p>
            <a:pPr lvl="1"/>
            <a:r>
              <a:rPr lang="en-US" sz="2200" dirty="0">
                <a:solidFill>
                  <a:srgbClr val="000000"/>
                </a:solidFill>
              </a:rPr>
              <a:t>When would evolutionary advantage favor infanticide? </a:t>
            </a:r>
          </a:p>
          <a:p>
            <a:pPr lvl="2"/>
            <a:r>
              <a:rPr lang="en-US" sz="2200" dirty="0">
                <a:solidFill>
                  <a:srgbClr val="000000"/>
                </a:solidFill>
              </a:rPr>
              <a:t>Scarce resources for survival </a:t>
            </a:r>
          </a:p>
          <a:p>
            <a:pPr lvl="2"/>
            <a:r>
              <a:rPr lang="en-US" sz="2200" dirty="0">
                <a:solidFill>
                  <a:srgbClr val="000000"/>
                </a:solidFill>
              </a:rPr>
              <a:t>Mitigation of high costs of child rearing</a:t>
            </a:r>
          </a:p>
          <a:p>
            <a:pPr lvl="1"/>
            <a:r>
              <a:rPr lang="en-US" sz="2200" dirty="0" smtClean="0">
                <a:solidFill>
                  <a:srgbClr val="000000"/>
                </a:solidFill>
              </a:rPr>
              <a:t>Cultural </a:t>
            </a:r>
            <a:r>
              <a:rPr lang="en-US" sz="2200" dirty="0">
                <a:solidFill>
                  <a:srgbClr val="000000"/>
                </a:solidFill>
              </a:rPr>
              <a:t>values differ from one culture to another </a:t>
            </a:r>
          </a:p>
          <a:p>
            <a:pPr lvl="1"/>
            <a:r>
              <a:rPr lang="en-US" sz="2200" dirty="0">
                <a:solidFill>
                  <a:srgbClr val="000000"/>
                </a:solidFill>
              </a:rPr>
              <a:t>Younger mothers are more likely to abandon offspring than older mothers because they will have more chances </a:t>
            </a:r>
          </a:p>
          <a:p>
            <a:pPr lvl="1"/>
            <a:r>
              <a:rPr lang="en-US" sz="2200" dirty="0">
                <a:solidFill>
                  <a:srgbClr val="000000"/>
                </a:solidFill>
              </a:rPr>
              <a:t>Does postpartum depression make it easier to abandon a baby whose mother has limited support and resources? </a:t>
            </a:r>
          </a:p>
        </p:txBody>
      </p:sp>
      <p:pic>
        <p:nvPicPr>
          <p:cNvPr id="6146" name="Picture 2" descr="Image result for infant abandon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317" y="4069431"/>
            <a:ext cx="4904643" cy="278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44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0729" y="-371061"/>
            <a:ext cx="10018713" cy="43732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Entrainment, culture, and becoming one of us</a:t>
            </a:r>
          </a:p>
          <a:p>
            <a:pPr lvl="1"/>
            <a:r>
              <a:rPr lang="en-US" sz="1900" dirty="0">
                <a:solidFill>
                  <a:srgbClr val="000000"/>
                </a:solidFill>
              </a:rPr>
              <a:t>Babies learn about their world through the level of attunement and promptness of response </a:t>
            </a:r>
          </a:p>
          <a:p>
            <a:pPr lvl="1"/>
            <a:r>
              <a:rPr lang="en-US" sz="1900" dirty="0">
                <a:solidFill>
                  <a:srgbClr val="000000"/>
                </a:solidFill>
              </a:rPr>
              <a:t>The nature of caregiver response is culturally </a:t>
            </a:r>
            <a:r>
              <a:rPr lang="en-US" sz="1900" dirty="0" smtClean="0">
                <a:solidFill>
                  <a:srgbClr val="000000"/>
                </a:solidFill>
              </a:rPr>
              <a:t>mediated</a:t>
            </a:r>
            <a:r>
              <a:rPr lang="en-US" sz="1900" dirty="0" smtClean="0">
                <a:solidFill>
                  <a:srgbClr val="000000"/>
                </a:solidFill>
              </a:rPr>
              <a:t> </a:t>
            </a:r>
            <a:endParaRPr lang="en-US" sz="1900" dirty="0">
              <a:solidFill>
                <a:srgbClr val="000000"/>
              </a:solidFill>
            </a:endParaRPr>
          </a:p>
          <a:p>
            <a:pPr lvl="2"/>
            <a:r>
              <a:rPr lang="en-US" sz="1900" dirty="0">
                <a:solidFill>
                  <a:srgbClr val="000000"/>
                </a:solidFill>
              </a:rPr>
              <a:t>Caregivers ignore 46</a:t>
            </a:r>
            <a:r>
              <a:rPr lang="en-US" sz="1900" baseline="30000" dirty="0">
                <a:solidFill>
                  <a:srgbClr val="000000"/>
                </a:solidFill>
              </a:rPr>
              <a:t>%</a:t>
            </a:r>
            <a:r>
              <a:rPr lang="en-US" sz="1900" dirty="0">
                <a:solidFill>
                  <a:srgbClr val="000000"/>
                </a:solidFill>
              </a:rPr>
              <a:t> of infant crying episodes in America </a:t>
            </a:r>
          </a:p>
          <a:p>
            <a:pPr lvl="2"/>
            <a:r>
              <a:rPr lang="en-US" sz="1900" dirty="0">
                <a:solidFill>
                  <a:srgbClr val="000000"/>
                </a:solidFill>
              </a:rPr>
              <a:t>In some cultures, infant receives nipple 15 seconds after crying</a:t>
            </a:r>
          </a:p>
          <a:p>
            <a:pPr lvl="1"/>
            <a:r>
              <a:rPr lang="en-US" sz="1900" dirty="0">
                <a:solidFill>
                  <a:srgbClr val="000000"/>
                </a:solidFill>
              </a:rPr>
              <a:t>when is infant </a:t>
            </a:r>
            <a:r>
              <a:rPr lang="en-US" sz="1900">
                <a:solidFill>
                  <a:srgbClr val="000000"/>
                </a:solidFill>
              </a:rPr>
              <a:t>crying </a:t>
            </a:r>
            <a:r>
              <a:rPr lang="en-US" sz="1900" smtClean="0">
                <a:solidFill>
                  <a:srgbClr val="000000"/>
                </a:solidFill>
              </a:rPr>
              <a:t>life-saving</a:t>
            </a:r>
            <a:r>
              <a:rPr lang="en-US" sz="1900" dirty="0">
                <a:solidFill>
                  <a:srgbClr val="000000"/>
                </a:solidFill>
              </a:rPr>
              <a:t>, and when is it dangerous?</a:t>
            </a:r>
          </a:p>
          <a:p>
            <a:pPr lvl="1"/>
            <a:r>
              <a:rPr lang="en-US" sz="1900" dirty="0">
                <a:solidFill>
                  <a:srgbClr val="000000"/>
                </a:solidFill>
              </a:rPr>
              <a:t>Infants adapt to whatever environment they are born into 	</a:t>
            </a:r>
          </a:p>
          <a:p>
            <a:pPr lvl="1"/>
            <a:r>
              <a:rPr lang="en-US" sz="1900" dirty="0">
                <a:solidFill>
                  <a:srgbClr val="000000"/>
                </a:solidFill>
              </a:rPr>
              <a:t>What happens when environment changes (e.g., in adulthood)? </a:t>
            </a:r>
            <a:endParaRPr lang="en-US" sz="1900" dirty="0">
              <a:solidFill>
                <a:srgbClr val="002060"/>
              </a:solidFill>
            </a:endParaRPr>
          </a:p>
        </p:txBody>
      </p:sp>
      <p:pic>
        <p:nvPicPr>
          <p:cNvPr id="7170" name="Picture 2" descr="Image result for parental response infa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054" y="3604592"/>
            <a:ext cx="4555950" cy="303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parent ignore baby cry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201" y="3293649"/>
            <a:ext cx="4123799" cy="356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19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72" y="0"/>
            <a:ext cx="11065702" cy="980661"/>
          </a:xfrm>
        </p:spPr>
        <p:txBody>
          <a:bodyPr>
            <a:normAutofit fontScale="90000"/>
          </a:bodyPr>
          <a:lstStyle/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Infant Coping Mechanisms, </a:t>
            </a:r>
            <a:b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Mismatches, and Repairs in Relating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3261" y="0"/>
            <a:ext cx="10258896" cy="4987098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Earliest Interactions</a:t>
            </a:r>
          </a:p>
          <a:p>
            <a:pPr lvl="1"/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>
                <a:solidFill>
                  <a:srgbClr val="000000"/>
                </a:solidFill>
              </a:rPr>
              <a:t>limited ability to self-regulate emotions </a:t>
            </a:r>
            <a:endParaRPr lang="en-US" sz="2200" dirty="0"/>
          </a:p>
          <a:p>
            <a:pPr lvl="1"/>
            <a:r>
              <a:rPr lang="en-US" sz="2200" dirty="0">
                <a:solidFill>
                  <a:srgbClr val="000000"/>
                </a:solidFill>
              </a:rPr>
              <a:t>limited ability to understand others’ intentions </a:t>
            </a:r>
          </a:p>
          <a:p>
            <a:pPr lvl="1"/>
            <a:r>
              <a:rPr lang="en-US" sz="2200" dirty="0">
                <a:solidFill>
                  <a:srgbClr val="000000"/>
                </a:solidFill>
              </a:rPr>
              <a:t>Babies want to avoid negative and uncomfortable experiences and optimize their chances of experiencing affect regulation</a:t>
            </a:r>
          </a:p>
          <a:p>
            <a:pPr lvl="1"/>
            <a:endParaRPr lang="en-US" sz="2200" dirty="0">
              <a:solidFill>
                <a:srgbClr val="000000"/>
              </a:solidFill>
            </a:endParaRPr>
          </a:p>
        </p:txBody>
      </p:sp>
      <p:pic>
        <p:nvPicPr>
          <p:cNvPr id="8198" name="Picture 6" descr="Image result for baby pacifi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079" y="3649363"/>
            <a:ext cx="4537287" cy="301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566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1631</TotalTime>
  <Words>1088</Words>
  <Application>Microsoft Office PowerPoint</Application>
  <PresentationFormat>Widescreen</PresentationFormat>
  <Paragraphs>141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Arial Rounded MT Bold</vt:lpstr>
      <vt:lpstr>Corbel</vt:lpstr>
      <vt:lpstr>Wingdings</vt:lpstr>
      <vt:lpstr>Parallax</vt:lpstr>
      <vt:lpstr>Developmental Psychology</vt:lpstr>
      <vt:lpstr>Born to Relate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Infant Coping Mechanisms,  Mismatches, and Repairs in Relating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Developmental Psychology</dc:title>
  <dc:creator>Holly Rosen</dc:creator>
  <cp:lastModifiedBy>Geoffrey Goodman</cp:lastModifiedBy>
  <cp:revision>108</cp:revision>
  <cp:lastPrinted>2016-09-27T14:11:48Z</cp:lastPrinted>
  <dcterms:created xsi:type="dcterms:W3CDTF">2016-09-25T15:25:25Z</dcterms:created>
  <dcterms:modified xsi:type="dcterms:W3CDTF">2016-09-27T19:41:08Z</dcterms:modified>
</cp:coreProperties>
</file>