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33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3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4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9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7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3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DF239F-E4D7-412E-9B23-EC4452CA1A9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D41D6F-B5EE-406E-8270-6038588D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424762"/>
            <a:ext cx="8689976" cy="180044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Copperplate Gothic Bold" panose="020E0705020206020404" pitchFamily="34" charset="0"/>
              </a:rPr>
              <a:t>Developmental </a:t>
            </a:r>
            <a:r>
              <a:rPr lang="en-US" b="1" i="1" dirty="0" smtClean="0">
                <a:latin typeface="Copperplate Gothic Bold" panose="020E0705020206020404" pitchFamily="34" charset="0"/>
              </a:rPr>
              <a:t>Psychology:  Lifespan</a:t>
            </a:r>
            <a:endParaRPr lang="en-US" b="1" i="1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352797"/>
            <a:ext cx="8689976" cy="1371599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Dr. </a:t>
            </a:r>
            <a:r>
              <a:rPr lang="en-US" sz="2500" smtClean="0">
                <a:solidFill>
                  <a:schemeClr val="tx1"/>
                </a:solidFill>
              </a:rPr>
              <a:t>Geoff </a:t>
            </a:r>
            <a:r>
              <a:rPr lang="en-US" sz="2500" dirty="0">
                <a:solidFill>
                  <a:schemeClr val="tx1"/>
                </a:solidFill>
              </a:rPr>
              <a:t>Goodman </a:t>
            </a:r>
          </a:p>
          <a:p>
            <a:r>
              <a:rPr lang="en-US" sz="2500" dirty="0">
                <a:solidFill>
                  <a:schemeClr val="tx1"/>
                </a:solidFill>
              </a:rPr>
              <a:t>Class 2</a:t>
            </a:r>
          </a:p>
          <a:p>
            <a:r>
              <a:rPr lang="en-US" sz="2500" dirty="0">
                <a:solidFill>
                  <a:schemeClr val="tx1"/>
                </a:solidFill>
              </a:rPr>
              <a:t>9/20/16</a:t>
            </a:r>
          </a:p>
        </p:txBody>
      </p:sp>
    </p:spTree>
    <p:extLst>
      <p:ext uri="{BB962C8B-B14F-4D97-AF65-F5344CB8AC3E}">
        <p14:creationId xmlns:p14="http://schemas.microsoft.com/office/powerpoint/2010/main" val="34481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703385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8124" y="703385"/>
            <a:ext cx="10363826" cy="5008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E) Where </a:t>
            </a:r>
            <a:r>
              <a:rPr lang="en-US" sz="2400" dirty="0"/>
              <a:t>does parental influence start</a:t>
            </a:r>
            <a:r>
              <a:rPr lang="en-US" sz="2400" dirty="0" smtClean="0"/>
              <a:t>?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/>
              <a:t>The meeting of biology and </a:t>
            </a:r>
            <a:r>
              <a:rPr lang="en-US" sz="2400" dirty="0" smtClean="0"/>
              <a:t>psychology</a:t>
            </a:r>
            <a:br>
              <a:rPr lang="en-US" sz="2400" dirty="0" smtClean="0"/>
            </a:br>
            <a:r>
              <a:rPr lang="en-US" sz="2400" dirty="0" smtClean="0"/>
              <a:t>	1) </a:t>
            </a:r>
            <a:r>
              <a:rPr lang="en-US" sz="2200" dirty="0" smtClean="0"/>
              <a:t>Mother’s </a:t>
            </a:r>
            <a:r>
              <a:rPr lang="en-US" sz="2200" dirty="0"/>
              <a:t>state of mind with respect to attachment </a:t>
            </a:r>
            <a:r>
              <a:rPr lang="en-US" sz="2200" dirty="0" smtClean="0"/>
              <a:t>during</a:t>
            </a:r>
            <a:br>
              <a:rPr lang="en-US" sz="2200" dirty="0" smtClean="0"/>
            </a:br>
            <a:r>
              <a:rPr lang="en-US" sz="2200" dirty="0" smtClean="0"/>
              <a:t>	pregnancy </a:t>
            </a:r>
            <a:r>
              <a:rPr lang="en-US" sz="2200" dirty="0"/>
              <a:t>predicts 12-month attachment security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2) Ability </a:t>
            </a:r>
            <a:r>
              <a:rPr lang="en-US" sz="2200" dirty="0"/>
              <a:t>to reflect on childhood emotional experiences influences </a:t>
            </a:r>
            <a:r>
              <a:rPr lang="en-US" sz="2200" dirty="0" smtClean="0"/>
              <a:t>	parenting </a:t>
            </a:r>
            <a:r>
              <a:rPr lang="en-US" sz="2200" dirty="0"/>
              <a:t>responsiveness, which in turn influences perception of </a:t>
            </a:r>
            <a:r>
              <a:rPr lang="en-US" sz="2200" dirty="0" smtClean="0"/>
              <a:t>	caregiver </a:t>
            </a:r>
            <a:r>
              <a:rPr lang="en-US" sz="2200" dirty="0"/>
              <a:t>as secure base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3) Prenatal </a:t>
            </a:r>
            <a:r>
              <a:rPr lang="en-US" sz="2200" dirty="0"/>
              <a:t>experiences have unique lasting </a:t>
            </a:r>
            <a:r>
              <a:rPr lang="en-US" sz="2200" dirty="0" smtClean="0"/>
              <a:t>experience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</a:t>
            </a:r>
            <a:r>
              <a:rPr lang="en-US" sz="1800" dirty="0" smtClean="0"/>
              <a:t>A) Starving </a:t>
            </a:r>
            <a:r>
              <a:rPr lang="en-US" sz="1800" dirty="0"/>
              <a:t>mothers produce children who have “</a:t>
            </a:r>
            <a:r>
              <a:rPr lang="en-US" sz="1800" dirty="0" smtClean="0"/>
              <a:t>thrifty</a:t>
            </a:r>
            <a:r>
              <a:rPr lang="en-US" sz="1800" dirty="0" smtClean="0"/>
              <a:t>”</a:t>
            </a:r>
            <a:br>
              <a:rPr lang="en-US" sz="1800" dirty="0" smtClean="0"/>
            </a:br>
            <a:r>
              <a:rPr lang="en-US" sz="1800" dirty="0" smtClean="0"/>
              <a:t>		metabolisms </a:t>
            </a:r>
            <a:r>
              <a:rPr lang="en-US" sz="1800" dirty="0"/>
              <a:t>and store fat (“fetal programming”)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b) Low </a:t>
            </a:r>
            <a:r>
              <a:rPr lang="en-US" sz="1800" dirty="0"/>
              <a:t>birthweight predisposes person to </a:t>
            </a:r>
            <a:r>
              <a:rPr lang="en-US" sz="1800" dirty="0" smtClean="0"/>
              <a:t>stroke, diabetes</a:t>
            </a:r>
            <a:r>
              <a:rPr lang="en-US" sz="1800" dirty="0"/>
              <a:t>, </a:t>
            </a:r>
            <a:r>
              <a:rPr lang="en-US" sz="1800" dirty="0" smtClean="0"/>
              <a:t>				AND </a:t>
            </a:r>
            <a:r>
              <a:rPr lang="en-US" sz="1800" dirty="0"/>
              <a:t>heart disease </a:t>
            </a:r>
          </a:p>
        </p:txBody>
      </p:sp>
      <p:pic>
        <p:nvPicPr>
          <p:cNvPr id="1026" name="Picture 2" descr="Image result for mother and 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788" y="2847847"/>
            <a:ext cx="3216812" cy="21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113003"/>
            <a:ext cx="10364451" cy="1596177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081" y="998806"/>
            <a:ext cx="10363826" cy="3610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c) HIGH </a:t>
            </a:r>
            <a:r>
              <a:rPr lang="en-US" dirty="0"/>
              <a:t>MATERNAL STRESS LEVELS IN UTERO RELATED TO: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	1) BIRTH COMPLICATIONS</a:t>
            </a:r>
            <a:br>
              <a:rPr lang="en-US" sz="1800" dirty="0" smtClean="0"/>
            </a:br>
            <a:r>
              <a:rPr lang="en-US" sz="1800" dirty="0" smtClean="0"/>
              <a:t>	2) LOW BIRTHWEIGHT</a:t>
            </a:r>
            <a:br>
              <a:rPr lang="en-US" sz="1800" dirty="0" smtClean="0"/>
            </a:br>
            <a:r>
              <a:rPr lang="en-US" sz="1800" dirty="0" smtClean="0"/>
              <a:t>	3) POOR MEMORY</a:t>
            </a:r>
            <a:br>
              <a:rPr lang="en-US" sz="1800" dirty="0" smtClean="0"/>
            </a:br>
            <a:r>
              <a:rPr lang="en-US" sz="1800" dirty="0" smtClean="0"/>
              <a:t>	4) POOR </a:t>
            </a:r>
            <a:r>
              <a:rPr lang="en-US" sz="1800" dirty="0"/>
              <a:t>HABITUATION </a:t>
            </a:r>
          </a:p>
          <a:p>
            <a:pPr marL="0" indent="0">
              <a:buNone/>
            </a:pPr>
            <a:r>
              <a:rPr lang="en-US" dirty="0" smtClean="0"/>
              <a:t>d) Cortisol </a:t>
            </a:r>
            <a:r>
              <a:rPr lang="en-US" dirty="0"/>
              <a:t>mediates fear responses in both mother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fetus, </a:t>
            </a:r>
            <a:r>
              <a:rPr lang="en-US" dirty="0"/>
              <a:t>even controlling for: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	1) social class</a:t>
            </a:r>
            <a:br>
              <a:rPr lang="en-US" sz="1800" dirty="0" smtClean="0"/>
            </a:br>
            <a:r>
              <a:rPr lang="en-US" sz="1800" dirty="0" smtClean="0"/>
              <a:t>	2) diet</a:t>
            </a:r>
            <a:br>
              <a:rPr lang="en-US" sz="1800" dirty="0" smtClean="0"/>
            </a:br>
            <a:r>
              <a:rPr lang="en-US" sz="1800" dirty="0" smtClean="0"/>
              <a:t>	3) smoking 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E) Embryos </a:t>
            </a:r>
            <a:r>
              <a:rPr lang="en-US" dirty="0"/>
              <a:t>implanted In other women with higher stress levels have more behavioral problems later </a:t>
            </a:r>
          </a:p>
        </p:txBody>
      </p:sp>
      <p:pic>
        <p:nvPicPr>
          <p:cNvPr id="2052" name="Picture 4" descr="Image result for maternal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98" y="1168732"/>
            <a:ext cx="3307080" cy="30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1083212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1245" y="1062907"/>
            <a:ext cx="10363826" cy="4684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f) Lasting </a:t>
            </a:r>
            <a:r>
              <a:rPr lang="en-US" sz="2400" dirty="0"/>
              <a:t>effects, social </a:t>
            </a:r>
            <a:r>
              <a:rPr lang="en-US" sz="2400" dirty="0" smtClean="0"/>
              <a:t>effects</a:t>
            </a:r>
            <a:br>
              <a:rPr lang="en-US" sz="2400" dirty="0" smtClean="0"/>
            </a:br>
            <a:r>
              <a:rPr lang="en-US" sz="2400" dirty="0" smtClean="0"/>
              <a:t>	1) </a:t>
            </a:r>
            <a:r>
              <a:rPr lang="en-US" sz="2200" dirty="0" smtClean="0"/>
              <a:t>High </a:t>
            </a:r>
            <a:r>
              <a:rPr lang="en-US" sz="2200" dirty="0"/>
              <a:t>maternal stress affects: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A) Fetal </a:t>
            </a:r>
            <a:r>
              <a:rPr lang="en-US" sz="2200" dirty="0"/>
              <a:t>brain structure and </a:t>
            </a:r>
            <a:r>
              <a:rPr lang="en-US" sz="2200" dirty="0" smtClean="0"/>
              <a:t>functioning</a:t>
            </a:r>
            <a:br>
              <a:rPr lang="en-US" sz="2200" dirty="0" smtClean="0"/>
            </a:br>
            <a:r>
              <a:rPr lang="en-US" sz="2200" dirty="0" smtClean="0"/>
              <a:t>		B) Later </a:t>
            </a:r>
            <a:r>
              <a:rPr lang="en-US" sz="2200" dirty="0"/>
              <a:t>mood and anxiety </a:t>
            </a:r>
            <a:r>
              <a:rPr lang="en-US" sz="2200" dirty="0" smtClean="0"/>
              <a:t>disorders</a:t>
            </a:r>
            <a:br>
              <a:rPr lang="en-US" sz="2200" dirty="0" smtClean="0"/>
            </a:br>
            <a:r>
              <a:rPr lang="en-US" sz="2200" dirty="0" smtClean="0"/>
              <a:t>		C) High cortisol levels throughout the lifespan</a:t>
            </a:r>
            <a:br>
              <a:rPr lang="en-US" sz="2200" dirty="0" smtClean="0"/>
            </a:br>
            <a:r>
              <a:rPr lang="en-US" sz="2200" dirty="0" smtClean="0"/>
              <a:t>		D) Permanently </a:t>
            </a:r>
            <a:r>
              <a:rPr lang="en-US" sz="2200" dirty="0"/>
              <a:t>altered stress response </a:t>
            </a:r>
            <a:r>
              <a:rPr lang="en-US" sz="2200" dirty="0" smtClean="0"/>
              <a:t>system</a:t>
            </a:r>
            <a:br>
              <a:rPr lang="en-US" sz="2200" dirty="0" smtClean="0"/>
            </a:br>
            <a:r>
              <a:rPr lang="en-US" sz="2200" dirty="0" smtClean="0"/>
              <a:t>	2) Low </a:t>
            </a:r>
            <a:r>
              <a:rPr lang="en-US" sz="2200" dirty="0"/>
              <a:t>birthweight makes child more susceptible to: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A) Physiological </a:t>
            </a:r>
            <a:r>
              <a:rPr lang="en-US" sz="2200" dirty="0"/>
              <a:t>effects of stress (e.g</a:t>
            </a:r>
            <a:r>
              <a:rPr lang="en-US" sz="2200" dirty="0" smtClean="0"/>
              <a:t>., </a:t>
            </a:r>
            <a:r>
              <a:rPr lang="en-US" sz="2200" dirty="0"/>
              <a:t>reduced </a:t>
            </a:r>
            <a:r>
              <a:rPr lang="en-US" sz="2200" dirty="0" smtClean="0"/>
              <a:t>head 				circumference</a:t>
            </a:r>
            <a:r>
              <a:rPr lang="en-US" sz="2200" dirty="0"/>
              <a:t>)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B) Caused </a:t>
            </a:r>
            <a:r>
              <a:rPr lang="en-US" sz="2200" dirty="0"/>
              <a:t>by poverty and unemployment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C) </a:t>
            </a:r>
            <a:r>
              <a:rPr lang="en-US" sz="2200" dirty="0" err="1" smtClean="0"/>
              <a:t>Moderational</a:t>
            </a:r>
            <a:r>
              <a:rPr lang="en-US" sz="2200" dirty="0" smtClean="0"/>
              <a:t> </a:t>
            </a:r>
            <a:r>
              <a:rPr lang="en-US" sz="2200" dirty="0"/>
              <a:t>model: </a:t>
            </a:r>
            <a:r>
              <a:rPr lang="en-US" sz="2200" dirty="0" smtClean="0"/>
              <a:t>Poverty/unemployment </a:t>
            </a:r>
            <a:r>
              <a:rPr lang="en-US" sz="2200" dirty="0" smtClean="0"/>
              <a:t>+ low</a:t>
            </a:r>
            <a:br>
              <a:rPr lang="en-US" sz="2200" dirty="0" smtClean="0"/>
            </a:br>
            <a:r>
              <a:rPr lang="en-US" sz="2200" dirty="0" smtClean="0"/>
              <a:t>		birthweight </a:t>
            </a:r>
            <a:r>
              <a:rPr lang="en-US" sz="2200" dirty="0"/>
              <a:t>+ [</a:t>
            </a:r>
            <a:r>
              <a:rPr lang="en-US" sz="2200" dirty="0" err="1"/>
              <a:t>plu</a:t>
            </a:r>
            <a:r>
              <a:rPr lang="en-US" sz="2200" dirty="0"/>
              <a:t> </a:t>
            </a:r>
            <a:r>
              <a:rPr lang="en-US" sz="2200" dirty="0" smtClean="0"/>
              <a:t>* </a:t>
            </a:r>
            <a:r>
              <a:rPr lang="en-US" sz="2200" dirty="0"/>
              <a:t>lbw] </a:t>
            </a:r>
            <a:r>
              <a:rPr lang="en-US" sz="2200" dirty="0">
                <a:sym typeface="Wingdings" panose="05000000000000000000" pitchFamily="2" charset="2"/>
              </a:rPr>
              <a:t> stress</a:t>
            </a:r>
          </a:p>
        </p:txBody>
      </p:sp>
      <p:pic>
        <p:nvPicPr>
          <p:cNvPr id="3076" name="Picture 4" descr="Image result for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24" y="729529"/>
            <a:ext cx="2953176" cy="22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322363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984738"/>
            <a:ext cx="10363826" cy="55989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 smtClean="0"/>
              <a:t>3) SEVERE </a:t>
            </a:r>
            <a:r>
              <a:rPr lang="en-US" sz="2300" dirty="0"/>
              <a:t>ANTENATAL STRESS LOWERS DOPAMINE and serotonin, linked </a:t>
            </a:r>
            <a:r>
              <a:rPr lang="en-US" sz="2300" dirty="0" smtClean="0"/>
              <a:t>to:</a:t>
            </a:r>
            <a:br>
              <a:rPr lang="en-US" sz="2300" dirty="0" smtClean="0"/>
            </a:br>
            <a:r>
              <a:rPr lang="en-US" sz="2300" dirty="0" smtClean="0"/>
              <a:t>	</a:t>
            </a:r>
            <a:r>
              <a:rPr lang="en-US" sz="1800" dirty="0" smtClean="0"/>
              <a:t>A) addiction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B) depression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C) anxiety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D) </a:t>
            </a:r>
            <a:r>
              <a:rPr lang="en-US" sz="1800" dirty="0" err="1" smtClean="0"/>
              <a:t>adhd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4) critical </a:t>
            </a:r>
            <a:r>
              <a:rPr lang="en-US" sz="2300" dirty="0"/>
              <a:t>period for effects of maternal anxiety: 12-22 </a:t>
            </a:r>
            <a:r>
              <a:rPr lang="en-US" sz="2300" dirty="0" smtClean="0"/>
              <a:t>weeks</a:t>
            </a:r>
            <a:br>
              <a:rPr lang="en-US" sz="2300" dirty="0" smtClean="0"/>
            </a:br>
            <a:r>
              <a:rPr lang="en-US" sz="2300" dirty="0" smtClean="0"/>
              <a:t>5) programming </a:t>
            </a:r>
            <a:r>
              <a:rPr lang="en-US" sz="2300" dirty="0"/>
              <a:t>effect of stress hormones during critical </a:t>
            </a:r>
            <a:r>
              <a:rPr lang="en-US" sz="2300" dirty="0" smtClean="0"/>
              <a:t>period</a:t>
            </a:r>
            <a:br>
              <a:rPr lang="en-US" sz="2300" dirty="0" smtClean="0"/>
            </a:br>
            <a:r>
              <a:rPr lang="en-US" sz="2300" dirty="0" smtClean="0"/>
              <a:t>6) maternal </a:t>
            </a:r>
            <a:r>
              <a:rPr lang="en-US" sz="2300" dirty="0"/>
              <a:t>support counteracts many of </a:t>
            </a:r>
            <a:r>
              <a:rPr lang="en-US" sz="2300" dirty="0" smtClean="0"/>
              <a:t>these </a:t>
            </a:r>
            <a:r>
              <a:rPr lang="en-US" sz="2300" dirty="0"/>
              <a:t>negative impacts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7) do </a:t>
            </a:r>
            <a:r>
              <a:rPr lang="en-US" sz="2300" dirty="0"/>
              <a:t>harsh environmental conditions influence female adolescents </a:t>
            </a:r>
            <a:r>
              <a:rPr lang="en-US" sz="2300" dirty="0" smtClean="0"/>
              <a:t>to</a:t>
            </a:r>
            <a:br>
              <a:rPr lang="en-US" sz="2300" dirty="0" smtClean="0"/>
            </a:br>
            <a:r>
              <a:rPr lang="en-US" sz="2300" dirty="0" smtClean="0"/>
              <a:t>mature </a:t>
            </a:r>
            <a:r>
              <a:rPr lang="en-US" sz="2300" dirty="0"/>
              <a:t>earlier and have babies earlier and more often (fast life </a:t>
            </a:r>
            <a:r>
              <a:rPr lang="en-US" sz="2300" dirty="0" smtClean="0"/>
              <a:t>history</a:t>
            </a:r>
            <a:br>
              <a:rPr lang="en-US" sz="2300" dirty="0" smtClean="0"/>
            </a:br>
            <a:r>
              <a:rPr lang="en-US" sz="2300" dirty="0" smtClean="0"/>
              <a:t>strategies)?</a:t>
            </a:r>
            <a:endParaRPr lang="en-US" sz="2300" dirty="0"/>
          </a:p>
        </p:txBody>
      </p:sp>
      <p:pic>
        <p:nvPicPr>
          <p:cNvPr id="4098" name="Picture 2" descr="Image result for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8" y="4425350"/>
            <a:ext cx="2380552" cy="17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154744"/>
            <a:ext cx="10364451" cy="1392702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98807"/>
            <a:ext cx="10363826" cy="4665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G) Being born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200" dirty="0" smtClean="0"/>
              <a:t>1) Support </a:t>
            </a:r>
            <a:r>
              <a:rPr lang="en-US" sz="2200" dirty="0"/>
              <a:t>before and after </a:t>
            </a:r>
            <a:r>
              <a:rPr lang="en-US" sz="2200" dirty="0" err="1" smtClean="0"/>
              <a:t>birtH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		A) Ease </a:t>
            </a:r>
            <a:r>
              <a:rPr lang="en-US" sz="1800" dirty="0"/>
              <a:t>labor and delivery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b) Reduce </a:t>
            </a:r>
            <a:r>
              <a:rPr lang="en-US" sz="1800" dirty="0"/>
              <a:t>risk of birth </a:t>
            </a:r>
            <a:r>
              <a:rPr lang="en-US" sz="1800" dirty="0" smtClean="0"/>
              <a:t>complications</a:t>
            </a:r>
            <a:br>
              <a:rPr lang="en-US" sz="1800" dirty="0" smtClean="0"/>
            </a:br>
            <a:r>
              <a:rPr lang="en-US" sz="1800" dirty="0" smtClean="0"/>
              <a:t>		C) Shorten </a:t>
            </a:r>
            <a:r>
              <a:rPr lang="en-US" sz="1800" dirty="0"/>
              <a:t>labor and delivery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D) Reduce </a:t>
            </a:r>
            <a:r>
              <a:rPr lang="en-US" sz="1800" dirty="0"/>
              <a:t>caesarian sections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E) Reduce </a:t>
            </a:r>
            <a:r>
              <a:rPr lang="en-US" sz="1800" dirty="0"/>
              <a:t>meconium staining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F) Reduce </a:t>
            </a:r>
            <a:r>
              <a:rPr lang="en-US" sz="1800" dirty="0"/>
              <a:t>fetal </a:t>
            </a:r>
            <a:r>
              <a:rPr lang="en-US" sz="1800" dirty="0" smtClean="0"/>
              <a:t>distress</a:t>
            </a:r>
            <a:br>
              <a:rPr lang="en-US" sz="1800" dirty="0" smtClean="0"/>
            </a:br>
            <a:r>
              <a:rPr lang="en-US" sz="1800" dirty="0" smtClean="0"/>
              <a:t>		G) Reduce </a:t>
            </a:r>
            <a:r>
              <a:rPr lang="en-US" sz="1800" dirty="0"/>
              <a:t>likelihood of hospitalization in first six </a:t>
            </a:r>
            <a:r>
              <a:rPr lang="en-US" sz="1800" dirty="0" smtClean="0"/>
              <a:t>month</a:t>
            </a:r>
            <a:br>
              <a:rPr lang="en-US" sz="1800" dirty="0" smtClean="0"/>
            </a:br>
            <a:r>
              <a:rPr lang="en-US" sz="1800" dirty="0" smtClean="0"/>
              <a:t>		H) Reduce </a:t>
            </a:r>
            <a:r>
              <a:rPr lang="en-US" sz="1800" dirty="0"/>
              <a:t>likelihood of vacuum extraction or forceps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dirty="0" err="1" smtClean="0"/>
              <a:t>i</a:t>
            </a:r>
            <a:r>
              <a:rPr lang="en-US" sz="1800" dirty="0" smtClean="0"/>
              <a:t>) Reduce </a:t>
            </a:r>
            <a:r>
              <a:rPr lang="en-US" sz="1800" dirty="0"/>
              <a:t>need for drugs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j) Increase </a:t>
            </a:r>
            <a:r>
              <a:rPr lang="en-US" sz="1800" dirty="0"/>
              <a:t>satisfaction with birth experience</a:t>
            </a:r>
          </a:p>
        </p:txBody>
      </p:sp>
      <p:pic>
        <p:nvPicPr>
          <p:cNvPr id="5122" name="Picture 2" descr="Image result for healthy bi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82" y="833512"/>
            <a:ext cx="4443168" cy="29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1392702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98806"/>
            <a:ext cx="10363826" cy="411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Oxytocin—Released </a:t>
            </a:r>
            <a:r>
              <a:rPr lang="en-US" dirty="0"/>
              <a:t>at birth; aids in bonding with baby and reduction of pain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Difficult </a:t>
            </a:r>
            <a:r>
              <a:rPr lang="en-US" dirty="0"/>
              <a:t>birth predicts later adult mental health problems such as adolescent drug </a:t>
            </a:r>
            <a:r>
              <a:rPr lang="en-US" dirty="0" smtClean="0"/>
              <a:t>use</a:t>
            </a:r>
            <a:br>
              <a:rPr lang="en-US" dirty="0" smtClean="0"/>
            </a:br>
            <a:r>
              <a:rPr lang="en-US" dirty="0" smtClean="0"/>
              <a:t>4) Companionship </a:t>
            </a:r>
            <a:r>
              <a:rPr lang="en-US" dirty="0"/>
              <a:t>and support for mothers smooth the birth process and </a:t>
            </a:r>
            <a:r>
              <a:rPr lang="en-US" dirty="0" smtClean="0"/>
              <a:t>reduce </a:t>
            </a:r>
            <a:r>
              <a:rPr lang="en-US" dirty="0"/>
              <a:t>the risk of postnatal depression, making them feel closer to their infants </a:t>
            </a:r>
          </a:p>
        </p:txBody>
      </p:sp>
      <p:pic>
        <p:nvPicPr>
          <p:cNvPr id="6146" name="Picture 2" descr="Image result for mother newborn b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42" y="3284010"/>
            <a:ext cx="2883877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4649" y="-329608"/>
            <a:ext cx="10227467" cy="11908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5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600" dirty="0"/>
              <a:t>Introduction: The Blind men and The Elephant</a:t>
            </a:r>
            <a:endParaRPr lang="en-US" sz="3600" dirty="0" smtClean="0">
              <a:sym typeface="Wingdings" panose="05000000000000000000" pitchFamily="2" charset="2"/>
            </a:endParaRPr>
          </a:p>
          <a:p>
            <a:r>
              <a:rPr lang="en-US" sz="2500" dirty="0" smtClean="0">
                <a:sym typeface="Wingdings" panose="05000000000000000000" pitchFamily="2" charset="2"/>
              </a:rPr>
              <a:t>The blind men and the elephant</a:t>
            </a:r>
          </a:p>
          <a:p>
            <a:r>
              <a:rPr lang="en-US" sz="2500" dirty="0" smtClean="0"/>
              <a:t>perception </a:t>
            </a:r>
            <a:r>
              <a:rPr lang="en-US" sz="2500" dirty="0"/>
              <a:t>determines reality! But what GENERATES our  perceptions? </a:t>
            </a:r>
          </a:p>
        </p:txBody>
      </p:sp>
      <p:pic>
        <p:nvPicPr>
          <p:cNvPr id="1026" name="Picture 2" descr="Image result for elephant and the blind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1" y="2286000"/>
            <a:ext cx="6044355" cy="40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24" y="-103378"/>
            <a:ext cx="10364451" cy="1596177"/>
          </a:xfrm>
        </p:spPr>
        <p:txBody>
          <a:bodyPr/>
          <a:lstStyle/>
          <a:p>
            <a:r>
              <a:rPr lang="en-US" dirty="0" smtClean="0"/>
              <a:t>Introduction: The Blind men and The 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3294" y="873135"/>
            <a:ext cx="9861868" cy="2620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A) Nature and Nurture</a:t>
            </a:r>
          </a:p>
          <a:p>
            <a:pPr marL="0" indent="0">
              <a:buNone/>
            </a:pPr>
            <a:r>
              <a:rPr lang="en-US" sz="2200" dirty="0" smtClean="0"/>
              <a:t>1) Humans </a:t>
            </a:r>
            <a:r>
              <a:rPr lang="en-US" sz="2200" dirty="0"/>
              <a:t>are blank slates at </a:t>
            </a:r>
            <a:r>
              <a:rPr lang="en-US" sz="2200" dirty="0" smtClean="0"/>
              <a:t>birth (tabula </a:t>
            </a:r>
            <a:r>
              <a:rPr lang="en-US" sz="2200" dirty="0"/>
              <a:t>rasa; john </a:t>
            </a:r>
            <a:r>
              <a:rPr lang="en-US" sz="2200" dirty="0" err="1" smtClean="0"/>
              <a:t>locke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sz="2200" dirty="0" smtClean="0"/>
              <a:t>2</a:t>
            </a:r>
            <a:r>
              <a:rPr lang="en-US" sz="2200" dirty="0"/>
              <a:t>) Humans have inherited psychological </a:t>
            </a:r>
            <a:r>
              <a:rPr lang="en-US" sz="2200" dirty="0" smtClean="0"/>
              <a:t>abilities (Immanuel </a:t>
            </a:r>
            <a:r>
              <a:rPr lang="en-US" sz="2200" dirty="0" err="1" smtClean="0"/>
              <a:t>kant</a:t>
            </a:r>
            <a:r>
              <a:rPr lang="en-US" sz="2200" dirty="0" smtClean="0"/>
              <a:t>) </a:t>
            </a:r>
            <a:br>
              <a:rPr lang="en-US" sz="2200" dirty="0" smtClean="0"/>
            </a:br>
            <a:r>
              <a:rPr lang="en-US" sz="2200" dirty="0" smtClean="0"/>
              <a:t>3</a:t>
            </a:r>
            <a:r>
              <a:rPr lang="en-US" sz="2200" dirty="0"/>
              <a:t>) Nature and nurture mutually influence each other throughout the life cycle</a:t>
            </a:r>
          </a:p>
          <a:p>
            <a:pPr marL="1828800" lvl="4" indent="0">
              <a:buNone/>
            </a:pPr>
            <a:r>
              <a:rPr lang="en-US" sz="2000" dirty="0" smtClean="0"/>
              <a:t>a) </a:t>
            </a:r>
            <a:r>
              <a:rPr lang="en-US" sz="2000" dirty="0" err="1" smtClean="0"/>
              <a:t>Winnicott</a:t>
            </a:r>
            <a:r>
              <a:rPr lang="en-US" sz="2000" dirty="0" smtClean="0"/>
              <a:t>—”there </a:t>
            </a:r>
            <a:r>
              <a:rPr lang="en-US" sz="2000" dirty="0"/>
              <a:t>is no such thing as a </a:t>
            </a:r>
            <a:r>
              <a:rPr lang="en-US" sz="2000" dirty="0" smtClean="0"/>
              <a:t>baby”</a:t>
            </a:r>
            <a:br>
              <a:rPr lang="en-US" sz="2000" dirty="0" smtClean="0"/>
            </a:br>
            <a:r>
              <a:rPr lang="en-US" sz="2000" dirty="0" smtClean="0"/>
              <a:t>B) Bronfenbrenner—</a:t>
            </a:r>
            <a:r>
              <a:rPr lang="en-US" sz="2000" dirty="0" err="1" smtClean="0"/>
              <a:t>Ecobiological</a:t>
            </a:r>
            <a:r>
              <a:rPr lang="en-US" sz="2000" dirty="0" smtClean="0"/>
              <a:t> </a:t>
            </a:r>
            <a:r>
              <a:rPr lang="en-US" sz="2000" dirty="0"/>
              <a:t>perspective </a:t>
            </a:r>
          </a:p>
          <a:p>
            <a:pPr marL="1828800" lvl="4" indent="0">
              <a:buNone/>
            </a:pPr>
            <a:r>
              <a:rPr lang="en-US" sz="2200" dirty="0"/>
              <a:t>	</a:t>
            </a:r>
            <a:r>
              <a:rPr lang="en-US" sz="1800" dirty="0"/>
              <a:t>1) biological inheritance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	2) Family system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	3) school </a:t>
            </a:r>
            <a:r>
              <a:rPr lang="en-US" sz="1800" dirty="0" smtClean="0"/>
              <a:t>system</a:t>
            </a:r>
            <a:br>
              <a:rPr lang="en-US" sz="1800" dirty="0" smtClean="0"/>
            </a:br>
            <a:r>
              <a:rPr lang="en-US" sz="1800" dirty="0"/>
              <a:t>	4) neighborhood </a:t>
            </a:r>
            <a:r>
              <a:rPr lang="en-US" sz="1800" dirty="0" smtClean="0"/>
              <a:t>system</a:t>
            </a:r>
            <a:br>
              <a:rPr lang="en-US" sz="1800" dirty="0" smtClean="0"/>
            </a:br>
            <a:r>
              <a:rPr lang="en-US" sz="1800" dirty="0" smtClean="0"/>
              <a:t>	5</a:t>
            </a:r>
            <a:r>
              <a:rPr lang="en-US" sz="1800" dirty="0"/>
              <a:t>) societal </a:t>
            </a:r>
            <a:r>
              <a:rPr lang="en-US" sz="1800" dirty="0" err="1" smtClean="0"/>
              <a:t>mAcrosystem</a:t>
            </a:r>
            <a:endParaRPr lang="en-US" sz="1800" dirty="0"/>
          </a:p>
        </p:txBody>
      </p:sp>
      <p:pic>
        <p:nvPicPr>
          <p:cNvPr id="8194" name="Picture 2" descr="Image result for blank slates 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15" y="4334154"/>
            <a:ext cx="3038543" cy="18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8" y="0"/>
            <a:ext cx="10364451" cy="795215"/>
          </a:xfrm>
        </p:spPr>
        <p:txBody>
          <a:bodyPr/>
          <a:lstStyle/>
          <a:p>
            <a:r>
              <a:rPr lang="en-US" dirty="0"/>
              <a:t>Introduction: The Blind men and The Elephant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8872" y="507091"/>
            <a:ext cx="10363826" cy="44524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4) </a:t>
            </a:r>
            <a:r>
              <a:rPr lang="en-US" sz="2200" dirty="0" err="1"/>
              <a:t>Moderational</a:t>
            </a:r>
            <a:r>
              <a:rPr lang="en-US" sz="2200" dirty="0"/>
              <a:t> </a:t>
            </a:r>
            <a:r>
              <a:rPr lang="en-US" sz="2200" dirty="0" smtClean="0"/>
              <a:t>model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dirty="0" smtClean="0"/>
              <a:t>a) genetics </a:t>
            </a:r>
            <a:r>
              <a:rPr lang="en-US" dirty="0"/>
              <a:t>produces certain outcomes, but only under </a:t>
            </a:r>
            <a:r>
              <a:rPr lang="en-US" dirty="0" smtClean="0"/>
              <a:t>certain 	environmental </a:t>
            </a:r>
            <a:r>
              <a:rPr lang="en-US" dirty="0"/>
              <a:t>circumstances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B) childcare </a:t>
            </a:r>
            <a:r>
              <a:rPr lang="en-US" dirty="0"/>
              <a:t>outcomes depend on: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</a:t>
            </a:r>
            <a:r>
              <a:rPr lang="en-US" sz="1800" dirty="0" smtClean="0"/>
              <a:t>1) type </a:t>
            </a:r>
            <a:r>
              <a:rPr lang="en-US" sz="1800" dirty="0"/>
              <a:t>of </a:t>
            </a:r>
            <a:r>
              <a:rPr lang="en-US" sz="1800" dirty="0" err="1" smtClean="0"/>
              <a:t>childCARE</a:t>
            </a:r>
            <a:r>
              <a:rPr lang="en-US" sz="1800" dirty="0" smtClean="0"/>
              <a:t> (IN-HOME VS. OUT-OF-HOME)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		2) quality </a:t>
            </a:r>
            <a:r>
              <a:rPr lang="en-US" sz="1800" dirty="0"/>
              <a:t>of </a:t>
            </a:r>
            <a:r>
              <a:rPr lang="en-US" sz="1800" dirty="0" smtClean="0"/>
              <a:t>childcare</a:t>
            </a:r>
            <a:br>
              <a:rPr lang="en-US" sz="1800" dirty="0" smtClean="0"/>
            </a:br>
            <a:r>
              <a:rPr lang="en-US" sz="1800" dirty="0" smtClean="0"/>
              <a:t>		3) child </a:t>
            </a:r>
            <a:r>
              <a:rPr lang="en-US" sz="1800" dirty="0"/>
              <a:t>personality </a:t>
            </a:r>
            <a:r>
              <a:rPr lang="en-US" sz="1800" dirty="0" smtClean="0"/>
              <a:t>type 	</a:t>
            </a:r>
            <a:br>
              <a:rPr lang="en-US" sz="1800" dirty="0" smtClean="0"/>
            </a:br>
            <a:r>
              <a:rPr lang="en-US" sz="1800" dirty="0" smtClean="0"/>
              <a:t>		4) child age</a:t>
            </a:r>
            <a:br>
              <a:rPr lang="en-US" sz="1800" dirty="0" smtClean="0"/>
            </a:br>
            <a:r>
              <a:rPr lang="en-US" sz="1800" dirty="0" smtClean="0"/>
              <a:t>		5) time </a:t>
            </a:r>
            <a:r>
              <a:rPr lang="en-US" sz="1800" dirty="0"/>
              <a:t>spent in </a:t>
            </a:r>
            <a:r>
              <a:rPr lang="en-US" sz="1800" dirty="0" smtClean="0"/>
              <a:t>childcare</a:t>
            </a:r>
            <a:br>
              <a:rPr lang="en-US" sz="1800" dirty="0" smtClean="0"/>
            </a:br>
            <a:r>
              <a:rPr lang="en-US" sz="1800" dirty="0" smtClean="0"/>
              <a:t>		6) type </a:t>
            </a:r>
            <a:r>
              <a:rPr lang="en-US" sz="1800" dirty="0"/>
              <a:t>of outcome </a:t>
            </a:r>
            <a:r>
              <a:rPr lang="en-US" sz="1800" dirty="0" smtClean="0"/>
              <a:t>(</a:t>
            </a:r>
            <a:r>
              <a:rPr lang="en-US" sz="1800" dirty="0"/>
              <a:t>cognitive, emotional, social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2400" dirty="0"/>
              <a:t>	 </a:t>
            </a:r>
            <a:r>
              <a:rPr lang="en-US" dirty="0" smtClean="0"/>
              <a:t>C) </a:t>
            </a:r>
            <a:r>
              <a:rPr lang="en-US" dirty="0" err="1" smtClean="0"/>
              <a:t>adhd</a:t>
            </a:r>
            <a:r>
              <a:rPr lang="en-US" dirty="0" smtClean="0"/>
              <a:t> </a:t>
            </a:r>
            <a:r>
              <a:rPr lang="en-US" dirty="0"/>
              <a:t>manifestation: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		1) genetic predisposition</a:t>
            </a:r>
            <a:br>
              <a:rPr lang="en-US" sz="1800" dirty="0" smtClean="0"/>
            </a:br>
            <a:r>
              <a:rPr lang="en-US" sz="1800" dirty="0" smtClean="0"/>
              <a:t>		2) insensitive parenting </a:t>
            </a:r>
            <a:br>
              <a:rPr lang="en-US" sz="1800" dirty="0" smtClean="0"/>
            </a:br>
            <a:r>
              <a:rPr lang="en-US" sz="1800" dirty="0" smtClean="0"/>
              <a:t>		3) gene </a:t>
            </a:r>
            <a:r>
              <a:rPr lang="en-US" sz="1800" dirty="0"/>
              <a:t>Variant +</a:t>
            </a:r>
            <a:r>
              <a:rPr lang="en-US" sz="1800" dirty="0" smtClean="0"/>
              <a:t> </a:t>
            </a:r>
            <a:r>
              <a:rPr lang="en-US" sz="1800" dirty="0"/>
              <a:t>insensitivity +</a:t>
            </a:r>
            <a:r>
              <a:rPr lang="en-US" sz="1800" dirty="0" smtClean="0"/>
              <a:t> </a:t>
            </a:r>
            <a:r>
              <a:rPr lang="en-US" sz="1800" dirty="0"/>
              <a:t>[</a:t>
            </a:r>
            <a:r>
              <a:rPr lang="en-US" sz="1800" dirty="0" err="1"/>
              <a:t>gv</a:t>
            </a:r>
            <a:r>
              <a:rPr lang="en-US" sz="1800" dirty="0"/>
              <a:t> </a:t>
            </a:r>
            <a:r>
              <a:rPr lang="en-US" sz="1800" dirty="0" smtClean="0"/>
              <a:t>* </a:t>
            </a:r>
            <a:r>
              <a:rPr lang="en-US" sz="1800" dirty="0"/>
              <a:t>I] </a:t>
            </a:r>
            <a:r>
              <a:rPr lang="en-US" sz="1800" dirty="0">
                <a:sym typeface="Wingdings" panose="05000000000000000000" pitchFamily="2" charset="2"/>
              </a:rPr>
              <a:t> adhd </a:t>
            </a:r>
            <a:r>
              <a:rPr lang="en-US" sz="18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 </a:t>
            </a:r>
          </a:p>
        </p:txBody>
      </p:sp>
      <p:pic>
        <p:nvPicPr>
          <p:cNvPr id="2052" name="Picture 4" descr="Image result for nature nu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4016925"/>
            <a:ext cx="4370628" cy="29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493295"/>
            <a:ext cx="10364451" cy="1768642"/>
          </a:xfrm>
        </p:spPr>
        <p:txBody>
          <a:bodyPr/>
          <a:lstStyle/>
          <a:p>
            <a:r>
              <a:rPr lang="en-US" dirty="0"/>
              <a:t>Introduction: The Blind men and The </a:t>
            </a:r>
            <a:r>
              <a:rPr lang="en-US" dirty="0" smtClean="0"/>
              <a:t>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782053"/>
            <a:ext cx="10363826" cy="44075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B) Multiple Perspectives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	</a:t>
            </a:r>
            <a:r>
              <a:rPr lang="en-US" dirty="0" smtClean="0"/>
              <a:t>1) animal </a:t>
            </a:r>
            <a:r>
              <a:rPr lang="en-US" dirty="0"/>
              <a:t>as well as human models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2) Quantitative </a:t>
            </a:r>
            <a:r>
              <a:rPr lang="en-US" dirty="0"/>
              <a:t>(aggregated) &amp; qualitative (personal, </a:t>
            </a:r>
            <a:r>
              <a:rPr lang="en-US" dirty="0" smtClean="0"/>
              <a:t>subjective experience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3) Examining </a:t>
            </a:r>
            <a:r>
              <a:rPr lang="en-US" dirty="0"/>
              <a:t>research with a critical eye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1800" dirty="0" smtClean="0"/>
              <a:t>a) homosexuality </a:t>
            </a:r>
            <a:r>
              <a:rPr lang="en-US" sz="1800" dirty="0"/>
              <a:t>found in </a:t>
            </a:r>
            <a:r>
              <a:rPr lang="en-US" sz="1800" i="1" dirty="0" err="1"/>
              <a:t>dsm</a:t>
            </a:r>
            <a:r>
              <a:rPr lang="en-US" sz="1800" dirty="0"/>
              <a:t> until 1973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B) Arthur Jensen—</a:t>
            </a:r>
            <a:r>
              <a:rPr lang="en-US" sz="1800" dirty="0" err="1" smtClean="0"/>
              <a:t>iq</a:t>
            </a:r>
            <a:r>
              <a:rPr lang="en-US" sz="1800" dirty="0" smtClean="0"/>
              <a:t> differences </a:t>
            </a:r>
            <a:r>
              <a:rPr lang="en-US" sz="1800" dirty="0"/>
              <a:t>between blacks and </a:t>
            </a:r>
            <a:r>
              <a:rPr lang="en-US" sz="1800" dirty="0" smtClean="0"/>
              <a:t>whites are hereditary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C) un-nurtured children</a:t>
            </a:r>
            <a:r>
              <a:rPr lang="en-US" sz="2200" dirty="0"/>
              <a:t>, feral children, and the lack of human </a:t>
            </a:r>
            <a:r>
              <a:rPr lang="en-US" sz="2200" dirty="0" smtClean="0"/>
              <a:t>input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	</a:t>
            </a:r>
            <a:r>
              <a:rPr lang="en-US" dirty="0" smtClean="0"/>
              <a:t>1) experience dependence—brain Development </a:t>
            </a:r>
            <a:r>
              <a:rPr lang="en-US" dirty="0"/>
              <a:t>differs depending on </a:t>
            </a:r>
            <a:r>
              <a:rPr lang="en-US" dirty="0" smtClean="0"/>
              <a:t>		the </a:t>
            </a:r>
            <a:r>
              <a:rPr lang="en-US" dirty="0"/>
              <a:t>kinds of experience one has</a:t>
            </a: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2) experience expectance—input </a:t>
            </a:r>
            <a:r>
              <a:rPr lang="en-US" dirty="0"/>
              <a:t>humans are primed to expect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a) Kitten </a:t>
            </a:r>
            <a:r>
              <a:rPr lang="en-US" sz="1800" dirty="0">
                <a:sym typeface="Wingdings" panose="05000000000000000000" pitchFamily="2" charset="2"/>
              </a:rPr>
              <a:t>needs light for visual development at a </a:t>
            </a:r>
            <a:r>
              <a:rPr lang="en-US" sz="1800" dirty="0" smtClean="0">
                <a:sym typeface="Wingdings" panose="05000000000000000000" pitchFamily="2" charset="2"/>
              </a:rPr>
              <a:t>critical period 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/>
              <a:t> </a:t>
            </a:r>
            <a:r>
              <a:rPr lang="en-US" sz="1800" dirty="0" smtClean="0"/>
              <a:t>	b) humans </a:t>
            </a:r>
            <a:r>
              <a:rPr lang="en-US" sz="1800" dirty="0"/>
              <a:t>require exposure to language and human </a:t>
            </a:r>
            <a:r>
              <a:rPr lang="en-US" sz="1800" dirty="0" smtClean="0"/>
              <a:t>contact at a critical 			period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 </a:t>
            </a:r>
            <a:r>
              <a:rPr lang="en-US" sz="1800" dirty="0" smtClean="0"/>
              <a:t>	C) particular </a:t>
            </a:r>
            <a:r>
              <a:rPr lang="en-US" sz="1800" dirty="0"/>
              <a:t>experiences are needed to make people “properly” </a:t>
            </a:r>
            <a:r>
              <a:rPr lang="en-US" sz="1800" dirty="0" smtClean="0"/>
              <a:t>human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3) crucially</a:t>
            </a:r>
            <a:r>
              <a:rPr lang="en-US" dirty="0"/>
              <a:t>, we need an experience of ourselves as reflected back through </a:t>
            </a:r>
            <a:r>
              <a:rPr lang="en-US" dirty="0" smtClean="0"/>
              <a:t>	the </a:t>
            </a:r>
            <a:r>
              <a:rPr lang="en-US" dirty="0"/>
              <a:t>eyes and minds of those around us—ONE’S sense of self is socially and </a:t>
            </a:r>
            <a:r>
              <a:rPr lang="en-US" dirty="0" smtClean="0"/>
              <a:t>	co-constructed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5122" name="Picture 2" descr="Image result for critical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8" y="2963853"/>
            <a:ext cx="1139792" cy="16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974557"/>
            <a:ext cx="10364451" cy="3416968"/>
          </a:xfrm>
        </p:spPr>
        <p:txBody>
          <a:bodyPr/>
          <a:lstStyle/>
          <a:p>
            <a:r>
              <a:rPr lang="en-US" dirty="0" smtClean="0"/>
              <a:t>Introduction: the blind men and the 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62526"/>
            <a:ext cx="10363826" cy="4828673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2" descr="Image result for looking glass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0" y="2322095"/>
            <a:ext cx="6785436" cy="45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85380"/>
            <a:ext cx="10364451" cy="1596177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320345"/>
            <a:ext cx="10363826" cy="5152644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en-US" sz="2400" dirty="0" smtClean="0"/>
              <a:t>The </a:t>
            </a:r>
            <a:r>
              <a:rPr lang="en-US" sz="2400" dirty="0"/>
              <a:t>fetus exerts control over the </a:t>
            </a:r>
            <a:r>
              <a:rPr lang="en-US" sz="2400" dirty="0" smtClean="0"/>
              <a:t>uterus</a:t>
            </a:r>
            <a:br>
              <a:rPr lang="en-US" sz="2400" dirty="0" smtClean="0"/>
            </a:br>
            <a:r>
              <a:rPr lang="en-US" dirty="0" smtClean="0"/>
              <a:t>1) Positioning</a:t>
            </a:r>
            <a:br>
              <a:rPr lang="en-US" dirty="0" smtClean="0"/>
            </a:br>
            <a:r>
              <a:rPr lang="en-US" dirty="0" smtClean="0"/>
              <a:t>2) Timing</a:t>
            </a:r>
            <a:br>
              <a:rPr lang="en-US" dirty="0" smtClean="0"/>
            </a:br>
            <a:r>
              <a:rPr lang="en-US" dirty="0" smtClean="0"/>
              <a:t>3) Presentation </a:t>
            </a:r>
            <a:r>
              <a:rPr lang="en-US" dirty="0"/>
              <a:t>for birth</a:t>
            </a:r>
          </a:p>
          <a:p>
            <a:pPr marL="0" indent="0">
              <a:buNone/>
            </a:pPr>
            <a:r>
              <a:rPr lang="en-US" sz="2400" dirty="0" smtClean="0"/>
              <a:t>b) THE </a:t>
            </a:r>
            <a:r>
              <a:rPr lang="en-US" sz="2400" dirty="0"/>
              <a:t>FETUS IS ACTIVE AND </a:t>
            </a:r>
            <a:r>
              <a:rPr lang="en-US" sz="2400" dirty="0" smtClean="0"/>
              <a:t>RESPONSIVE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 smtClean="0"/>
              <a:t>1) RESPONDS </a:t>
            </a:r>
            <a:r>
              <a:rPr lang="en-US" sz="2000" dirty="0"/>
              <a:t>TO MUSICAL SIGNALS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2) JUMPS </a:t>
            </a:r>
            <a:r>
              <a:rPr lang="en-US" sz="2000" dirty="0"/>
              <a:t>IF TOUCHED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3) HEART </a:t>
            </a:r>
            <a:r>
              <a:rPr lang="en-US" sz="2000" dirty="0"/>
              <a:t>RATE RESPONDS TO CIGARETTE SMOKING, LOUD NOISES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4) SOUND </a:t>
            </a:r>
            <a:r>
              <a:rPr lang="en-US" sz="2000" dirty="0"/>
              <a:t>RECOGNITION AFTER BIRTH OF SOUNDS HEARD BEFORE </a:t>
            </a:r>
            <a:r>
              <a:rPr lang="en-US" sz="2000" dirty="0" smtClean="0"/>
              <a:t>BIRTH</a:t>
            </a:r>
            <a:br>
              <a:rPr lang="en-US" sz="2000" dirty="0" smtClean="0"/>
            </a:br>
            <a:r>
              <a:rPr lang="en-US" sz="2000" dirty="0" smtClean="0"/>
              <a:t>5) CULTURALLY </a:t>
            </a:r>
            <a:r>
              <a:rPr lang="en-US" sz="2000" dirty="0"/>
              <a:t>INFLUENCED TASTES BEFORE BIRTH (</a:t>
            </a:r>
            <a:r>
              <a:rPr lang="en-US" sz="2000" dirty="0" smtClean="0"/>
              <a:t>E.G., GARLIC</a:t>
            </a:r>
            <a:r>
              <a:rPr lang="en-US" sz="2000" dirty="0"/>
              <a:t>) 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106" name="Picture 10" descr="Image result for FETUS music t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66" y="1175665"/>
            <a:ext cx="4169434" cy="31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510363"/>
            <a:ext cx="10364451" cy="1594884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7989" y="531628"/>
            <a:ext cx="10996864" cy="61819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C) Mother’s </a:t>
            </a:r>
            <a:r>
              <a:rPr lang="en-US" sz="2400" dirty="0"/>
              <a:t>state of mind influences prenatal </a:t>
            </a:r>
            <a:r>
              <a:rPr lang="en-US" sz="2400" dirty="0" smtClean="0"/>
              <a:t>environment </a:t>
            </a:r>
            <a:r>
              <a:rPr lang="en-US" sz="2400" dirty="0"/>
              <a:t>via release of hormones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/>
              <a:t>	</a:t>
            </a:r>
            <a:r>
              <a:rPr lang="en-US" dirty="0" smtClean="0"/>
              <a:t>1) fetuses </a:t>
            </a:r>
            <a:r>
              <a:rPr lang="en-US" dirty="0"/>
              <a:t>of depressed and </a:t>
            </a:r>
            <a:r>
              <a:rPr lang="en-US" dirty="0" err="1"/>
              <a:t>nondepressed</a:t>
            </a:r>
            <a:r>
              <a:rPr lang="en-US" dirty="0"/>
              <a:t> mothers react                        	differently as detected by heart rates after introduction of </a:t>
            </a:r>
            <a:r>
              <a:rPr lang="en-US" dirty="0" smtClean="0"/>
              <a:t>acoustic stimulus</a:t>
            </a:r>
            <a:br>
              <a:rPr lang="en-US" dirty="0" smtClean="0"/>
            </a:br>
            <a:r>
              <a:rPr lang="en-US" dirty="0" smtClean="0"/>
              <a:t>	2) fetuses</a:t>
            </a:r>
            <a:r>
              <a:rPr lang="en-US" dirty="0"/>
              <a:t>’ movements in utero differ depending on mothers’                	depression 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3) mother </a:t>
            </a:r>
            <a:r>
              <a:rPr lang="en-US" dirty="0"/>
              <a:t>influences fetus through hormone release, but                    	mother’s body also develops unique response to fetal demands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4) genes </a:t>
            </a:r>
            <a:r>
              <a:rPr lang="en-US" dirty="0"/>
              <a:t>express themselves differently depending on parental 		origin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/>
              <a:t>				</a:t>
            </a:r>
            <a:r>
              <a:rPr lang="en-US" sz="1800" dirty="0" smtClean="0"/>
              <a:t>a) in </a:t>
            </a:r>
            <a:r>
              <a:rPr lang="en-US" sz="1800" dirty="0"/>
              <a:t>mice, genes from mother produce smaller, more </a:t>
            </a:r>
            <a:br>
              <a:rPr lang="en-US" sz="1800" dirty="0"/>
            </a:br>
            <a:r>
              <a:rPr lang="en-US" sz="1800" dirty="0" smtClean="0"/>
              <a:t>				intelligent offspring</a:t>
            </a:r>
            <a:br>
              <a:rPr lang="en-US" sz="1800" dirty="0" smtClean="0"/>
            </a:br>
            <a:r>
              <a:rPr lang="en-US" sz="1800" dirty="0" smtClean="0"/>
              <a:t>				b) genes </a:t>
            </a:r>
            <a:r>
              <a:rPr lang="en-US" sz="1800" dirty="0"/>
              <a:t>from father produce more muscular, </a:t>
            </a:r>
            <a:r>
              <a:rPr lang="en-US" sz="1800" dirty="0" smtClean="0"/>
              <a:t>less</a:t>
            </a:r>
            <a:br>
              <a:rPr lang="en-US" sz="1800" dirty="0" smtClean="0"/>
            </a:br>
            <a:r>
              <a:rPr lang="en-US" sz="1800" dirty="0" smtClean="0"/>
              <a:t>				intelligent </a:t>
            </a:r>
            <a:r>
              <a:rPr lang="en-US" sz="1800" dirty="0"/>
              <a:t>offspring </a:t>
            </a:r>
          </a:p>
        </p:txBody>
      </p:sp>
      <p:pic>
        <p:nvPicPr>
          <p:cNvPr id="6150" name="Picture 6" descr="Image result for MOTHERS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6" y="4749238"/>
            <a:ext cx="3979343" cy="21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42" y="331439"/>
            <a:ext cx="10364451" cy="1061427"/>
          </a:xfrm>
        </p:spPr>
        <p:txBody>
          <a:bodyPr/>
          <a:lstStyle/>
          <a:p>
            <a:r>
              <a:rPr lang="en-US" dirty="0"/>
              <a:t>Life begins: from conception to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495" y="1392866"/>
            <a:ext cx="10363826" cy="4685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D) Observing </a:t>
            </a:r>
            <a:r>
              <a:rPr lang="en-US" sz="2800" dirty="0"/>
              <a:t>the unborn </a:t>
            </a:r>
            <a:r>
              <a:rPr lang="en-US" sz="2800" dirty="0" smtClean="0"/>
              <a:t>baby</a:t>
            </a:r>
            <a:br>
              <a:rPr lang="en-US" sz="2800" dirty="0" smtClean="0"/>
            </a:br>
            <a:r>
              <a:rPr lang="en-US" sz="2800" dirty="0" smtClean="0"/>
              <a:t>	1) </a:t>
            </a:r>
            <a:r>
              <a:rPr lang="en-US" sz="2400" dirty="0" smtClean="0"/>
              <a:t>Twin </a:t>
            </a:r>
            <a:r>
              <a:rPr lang="en-US" sz="2400" dirty="0"/>
              <a:t>behavior patterns in utero are </a:t>
            </a:r>
            <a:r>
              <a:rPr lang="en-US" sz="2400" dirty="0" smtClean="0"/>
              <a:t>observed</a:t>
            </a:r>
            <a:br>
              <a:rPr lang="en-US" sz="2400" dirty="0" smtClean="0"/>
            </a:br>
            <a:r>
              <a:rPr lang="en-US" sz="2400" dirty="0" smtClean="0"/>
              <a:t>	postnatally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2) Personality </a:t>
            </a:r>
            <a:r>
              <a:rPr lang="en-US" sz="2400" dirty="0"/>
              <a:t>traits develop in </a:t>
            </a:r>
            <a:r>
              <a:rPr lang="en-US" sz="2400" dirty="0" smtClean="0"/>
              <a:t>utero</a:t>
            </a:r>
            <a:br>
              <a:rPr lang="en-US" sz="2400" dirty="0" smtClean="0"/>
            </a:br>
            <a:r>
              <a:rPr lang="en-US" sz="2400" dirty="0" smtClean="0"/>
              <a:t>	3) Maternal </a:t>
            </a:r>
            <a:r>
              <a:rPr lang="en-US" sz="2400" dirty="0"/>
              <a:t>emotional states such as stress and anger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Might </a:t>
            </a:r>
            <a:r>
              <a:rPr lang="en-US" sz="2400" dirty="0"/>
              <a:t>have </a:t>
            </a:r>
            <a:r>
              <a:rPr lang="en-US" sz="2400" dirty="0" err="1" smtClean="0"/>
              <a:t>pHYSIOLOGICAL</a:t>
            </a:r>
            <a:r>
              <a:rPr lang="en-US" sz="2400" dirty="0" smtClean="0"/>
              <a:t> </a:t>
            </a:r>
            <a:r>
              <a:rPr lang="en-US" sz="2400" dirty="0"/>
              <a:t>effects mediated by </a:t>
            </a:r>
            <a:r>
              <a:rPr lang="en-US" sz="2400" dirty="0" smtClean="0"/>
              <a:t>maternal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Hormones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4) some </a:t>
            </a:r>
            <a:r>
              <a:rPr lang="en-US" sz="2400" dirty="0"/>
              <a:t>continuity between prenatal and postnatal life </a:t>
            </a:r>
            <a:r>
              <a:rPr lang="en-US" sz="2400" dirty="0" smtClean="0"/>
              <a:t>	(</a:t>
            </a:r>
            <a:r>
              <a:rPr lang="en-US" sz="2400" dirty="0" err="1" smtClean="0"/>
              <a:t>piontelli’S</a:t>
            </a:r>
            <a:r>
              <a:rPr lang="en-US" sz="2400" dirty="0" smtClean="0"/>
              <a:t> WORK)</a:t>
            </a:r>
            <a:endParaRPr lang="en-US" sz="2400" dirty="0"/>
          </a:p>
        </p:txBody>
      </p:sp>
      <p:pic>
        <p:nvPicPr>
          <p:cNvPr id="7170" name="Picture 2" descr="Image result for unborn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52" y="1294557"/>
            <a:ext cx="3444948" cy="19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564</TotalTime>
  <Words>248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Copperplate Gothic Bold</vt:lpstr>
      <vt:lpstr>Tw Cen MT</vt:lpstr>
      <vt:lpstr>Wingdings</vt:lpstr>
      <vt:lpstr>Droplet</vt:lpstr>
      <vt:lpstr>Developmental Psychology:  Lifespan</vt:lpstr>
      <vt:lpstr>PowerPoint Presentation</vt:lpstr>
      <vt:lpstr>Introduction: The Blind men and The Elephant</vt:lpstr>
      <vt:lpstr>Introduction: The Blind men and The Elephant</vt:lpstr>
      <vt:lpstr>Introduction: The Blind men and The Elephant</vt:lpstr>
      <vt:lpstr>Introduction: the blind men and the elephant</vt:lpstr>
      <vt:lpstr>Life begins: from conception to birth</vt:lpstr>
      <vt:lpstr>Life begins: from conception to birth</vt:lpstr>
      <vt:lpstr>Life begins: from conception to birth</vt:lpstr>
      <vt:lpstr>Life begins: from conception to birth</vt:lpstr>
      <vt:lpstr>Life begins: from conception to birth</vt:lpstr>
      <vt:lpstr>Life begins: from conception to birth</vt:lpstr>
      <vt:lpstr>Life begins: from conception to birth</vt:lpstr>
      <vt:lpstr>Life begins: from conception to birth</vt:lpstr>
      <vt:lpstr>Life begins: from conception to birth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Holly Rosen</dc:creator>
  <cp:lastModifiedBy>Geoffrey Goodman</cp:lastModifiedBy>
  <cp:revision>162</cp:revision>
  <cp:lastPrinted>2016-09-20T13:08:11Z</cp:lastPrinted>
  <dcterms:created xsi:type="dcterms:W3CDTF">2016-09-16T21:32:15Z</dcterms:created>
  <dcterms:modified xsi:type="dcterms:W3CDTF">2016-09-21T01:23:17Z</dcterms:modified>
</cp:coreProperties>
</file>