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5" r:id="rId8"/>
    <p:sldId id="264" r:id="rId9"/>
    <p:sldId id="263" r:id="rId10"/>
    <p:sldId id="260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C880-A76E-4DF9-A69C-A580996B02D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41D5-65E9-4461-A9A1-143377D3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7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C880-A76E-4DF9-A69C-A580996B02D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41D5-65E9-4461-A9A1-143377D3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6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C880-A76E-4DF9-A69C-A580996B02D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41D5-65E9-4461-A9A1-143377D3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01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C880-A76E-4DF9-A69C-A580996B02D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41D5-65E9-4461-A9A1-143377D380B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62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C880-A76E-4DF9-A69C-A580996B02D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41D5-65E9-4461-A9A1-143377D3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99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C880-A76E-4DF9-A69C-A580996B02D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41D5-65E9-4461-A9A1-143377D3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C880-A76E-4DF9-A69C-A580996B02D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41D5-65E9-4461-A9A1-143377D3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78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C880-A76E-4DF9-A69C-A580996B02D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41D5-65E9-4461-A9A1-143377D3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19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C880-A76E-4DF9-A69C-A580996B02D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41D5-65E9-4461-A9A1-143377D3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5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C880-A76E-4DF9-A69C-A580996B02D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41D5-65E9-4461-A9A1-143377D3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1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C880-A76E-4DF9-A69C-A580996B02D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41D5-65E9-4461-A9A1-143377D3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0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C880-A76E-4DF9-A69C-A580996B02D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41D5-65E9-4461-A9A1-143377D3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8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C880-A76E-4DF9-A69C-A580996B02D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41D5-65E9-4461-A9A1-143377D3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3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C880-A76E-4DF9-A69C-A580996B02D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41D5-65E9-4461-A9A1-143377D3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C880-A76E-4DF9-A69C-A580996B02D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41D5-65E9-4461-A9A1-143377D3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4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C880-A76E-4DF9-A69C-A580996B02D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41D5-65E9-4461-A9A1-143377D3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97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C880-A76E-4DF9-A69C-A580996B02D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B41D5-65E9-4461-A9A1-143377D3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5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F0C880-A76E-4DF9-A69C-A580996B02D5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EB41D5-65E9-4461-A9A1-143377D38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8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3115" y="1261028"/>
            <a:ext cx="10242205" cy="2509213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Developmental psychology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100" dirty="0">
                <a:solidFill>
                  <a:schemeClr val="accent5">
                    <a:lumMod val="75000"/>
                  </a:schemeClr>
                </a:solidFill>
              </a:rPr>
              <a:t>dr. </a:t>
            </a:r>
            <a:r>
              <a:rPr lang="en-US" sz="2100" dirty="0" smtClean="0">
                <a:solidFill>
                  <a:schemeClr val="accent5">
                    <a:lumMod val="75000"/>
                  </a:schemeClr>
                </a:solidFill>
              </a:rPr>
              <a:t>Geoff </a:t>
            </a:r>
            <a:r>
              <a:rPr lang="en-US" sz="2100" dirty="0" err="1">
                <a:solidFill>
                  <a:schemeClr val="accent5">
                    <a:lumMod val="75000"/>
                  </a:schemeClr>
                </a:solidFill>
              </a:rPr>
              <a:t>goodman</a:t>
            </a:r>
            <a:endParaRPr lang="en-US" sz="21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2100" dirty="0">
                <a:solidFill>
                  <a:schemeClr val="accent5">
                    <a:lumMod val="75000"/>
                  </a:schemeClr>
                </a:solidFill>
              </a:rPr>
              <a:t>Lecture 12</a:t>
            </a:r>
          </a:p>
          <a:p>
            <a:r>
              <a:rPr lang="en-US" sz="2100" dirty="0">
                <a:solidFill>
                  <a:schemeClr val="accent5">
                    <a:lumMod val="75000"/>
                  </a:schemeClr>
                </a:solidFill>
              </a:rPr>
              <a:t>11/29/16</a:t>
            </a:r>
            <a:endParaRPr lang="en-US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3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1009" y="281354"/>
            <a:ext cx="10236591" cy="61757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300" dirty="0">
                <a:solidFill>
                  <a:schemeClr val="accent5">
                    <a:lumMod val="75000"/>
                  </a:schemeClr>
                </a:solidFill>
              </a:rPr>
              <a:t>Method section cont.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Measures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Length of time to administer measure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Scoring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Number of items in the measure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Number of anchor points (e.g., 5-point </a:t>
            </a:r>
            <a:r>
              <a:rPr lang="en-US" sz="2000" dirty="0" err="1" smtClean="0"/>
              <a:t>likert</a:t>
            </a:r>
            <a:r>
              <a:rPr lang="en-US" sz="2000" dirty="0"/>
              <a:t>-</a:t>
            </a:r>
            <a:r>
              <a:rPr lang="en-US" sz="2000" dirty="0" smtClean="0"/>
              <a:t>type </a:t>
            </a:r>
            <a:r>
              <a:rPr lang="en-US" sz="2000" dirty="0"/>
              <a:t>scale) and anchor-point labels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Range of possible scores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Psychometric data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Validity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Test-retest reliability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Data analysis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Mediational model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Pearson correlations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Hierarchical regression analysis</a:t>
            </a:r>
          </a:p>
          <a:p>
            <a:pPr lvl="2">
              <a:lnSpc>
                <a:spcPct val="100000"/>
              </a:lnSpc>
            </a:pPr>
            <a:r>
              <a:rPr lang="en-US" sz="2000" dirty="0" err="1"/>
              <a:t>Moderational</a:t>
            </a:r>
            <a:r>
              <a:rPr lang="en-US" sz="2000" dirty="0"/>
              <a:t> model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2-way </a:t>
            </a:r>
            <a:r>
              <a:rPr lang="en-US" sz="2000" dirty="0" err="1"/>
              <a:t>anova</a:t>
            </a:r>
            <a:r>
              <a:rPr lang="en-US" sz="2000" dirty="0"/>
              <a:t> (analysis of variance)</a:t>
            </a:r>
          </a:p>
          <a:p>
            <a:pPr lvl="3">
              <a:lnSpc>
                <a:spcPct val="100000"/>
              </a:lnSpc>
            </a:pPr>
            <a:r>
              <a:rPr lang="en-US" sz="2000" dirty="0" err="1"/>
              <a:t>Ancova</a:t>
            </a:r>
            <a:r>
              <a:rPr lang="en-US" sz="2000" dirty="0"/>
              <a:t> (analysis of covariance)</a:t>
            </a:r>
          </a:p>
        </p:txBody>
      </p:sp>
      <p:pic>
        <p:nvPicPr>
          <p:cNvPr id="10242" name="Picture 2" descr="Image result for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9" y="3024554"/>
            <a:ext cx="3605211" cy="395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633047"/>
            <a:ext cx="10363826" cy="4933070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chemeClr val="accent5">
                    <a:lumMod val="75000"/>
                  </a:schemeClr>
                </a:solidFill>
              </a:rPr>
              <a:t>Results section</a:t>
            </a:r>
            <a:endParaRPr lang="en-US" sz="2300" dirty="0"/>
          </a:p>
          <a:p>
            <a:pPr lvl="1"/>
            <a:r>
              <a:rPr lang="en-US" sz="2200" dirty="0"/>
              <a:t>Significant results at </a:t>
            </a:r>
            <a:r>
              <a:rPr lang="en-US" sz="2200" i="1" dirty="0"/>
              <a:t>p</a:t>
            </a:r>
            <a:r>
              <a:rPr lang="en-US" sz="2200" dirty="0"/>
              <a:t> &lt; .05</a:t>
            </a:r>
          </a:p>
          <a:p>
            <a:pPr lvl="1"/>
            <a:r>
              <a:rPr lang="en-US" sz="2200" dirty="0"/>
              <a:t>Nonsignificant results at </a:t>
            </a:r>
            <a:r>
              <a:rPr lang="en-US" sz="2200" i="1" dirty="0"/>
              <a:t>p</a:t>
            </a:r>
            <a:r>
              <a:rPr lang="en-US" sz="2200" dirty="0"/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≥</a:t>
            </a:r>
            <a:r>
              <a:rPr lang="en-US" sz="2200" dirty="0" smtClean="0"/>
              <a:t> </a:t>
            </a:r>
            <a:r>
              <a:rPr lang="en-US" sz="2200" dirty="0"/>
              <a:t>.05</a:t>
            </a:r>
          </a:p>
          <a:p>
            <a:r>
              <a:rPr lang="en-US" sz="2300" dirty="0">
                <a:solidFill>
                  <a:schemeClr val="accent5">
                    <a:lumMod val="75000"/>
                  </a:schemeClr>
                </a:solidFill>
              </a:rPr>
              <a:t>Discussion section</a:t>
            </a:r>
            <a:endParaRPr lang="en-US" sz="2300" dirty="0"/>
          </a:p>
          <a:p>
            <a:pPr lvl="1"/>
            <a:r>
              <a:rPr lang="en-US" sz="2200" dirty="0"/>
              <a:t>Discussion of significant results</a:t>
            </a:r>
          </a:p>
          <a:p>
            <a:pPr lvl="1"/>
            <a:r>
              <a:rPr lang="en-US" sz="2200" dirty="0"/>
              <a:t>Discussion of nonsignificant results</a:t>
            </a:r>
          </a:p>
        </p:txBody>
      </p:sp>
      <p:pic>
        <p:nvPicPr>
          <p:cNvPr id="9218" name="Picture 2" descr="Image result for research paper 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522849"/>
            <a:ext cx="5242560" cy="593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496" y="3340687"/>
            <a:ext cx="5945008" cy="1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5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874642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chemeClr val="accent1">
                    <a:lumMod val="75000"/>
                  </a:schemeClr>
                </a:solidFill>
              </a:rPr>
              <a:t>Healing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1983" y="622852"/>
            <a:ext cx="11278226" cy="58110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Trauma – understood in context of human relationships 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What is traumatic about trauma? Shattering of human connections 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The personal face of trauma 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Being harmed by the people who are supposed to love you 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Being abandoned by the people who are supposed to love you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Being robbed of one-to-one relationships that allow a child to feel safe and valued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Recovery from trauma and neglect must also be about relationships 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Rebuilding trust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Regaining confidence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Returning to a sense of security 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Reconnecting to love 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Lasting, caring connections to others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1900" dirty="0"/>
              <a:t>must comprise the context of therapy and medications 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Quality of therapist-patient relationship allows therapy to work beyond his or her methods or words of wisdom 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Recovery from trauma and neglect is not about 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Poorly trained mental health professionals 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Coercing child to “open up” or “get out the anger”</a:t>
            </a:r>
          </a:p>
        </p:txBody>
      </p:sp>
      <p:pic>
        <p:nvPicPr>
          <p:cNvPr id="1026" name="Picture 2" descr="Image result for trauma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052" y="318051"/>
            <a:ext cx="2637182" cy="18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era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27" y="3101008"/>
            <a:ext cx="4303847" cy="184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48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-26504"/>
            <a:ext cx="10363826" cy="6665843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Building a healthier society</a:t>
            </a:r>
          </a:p>
          <a:p>
            <a:pPr lvl="1"/>
            <a:r>
              <a:rPr lang="en-US" sz="2400" dirty="0"/>
              <a:t>Technology’s role in keeping us apart and eroding the extended family</a:t>
            </a:r>
          </a:p>
          <a:p>
            <a:pPr lvl="1"/>
            <a:r>
              <a:rPr lang="en-US" sz="2400" dirty="0"/>
              <a:t>Historically, humans lived in small groups (40-150)</a:t>
            </a:r>
          </a:p>
          <a:p>
            <a:pPr lvl="2"/>
            <a:r>
              <a:rPr lang="en-US" sz="2400" dirty="0"/>
              <a:t>Biologically related</a:t>
            </a:r>
          </a:p>
          <a:p>
            <a:pPr lvl="2"/>
            <a:r>
              <a:rPr lang="en-US" sz="2400" dirty="0"/>
              <a:t>Communal living</a:t>
            </a:r>
          </a:p>
          <a:p>
            <a:pPr lvl="1"/>
            <a:r>
              <a:rPr lang="en-US" sz="2400" dirty="0"/>
              <a:t>26% of </a:t>
            </a:r>
            <a:r>
              <a:rPr lang="en-US" sz="2400" dirty="0" err="1"/>
              <a:t>americans</a:t>
            </a:r>
            <a:r>
              <a:rPr lang="en-US" sz="2400" dirty="0"/>
              <a:t> live alone </a:t>
            </a:r>
          </a:p>
          <a:p>
            <a:pPr lvl="2"/>
            <a:r>
              <a:rPr lang="en-US" sz="2400" dirty="0"/>
              <a:t>You cannot love yourself unless you have been loved and are loved</a:t>
            </a:r>
          </a:p>
          <a:p>
            <a:pPr lvl="2"/>
            <a:r>
              <a:rPr lang="en-US" sz="2400" dirty="0"/>
              <a:t>The capacity to love cannot be built in isolation </a:t>
            </a:r>
          </a:p>
          <a:p>
            <a:pPr lvl="2"/>
            <a:r>
              <a:rPr lang="en-US" sz="2400" dirty="0"/>
              <a:t>Depression rates have increased as the extended family has deteriorated </a:t>
            </a:r>
          </a:p>
          <a:p>
            <a:pPr lvl="1"/>
            <a:r>
              <a:rPr lang="en-US" sz="2400" dirty="0"/>
              <a:t>How do we create a society that respects our biological </a:t>
            </a:r>
            <a:r>
              <a:rPr lang="en-US" sz="2400" dirty="0" smtClean="0"/>
              <a:t>needs and </a:t>
            </a:r>
            <a:r>
              <a:rPr lang="en-US" sz="2400" dirty="0"/>
              <a:t>enhances our connections to others rather than ignores or disrupts them?</a:t>
            </a:r>
          </a:p>
          <a:p>
            <a:pPr lvl="2"/>
            <a:r>
              <a:rPr lang="en-US" sz="2400" dirty="0"/>
              <a:t>Childcare workers are not allowed to touch children in California</a:t>
            </a:r>
          </a:p>
          <a:p>
            <a:pPr lvl="2"/>
            <a:r>
              <a:rPr lang="en-US" sz="2400" dirty="0" smtClean="0"/>
              <a:t>Children </a:t>
            </a:r>
            <a:r>
              <a:rPr lang="en-US" sz="2400" dirty="0"/>
              <a:t>without healthy touch are more vulnerable to the advances of pedophiles</a:t>
            </a:r>
          </a:p>
          <a:p>
            <a:pPr lvl="2"/>
            <a:r>
              <a:rPr lang="en-US" sz="2400" dirty="0"/>
              <a:t>Other ways </a:t>
            </a:r>
            <a:r>
              <a:rPr lang="en-US" sz="2400" dirty="0" smtClean="0"/>
              <a:t>our</a:t>
            </a:r>
            <a:r>
              <a:rPr lang="en-US" sz="2400" dirty="0" smtClean="0"/>
              <a:t> </a:t>
            </a:r>
            <a:r>
              <a:rPr lang="en-US" sz="2400" dirty="0"/>
              <a:t>communities ignore our biological needs</a:t>
            </a:r>
          </a:p>
          <a:p>
            <a:pPr lvl="3"/>
            <a:r>
              <a:rPr lang="en-US" sz="2400" dirty="0"/>
              <a:t>Keeping children inside </a:t>
            </a:r>
          </a:p>
          <a:p>
            <a:pPr lvl="3"/>
            <a:r>
              <a:rPr lang="en-US" sz="2400" dirty="0"/>
              <a:t>No spontaneous play in neighborhoods with friends </a:t>
            </a:r>
          </a:p>
          <a:p>
            <a:pPr lvl="3"/>
            <a:r>
              <a:rPr lang="en-US" sz="2400" dirty="0"/>
              <a:t>Rigid structuring of children’s lives</a:t>
            </a:r>
          </a:p>
          <a:p>
            <a:pPr lvl="3"/>
            <a:r>
              <a:rPr lang="en-US" sz="2400" dirty="0"/>
              <a:t>Destroying community bonds </a:t>
            </a:r>
          </a:p>
        </p:txBody>
      </p:sp>
      <p:pic>
        <p:nvPicPr>
          <p:cNvPr id="2050" name="Picture 2" descr="Image result for toxic technology socia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558" y="1"/>
            <a:ext cx="2703442" cy="327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cial commun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078" y="4492488"/>
            <a:ext cx="4223824" cy="23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177218" cy="68580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Building a healthier society cont.</a:t>
            </a:r>
          </a:p>
          <a:p>
            <a:pPr lvl="1"/>
            <a:r>
              <a:rPr lang="en-US" sz="2000" dirty="0"/>
              <a:t>Current government policies and practices do not put relationships first </a:t>
            </a:r>
          </a:p>
          <a:p>
            <a:pPr lvl="2"/>
            <a:r>
              <a:rPr lang="en-US" sz="2000" dirty="0"/>
              <a:t>Caregivers need daily support of a loving community that recognizes and relieves exhausting demands of parenthood </a:t>
            </a:r>
          </a:p>
          <a:p>
            <a:pPr lvl="3"/>
            <a:r>
              <a:rPr lang="en-US" sz="2000" dirty="0"/>
              <a:t>Past – 4 adults/adolescents per child</a:t>
            </a:r>
          </a:p>
          <a:p>
            <a:pPr lvl="3"/>
            <a:r>
              <a:rPr lang="en-US" sz="2000" dirty="0"/>
              <a:t>Today – good childcare center has caregiver/child ratio of 1:5</a:t>
            </a:r>
          </a:p>
          <a:p>
            <a:pPr lvl="2"/>
            <a:r>
              <a:rPr lang="en-US" sz="2000" dirty="0"/>
              <a:t>Sleeping arrangements – source of sleeping/crying problems?</a:t>
            </a:r>
          </a:p>
          <a:p>
            <a:pPr lvl="3"/>
            <a:r>
              <a:rPr lang="en-US" sz="2000" dirty="0"/>
              <a:t>Past – infants slept in same room with parents</a:t>
            </a:r>
          </a:p>
          <a:p>
            <a:pPr lvl="3"/>
            <a:r>
              <a:rPr lang="en-US" sz="2000" dirty="0"/>
              <a:t>Today – infants sleep in their own rooms </a:t>
            </a:r>
          </a:p>
          <a:p>
            <a:pPr lvl="2"/>
            <a:r>
              <a:rPr lang="en-US" sz="2000" dirty="0"/>
              <a:t>Parent education classes – mandatory like health class?</a:t>
            </a:r>
          </a:p>
          <a:p>
            <a:pPr lvl="2"/>
            <a:r>
              <a:rPr lang="en-US" sz="2000" dirty="0"/>
              <a:t>Paid family leave and free high-quality childcare </a:t>
            </a:r>
          </a:p>
          <a:p>
            <a:pPr marL="1371600" lvl="3" indent="0">
              <a:buNone/>
            </a:pPr>
            <a:r>
              <a:rPr lang="en-US" sz="2000" dirty="0"/>
              <a:t>(see </a:t>
            </a:r>
            <a:r>
              <a:rPr lang="en-US" sz="2000" i="1" dirty="0"/>
              <a:t>where to invade next</a:t>
            </a:r>
            <a:r>
              <a:rPr lang="en-US" sz="2000" dirty="0"/>
              <a:t>)</a:t>
            </a:r>
          </a:p>
        </p:txBody>
      </p:sp>
      <p:pic>
        <p:nvPicPr>
          <p:cNvPr id="3074" name="Picture 2" descr="Image result for mandatory parenting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16" y="4449170"/>
            <a:ext cx="3428115" cy="240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infant sleeping with par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14" y="2058177"/>
            <a:ext cx="3428116" cy="23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arenting commun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813" y="0"/>
            <a:ext cx="3428117" cy="20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38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0550345" cy="6858000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>
                <a:solidFill>
                  <a:schemeClr val="accent5">
                    <a:lumMod val="75000"/>
                  </a:schemeClr>
                </a:solidFill>
              </a:rPr>
              <a:t>What steps can parents and schools take to protect their children’s relationships?</a:t>
            </a:r>
          </a:p>
          <a:p>
            <a:pPr lvl="1"/>
            <a:r>
              <a:rPr lang="en-US" sz="2300" dirty="0"/>
              <a:t>Set boundaries on media and technology</a:t>
            </a:r>
          </a:p>
          <a:p>
            <a:pPr lvl="2"/>
            <a:r>
              <a:rPr lang="en-US" sz="2300" dirty="0"/>
              <a:t>Regular family meals without distractions</a:t>
            </a:r>
          </a:p>
          <a:p>
            <a:pPr lvl="2"/>
            <a:r>
              <a:rPr lang="en-US" sz="2300" dirty="0"/>
              <a:t>Modeling empathy and kindness in relationships</a:t>
            </a:r>
          </a:p>
          <a:p>
            <a:pPr lvl="1"/>
            <a:r>
              <a:rPr lang="en-US" sz="2300" dirty="0"/>
              <a:t>Obsessive focus on cognitive development at expense of </a:t>
            </a:r>
          </a:p>
          <a:p>
            <a:pPr marL="457200" lvl="1" indent="0">
              <a:buNone/>
            </a:pPr>
            <a:r>
              <a:rPr lang="en-US" sz="2300" dirty="0"/>
              <a:t>children’s emotional and physical needs</a:t>
            </a:r>
          </a:p>
          <a:p>
            <a:pPr lvl="2"/>
            <a:r>
              <a:rPr lang="en-US" sz="2300" dirty="0"/>
              <a:t>Mid-1980s</a:t>
            </a:r>
          </a:p>
          <a:p>
            <a:pPr lvl="3"/>
            <a:r>
              <a:rPr lang="en-US" sz="2300" dirty="0"/>
              <a:t>Lunch periods</a:t>
            </a:r>
          </a:p>
          <a:p>
            <a:pPr lvl="3"/>
            <a:r>
              <a:rPr lang="en-US" sz="2300" dirty="0"/>
              <a:t>Recess times</a:t>
            </a:r>
          </a:p>
          <a:p>
            <a:pPr lvl="3"/>
            <a:r>
              <a:rPr lang="en-US" sz="2300" dirty="0"/>
              <a:t>Gym, music, and art classes</a:t>
            </a:r>
          </a:p>
          <a:p>
            <a:pPr lvl="3"/>
            <a:r>
              <a:rPr lang="en-US" sz="2300" dirty="0"/>
              <a:t>One hour of homework/night</a:t>
            </a:r>
          </a:p>
          <a:p>
            <a:pPr lvl="3"/>
            <a:r>
              <a:rPr lang="en-US" sz="2300" dirty="0"/>
              <a:t>Children responsible for remembering and meeting </a:t>
            </a:r>
          </a:p>
          <a:p>
            <a:pPr marL="1371600" lvl="3" indent="0">
              <a:buNone/>
            </a:pPr>
            <a:r>
              <a:rPr lang="en-US" sz="2300" dirty="0"/>
              <a:t>deadlines on their own</a:t>
            </a:r>
          </a:p>
          <a:p>
            <a:pPr lvl="3"/>
            <a:r>
              <a:rPr lang="en-US" sz="2300" dirty="0"/>
              <a:t>Only a few projects requiring parental assistance/year</a:t>
            </a:r>
          </a:p>
          <a:p>
            <a:pPr lvl="3"/>
            <a:r>
              <a:rPr lang="en-US" sz="2300" dirty="0"/>
              <a:t>Recognition of free time to run, play, and socialize</a:t>
            </a:r>
          </a:p>
        </p:txBody>
      </p:sp>
      <p:pic>
        <p:nvPicPr>
          <p:cNvPr id="4098" name="Picture 2" descr="Image result for social family di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583" y="555887"/>
            <a:ext cx="4068417" cy="28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kids class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469" y="3429000"/>
            <a:ext cx="3995531" cy="240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2908" y="-89451"/>
            <a:ext cx="10257809" cy="61490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300" dirty="0">
                <a:solidFill>
                  <a:schemeClr val="accent5">
                    <a:lumMod val="75000"/>
                  </a:schemeClr>
                </a:solidFill>
              </a:rPr>
              <a:t>What steps can parents and schools take to protect their children’s relationships cont.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Today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Rigid curricular structure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No recess times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No time for friendships, play, or daydreaming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Disrespect for importance of relationships 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000" dirty="0"/>
              <a:t>undermines the development of empathy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The cost of the failure of schools – compromised brain development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Brains will be underdeveloped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Children no longer learn how to be with others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Children no longer learn how to work through conflict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Children no longer learn how to negotiate complex social hierarchies 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Children’s brains need a modicum of stress – not too much or too little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Schools and parents fetishize safety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Schools and parents protect children from suffering the consequences of their actions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But schools also punish children (e.g., expulsion) with </a:t>
            </a:r>
          </a:p>
          <a:p>
            <a:pPr marL="1371600" lvl="3" indent="0">
              <a:lnSpc>
                <a:spcPct val="100000"/>
              </a:lnSpc>
              <a:buNone/>
            </a:pPr>
            <a:r>
              <a:rPr lang="en-US" sz="2000" dirty="0"/>
              <a:t>potentially lifetime consequences</a:t>
            </a:r>
          </a:p>
        </p:txBody>
      </p:sp>
      <p:pic>
        <p:nvPicPr>
          <p:cNvPr id="5122" name="Picture 2" descr="Image result for kids not social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609600"/>
            <a:ext cx="3617842" cy="228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kids lack of skills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078" y="5155096"/>
            <a:ext cx="2839279" cy="170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8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490331"/>
            <a:ext cx="10363826" cy="619539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What steps can parents and schools take to protect their children’s relationships cont.</a:t>
            </a:r>
          </a:p>
          <a:p>
            <a:pPr lvl="1"/>
            <a:r>
              <a:rPr lang="en-US" sz="2200" dirty="0"/>
              <a:t>School violence</a:t>
            </a:r>
          </a:p>
          <a:p>
            <a:pPr lvl="2"/>
            <a:r>
              <a:rPr lang="en-US" sz="2200" dirty="0"/>
              <a:t>Parental abuse, economic inequality, violent neighborhoods probably have a greater influence than</a:t>
            </a:r>
          </a:p>
          <a:p>
            <a:pPr lvl="2"/>
            <a:r>
              <a:rPr lang="en-US" sz="2200" dirty="0"/>
              <a:t>Violent video games and violent television</a:t>
            </a:r>
          </a:p>
          <a:p>
            <a:r>
              <a:rPr lang="en-US" sz="2200" dirty="0"/>
              <a:t>Foster cooperation and altruism rather than competition</a:t>
            </a:r>
          </a:p>
          <a:p>
            <a:pPr lvl="1"/>
            <a:r>
              <a:rPr lang="en-US" sz="2200" dirty="0"/>
              <a:t>Cooperation has fostered survival</a:t>
            </a:r>
          </a:p>
          <a:p>
            <a:pPr lvl="1"/>
            <a:r>
              <a:rPr lang="en-US" sz="2200" dirty="0"/>
              <a:t>Cooperation under threat in modern capitalism and </a:t>
            </a:r>
          </a:p>
          <a:p>
            <a:pPr marL="457200" lvl="1" indent="0">
              <a:buNone/>
            </a:pPr>
            <a:r>
              <a:rPr lang="en-US" sz="2200" dirty="0"/>
              <a:t>global competition</a:t>
            </a:r>
          </a:p>
          <a:p>
            <a:pPr lvl="1"/>
            <a:r>
              <a:rPr lang="en-US" sz="2200" dirty="0"/>
              <a:t>Need to make everyone feel included</a:t>
            </a:r>
          </a:p>
          <a:p>
            <a:r>
              <a:rPr lang="en-US" sz="2200" dirty="0"/>
              <a:t>Early intervention is superior to later intervention</a:t>
            </a:r>
          </a:p>
          <a:p>
            <a:pPr lvl="1"/>
            <a:r>
              <a:rPr lang="en-US" sz="2200" dirty="0"/>
              <a:t>Fewer </a:t>
            </a:r>
            <a:r>
              <a:rPr lang="en-US" sz="2200" dirty="0" smtClean="0"/>
              <a:t>reinforcements experienced</a:t>
            </a:r>
            <a:endParaRPr lang="en-US" sz="2200" dirty="0"/>
          </a:p>
          <a:p>
            <a:pPr lvl="1"/>
            <a:r>
              <a:rPr lang="en-US" sz="2200" dirty="0"/>
              <a:t>Small decisions accrue that place progress out of reach</a:t>
            </a:r>
          </a:p>
          <a:p>
            <a:pPr lvl="1"/>
            <a:r>
              <a:rPr lang="en-US" sz="2200" dirty="0"/>
              <a:t>Punishment does not work as an intervention because it </a:t>
            </a:r>
          </a:p>
          <a:p>
            <a:pPr marL="457200" lvl="1" indent="0">
              <a:buNone/>
            </a:pPr>
            <a:r>
              <a:rPr lang="en-US" sz="2200" dirty="0"/>
              <a:t>cannot create or model qualities of kindness, giving, and empathy</a:t>
            </a:r>
          </a:p>
          <a:p>
            <a:pPr lvl="1"/>
            <a:r>
              <a:rPr lang="en-US" sz="2200" dirty="0"/>
              <a:t>Positive feedback loops need to be established</a:t>
            </a:r>
          </a:p>
        </p:txBody>
      </p:sp>
      <p:pic>
        <p:nvPicPr>
          <p:cNvPr id="6146" name="Picture 2" descr="Image result for school viol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70" y="1948070"/>
            <a:ext cx="4147930" cy="239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kids coop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018" y="4346713"/>
            <a:ext cx="2941984" cy="233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2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"/>
            <a:ext cx="10283483" cy="6696222"/>
          </a:xfrm>
        </p:spPr>
        <p:txBody>
          <a:bodyPr>
            <a:normAutofit lnSpcReduction="10000"/>
          </a:bodyPr>
          <a:lstStyle/>
          <a:p>
            <a:r>
              <a:rPr lang="en-US" sz="2300" dirty="0">
                <a:solidFill>
                  <a:schemeClr val="accent5">
                    <a:lumMod val="75000"/>
                  </a:schemeClr>
                </a:solidFill>
              </a:rPr>
              <a:t>What steps can parents and schools take to protect their children’s relationships cont.</a:t>
            </a:r>
          </a:p>
          <a:p>
            <a:pPr lvl="1"/>
            <a:r>
              <a:rPr lang="en-US" sz="2000" dirty="0"/>
              <a:t>Safety and love are prerequisites for lasting change</a:t>
            </a:r>
          </a:p>
          <a:p>
            <a:pPr lvl="1"/>
            <a:r>
              <a:rPr lang="en-US" sz="2000" dirty="0"/>
              <a:t>Threats to withdraw love cannot provide long-term, internal motivation that will provide more behavioral control</a:t>
            </a:r>
          </a:p>
          <a:p>
            <a:pPr lvl="1"/>
            <a:r>
              <a:rPr lang="en-US" sz="2000" dirty="0"/>
              <a:t>Only patient, loving, consistent care works; “there are no short-term miracle cures” (</a:t>
            </a:r>
            <a:r>
              <a:rPr lang="en-US" sz="2000" dirty="0" err="1"/>
              <a:t>perry</a:t>
            </a:r>
            <a:r>
              <a:rPr lang="en-US" sz="2000" dirty="0"/>
              <a:t> &amp; Szalavitz, 2006, p. 245)</a:t>
            </a:r>
          </a:p>
          <a:p>
            <a:pPr lvl="1"/>
            <a:r>
              <a:rPr lang="en-US" sz="2000" dirty="0"/>
              <a:t>Punishment can actually retraumatize children and exacerbate their problems</a:t>
            </a:r>
          </a:p>
          <a:p>
            <a:pPr lvl="1"/>
            <a:r>
              <a:rPr lang="en-US" sz="2000" dirty="0"/>
              <a:t>The most effective </a:t>
            </a:r>
            <a:r>
              <a:rPr lang="en-US" sz="2000" dirty="0" smtClean="0"/>
              <a:t>intervention </a:t>
            </a:r>
            <a:r>
              <a:rPr lang="en-US" sz="2000" dirty="0"/>
              <a:t>for calming and centering a child is </a:t>
            </a:r>
          </a:p>
          <a:p>
            <a:pPr marL="457200" lvl="1" indent="0">
              <a:buNone/>
            </a:pPr>
            <a:r>
              <a:rPr lang="en-US" sz="2000" dirty="0"/>
              <a:t>to calm and center ourselves and simply pay attention</a:t>
            </a:r>
          </a:p>
          <a:p>
            <a:pPr lvl="1"/>
            <a:r>
              <a:rPr lang="en-US" sz="2000" dirty="0"/>
              <a:t>Interventions that group disruptive, impulsive children together are ineffective because they mirror each others’ behavior</a:t>
            </a:r>
          </a:p>
          <a:p>
            <a:pPr lvl="1"/>
            <a:r>
              <a:rPr lang="en-US" sz="2000" dirty="0"/>
              <a:t>Duration and intensity of the trauma is proportional to the number </a:t>
            </a:r>
          </a:p>
          <a:p>
            <a:pPr marL="457200" lvl="1" indent="0">
              <a:buNone/>
            </a:pPr>
            <a:r>
              <a:rPr lang="en-US" sz="2000" dirty="0"/>
              <a:t>of repetitions required for recovery</a:t>
            </a:r>
          </a:p>
          <a:p>
            <a:pPr lvl="1"/>
            <a:r>
              <a:rPr lang="en-US" sz="2000" dirty="0"/>
              <a:t>Because trauma renders its victims helpless, intervention must allow patient to be in charge of key aspects of therapeutic interaction</a:t>
            </a:r>
          </a:p>
          <a:p>
            <a:pPr lvl="1"/>
            <a:r>
              <a:rPr lang="en-US" sz="2000" dirty="0"/>
              <a:t>Coercive therapies are dangerous and ineffective for victims of trauma</a:t>
            </a:r>
          </a:p>
          <a:p>
            <a:endParaRPr lang="en-US" sz="2200" dirty="0"/>
          </a:p>
        </p:txBody>
      </p:sp>
      <p:pic>
        <p:nvPicPr>
          <p:cNvPr id="7170" name="Picture 2" descr="Image result for make child feel sa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23" y="506437"/>
            <a:ext cx="2274277" cy="225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calm adult calm chil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45" y="3066757"/>
            <a:ext cx="2893255" cy="241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82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"/>
            <a:ext cx="10364451" cy="74558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Research paper pointers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492368"/>
            <a:ext cx="12192000" cy="47830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accent5">
                    <a:lumMod val="75000"/>
                  </a:schemeClr>
                </a:solidFill>
              </a:rPr>
              <a:t>Method section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Participants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Sample size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Race/ethnicity percentages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Gender percentage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Age (range, mean, and standard deviation)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Educational level (range, mean, and standard deviation)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Annual income (range, mean, and </a:t>
            </a:r>
            <a:r>
              <a:rPr lang="en-US" sz="2000" dirty="0" err="1"/>
              <a:t>sd</a:t>
            </a:r>
            <a:r>
              <a:rPr lang="en-US" sz="2000" dirty="0"/>
              <a:t>) or socioeconomic status (</a:t>
            </a:r>
            <a:r>
              <a:rPr lang="en-US" sz="2000" dirty="0" err="1"/>
              <a:t>hollingshead</a:t>
            </a:r>
            <a:r>
              <a:rPr lang="en-US" sz="2000" dirty="0"/>
              <a:t> index)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Marital status (if applicable)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Procedure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How did you conduct this study?</a:t>
            </a:r>
          </a:p>
          <a:p>
            <a:pPr lvl="2">
              <a:lnSpc>
                <a:spcPct val="100000"/>
              </a:lnSpc>
            </a:pPr>
            <a:r>
              <a:rPr lang="en-US" sz="2000" dirty="0" err="1"/>
              <a:t>Irb</a:t>
            </a:r>
            <a:r>
              <a:rPr lang="en-US" sz="2000" dirty="0"/>
              <a:t>-approved study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Parents signed consent forms 	• Children signed assent forms</a:t>
            </a:r>
          </a:p>
          <a:p>
            <a:pPr lvl="2">
              <a:lnSpc>
                <a:spcPct val="100000"/>
              </a:lnSpc>
            </a:pPr>
            <a:r>
              <a:rPr lang="en-US" sz="2000" dirty="0"/>
              <a:t>Coding teams coded data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Independently of each other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Blind to the hypotheses under study</a:t>
            </a:r>
          </a:p>
          <a:p>
            <a:pPr lvl="3">
              <a:lnSpc>
                <a:spcPct val="100000"/>
              </a:lnSpc>
            </a:pPr>
            <a:r>
              <a:rPr lang="en-US" sz="2000" dirty="0"/>
              <a:t>Established interrater reliability at .80 or above</a:t>
            </a: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954" y="745589"/>
            <a:ext cx="2767271" cy="226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2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206</TotalTime>
  <Words>1029</Words>
  <Application>Microsoft Office PowerPoint</Application>
  <PresentationFormat>Widescreen</PresentationFormat>
  <Paragraphs>150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Algerian</vt:lpstr>
      <vt:lpstr>Andalus</vt:lpstr>
      <vt:lpstr>Arial</vt:lpstr>
      <vt:lpstr>Calibri</vt:lpstr>
      <vt:lpstr>Times New Roman</vt:lpstr>
      <vt:lpstr>Tw Cen MT</vt:lpstr>
      <vt:lpstr>Droplet</vt:lpstr>
      <vt:lpstr>Developmental psychology</vt:lpstr>
      <vt:lpstr>Healing communities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paper pointers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Rosen</dc:creator>
  <cp:lastModifiedBy>Geoffrey Goodman</cp:lastModifiedBy>
  <cp:revision>102</cp:revision>
  <dcterms:created xsi:type="dcterms:W3CDTF">2016-11-27T00:48:29Z</dcterms:created>
  <dcterms:modified xsi:type="dcterms:W3CDTF">2016-11-28T19:16:06Z</dcterms:modified>
</cp:coreProperties>
</file>