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3E2E0-284B-2A40-A075-0B0C9E7A1C1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BD40-DA27-D64C-B4BB-8BDC73FF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5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type of therapy, one’s perceptions of the self, others, and affects or internal object relations are targeted with the goal of increasing control over behaviors, affects, and relationships (</a:t>
            </a:r>
            <a:r>
              <a:rPr lang="en-US" dirty="0" err="1" smtClean="0"/>
              <a:t>Normandin</a:t>
            </a:r>
            <a:r>
              <a:rPr lang="en-US" dirty="0" smtClean="0"/>
              <a:t> et al., 2015).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BD40-DA27-D64C-B4BB-8BDC73FF37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6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8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55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59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29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76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8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7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8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9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C0B599-E7A5-F246-9BFD-1592B8829DB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FA4CAB-FA40-BF47-8661-011EECA54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0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The Mediating Influence of Borderline Personality Organization on Opioid Use Disorder in Adolescents with Trauma Histories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Allison Schwab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98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 Opioid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OUD occurs in about 1% of adolescents aged 12-17 (APA, 2013)</a:t>
            </a:r>
          </a:p>
          <a:p>
            <a:r>
              <a:rPr lang="en-US" sz="2400" dirty="0" smtClean="0"/>
              <a:t>In 2015:</a:t>
            </a:r>
          </a:p>
          <a:p>
            <a:pPr lvl="1"/>
            <a:r>
              <a:rPr lang="en-US" sz="2400" dirty="0"/>
              <a:t>21,000 adolescents aged 12-17 used </a:t>
            </a:r>
            <a:r>
              <a:rPr lang="en-US" sz="2400" dirty="0" smtClean="0"/>
              <a:t>heroin (Center for Behavioral Health Statistics and Quality, 2016)</a:t>
            </a:r>
            <a:endParaRPr lang="en-US" sz="2400" dirty="0"/>
          </a:p>
          <a:p>
            <a:pPr lvl="1"/>
            <a:r>
              <a:rPr lang="en-US" sz="2400" dirty="0" smtClean="0"/>
              <a:t>About 6,000 adolescents had an opioid use disorder (CBHSQ, 2016)</a:t>
            </a:r>
          </a:p>
          <a:p>
            <a:pPr lvl="1"/>
            <a:r>
              <a:rPr lang="en-US" sz="2400" dirty="0" smtClean="0"/>
              <a:t>48 opioid-related overdose deaths in people aged 14 and younger </a:t>
            </a:r>
          </a:p>
          <a:p>
            <a:pPr lvl="1"/>
            <a:r>
              <a:rPr lang="en-US" sz="2400" dirty="0" smtClean="0"/>
              <a:t>715 opioid-related overdose deaths in people aged 15-24 (Rudd et al., 2016)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6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Organization (Kernberg)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822394"/>
              </p:ext>
            </p:extLst>
          </p:nvPr>
        </p:nvGraphicFramePr>
        <p:xfrm>
          <a:off x="821267" y="2641600"/>
          <a:ext cx="10348912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228"/>
                <a:gridCol w="2587228"/>
                <a:gridCol w="2587228"/>
                <a:gridCol w="2587228"/>
              </a:tblGrid>
              <a:tr h="29673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Neurotic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Borderline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Psychotic</a:t>
                      </a:r>
                      <a:endParaRPr lang="en-US" sz="2800" dirty="0"/>
                    </a:p>
                  </a:txBody>
                  <a:tcPr/>
                </a:tc>
              </a:tr>
              <a:tr h="7401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Identity Integration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  <a:tr h="7401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Defensive Operations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  <a:tr h="7401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Reality Testing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0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Mediational Model /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1717" y="4118503"/>
            <a:ext cx="1685925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Childhood Trauma (IV)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5253037" y="2621986"/>
            <a:ext cx="1685925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BPO (MV)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8434917" y="4088804"/>
            <a:ext cx="1685925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OUD (DV)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37988" y="4916156"/>
            <a:ext cx="3291840" cy="0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13375" y="3133293"/>
            <a:ext cx="1397527" cy="596702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17570" y="3051205"/>
            <a:ext cx="1247245" cy="785219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Clinical sample </a:t>
            </a:r>
            <a:r>
              <a:rPr lang="en-US" sz="2800" dirty="0" smtClean="0"/>
              <a:t>– teens recruited from three outpatient substance use treatment centers</a:t>
            </a:r>
          </a:p>
          <a:p>
            <a:r>
              <a:rPr lang="en-US" sz="2800" b="1" dirty="0" smtClean="0"/>
              <a:t>Nonclinical sample </a:t>
            </a:r>
            <a:r>
              <a:rPr lang="en-US" sz="2800" dirty="0" smtClean="0"/>
              <a:t>– teens from a public NYC high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709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Demographic Questionnaire</a:t>
            </a:r>
          </a:p>
          <a:p>
            <a:r>
              <a:rPr lang="en-US" sz="2400" dirty="0" smtClean="0"/>
              <a:t>Childhood Trauma Questionnaire (CTQ)</a:t>
            </a:r>
          </a:p>
          <a:p>
            <a:r>
              <a:rPr lang="en-US" sz="2400" dirty="0" smtClean="0"/>
              <a:t>Inventory of Personality Organization (IPO)</a:t>
            </a:r>
          </a:p>
          <a:p>
            <a:r>
              <a:rPr lang="en-US" sz="2400" dirty="0" smtClean="0"/>
              <a:t>Structured Clinical Interview for the DSM-5, Research Version: Module E (SCID-5-RV)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211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Relationship </a:t>
            </a:r>
            <a:r>
              <a:rPr lang="en-US" sz="2400" dirty="0"/>
              <a:t>between childhood trauma and OUD becomes insignificant if an </a:t>
            </a:r>
            <a:r>
              <a:rPr lang="en-US" sz="2400" dirty="0" smtClean="0"/>
              <a:t>individual </a:t>
            </a:r>
            <a:r>
              <a:rPr lang="en-US" sz="2400" dirty="0"/>
              <a:t>does not have a </a:t>
            </a:r>
            <a:r>
              <a:rPr lang="en-US" sz="2400" dirty="0" smtClean="0"/>
              <a:t>BPO</a:t>
            </a:r>
            <a:endParaRPr lang="en-US" sz="2400" dirty="0" smtClean="0">
              <a:effectLst/>
            </a:endParaRPr>
          </a:p>
          <a:p>
            <a:r>
              <a:rPr lang="en-US" sz="2400" dirty="0" smtClean="0"/>
              <a:t>Previous research focuses </a:t>
            </a:r>
            <a:r>
              <a:rPr lang="en-US" sz="2400" dirty="0"/>
              <a:t>on the relationship </a:t>
            </a:r>
            <a:r>
              <a:rPr lang="en-US" sz="2400" dirty="0" smtClean="0"/>
              <a:t>between BPO </a:t>
            </a:r>
            <a:r>
              <a:rPr lang="en-US" sz="2400" dirty="0"/>
              <a:t>and self-mutilation as a self-harm mechanism </a:t>
            </a:r>
            <a:r>
              <a:rPr lang="en-US" sz="2400" dirty="0" smtClean="0"/>
              <a:t>as </a:t>
            </a:r>
            <a:r>
              <a:rPr lang="en-US" sz="2400" dirty="0"/>
              <a:t>described by Kernberg (1987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Future Directions</a:t>
            </a:r>
          </a:p>
          <a:p>
            <a:pPr lvl="1"/>
            <a:r>
              <a:rPr lang="en-US" sz="2400" dirty="0" smtClean="0"/>
              <a:t>Exploration of the </a:t>
            </a:r>
            <a:r>
              <a:rPr lang="en-US" sz="2400" dirty="0"/>
              <a:t>effectiveness of transference-focused psychotherapy on adolescents with OUD that have trauma histories. </a:t>
            </a:r>
            <a:r>
              <a:rPr lang="en-US" sz="2400" dirty="0" smtClean="0"/>
              <a:t>Treatment </a:t>
            </a:r>
            <a:r>
              <a:rPr lang="en-US" sz="2400" dirty="0"/>
              <a:t>of OUD may be enhanced by targeting the identity diffusion and primitive defense aspect of BPO.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7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Nonsignificant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366434"/>
            <a:ext cx="8825659" cy="3416300"/>
          </a:xfrm>
        </p:spPr>
        <p:txBody>
          <a:bodyPr>
            <a:noAutofit/>
          </a:bodyPr>
          <a:lstStyle/>
          <a:p>
            <a:r>
              <a:rPr lang="en-US" sz="2200" dirty="0" smtClean="0"/>
              <a:t>No significant correlation between childhood trauma and BPO</a:t>
            </a:r>
          </a:p>
          <a:p>
            <a:r>
              <a:rPr lang="en-US" sz="2200" dirty="0" smtClean="0"/>
              <a:t>Design Limitations</a:t>
            </a:r>
          </a:p>
          <a:p>
            <a:pPr lvl="1"/>
            <a:r>
              <a:rPr lang="en-US" sz="2200" dirty="0" smtClean="0"/>
              <a:t>Sample size – Only about </a:t>
            </a:r>
            <a:r>
              <a:rPr lang="en-US" sz="2200" dirty="0"/>
              <a:t>15% of adults in the U.S. have at least one personality disorder and onset may not occur until early </a:t>
            </a:r>
            <a:r>
              <a:rPr lang="en-US" sz="2200" dirty="0" smtClean="0"/>
              <a:t>adulthood (APA, 2013); Personality disorder pathology is apparent in 3-5% of US adolescents (</a:t>
            </a:r>
            <a:r>
              <a:rPr lang="en-US" sz="2200" dirty="0" err="1" smtClean="0"/>
              <a:t>Normandin</a:t>
            </a:r>
            <a:r>
              <a:rPr lang="en-US" sz="2200" dirty="0" smtClean="0"/>
              <a:t> et al., 2015)</a:t>
            </a:r>
          </a:p>
          <a:p>
            <a:pPr lvl="1"/>
            <a:r>
              <a:rPr lang="en-US" sz="2200" dirty="0" smtClean="0"/>
              <a:t>Reliance on self-report</a:t>
            </a:r>
          </a:p>
          <a:p>
            <a:pPr lvl="1"/>
            <a:r>
              <a:rPr lang="en-US" sz="2200" dirty="0" smtClean="0"/>
              <a:t>Ill-defined child trauma variable</a:t>
            </a:r>
          </a:p>
        </p:txBody>
      </p:sp>
    </p:spTree>
    <p:extLst>
      <p:ext uri="{BB962C8B-B14F-4D97-AF65-F5344CB8AC3E}">
        <p14:creationId xmlns:p14="http://schemas.microsoft.com/office/powerpoint/2010/main" val="164512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Nonsignificant 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Other possible mediators</a:t>
            </a:r>
          </a:p>
          <a:p>
            <a:pPr lvl="1"/>
            <a:r>
              <a:rPr lang="en-US" sz="2200" dirty="0" smtClean="0"/>
              <a:t>Genetic predisposition</a:t>
            </a:r>
          </a:p>
          <a:p>
            <a:pPr lvl="1"/>
            <a:r>
              <a:rPr lang="en-US" sz="2200" dirty="0" smtClean="0"/>
              <a:t>Exposure to drug use (family and peers)</a:t>
            </a:r>
          </a:p>
          <a:p>
            <a:pPr lvl="1"/>
            <a:r>
              <a:rPr lang="en-US" sz="2200" dirty="0" smtClean="0"/>
              <a:t>Childhood </a:t>
            </a:r>
            <a:r>
              <a:rPr lang="en-US" sz="2200" dirty="0"/>
              <a:t>diagnoses of disruptive, impulse-control, or conduct </a:t>
            </a:r>
            <a:r>
              <a:rPr lang="en-US" sz="2200" dirty="0" smtClean="0"/>
              <a:t>disorders</a:t>
            </a:r>
          </a:p>
          <a:p>
            <a:pPr lvl="1"/>
            <a:r>
              <a:rPr lang="en-US" sz="2200" dirty="0"/>
              <a:t>U</a:t>
            </a:r>
            <a:r>
              <a:rPr lang="en-US" sz="2200" dirty="0" smtClean="0"/>
              <a:t>nique </a:t>
            </a:r>
            <a:r>
              <a:rPr lang="en-US" sz="2200" dirty="0"/>
              <a:t>cognitive, biological, and social changes and </a:t>
            </a:r>
            <a:r>
              <a:rPr lang="en-US" sz="2200" dirty="0" smtClean="0"/>
              <a:t>challenges of adolescence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4445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395</Words>
  <Application>Microsoft Macintosh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Wingdings 3</vt:lpstr>
      <vt:lpstr>Arial</vt:lpstr>
      <vt:lpstr>Calibri</vt:lpstr>
      <vt:lpstr>Ion Boardroom</vt:lpstr>
      <vt:lpstr>  The Mediating Influence of Borderline Personality Organization on Opioid Use Disorder in Adolescents with Trauma Histories </vt:lpstr>
      <vt:lpstr>Adolescent Opioid Use</vt:lpstr>
      <vt:lpstr>Personality Organization (Kernberg)</vt:lpstr>
      <vt:lpstr>Mediational Model / Hypotheses</vt:lpstr>
      <vt:lpstr>Participants</vt:lpstr>
      <vt:lpstr>Measures</vt:lpstr>
      <vt:lpstr>Significant Discussion</vt:lpstr>
      <vt:lpstr>Nonsignificant Discussion</vt:lpstr>
      <vt:lpstr>Nonsignificant Discussion 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The Mediating Influence of Borderline Personality Organization on Opioid Use Disorder in Adolescents with Trauma Histories </dc:title>
  <dc:creator>Allison Schwab</dc:creator>
  <cp:lastModifiedBy>Allison Schwab</cp:lastModifiedBy>
  <cp:revision>6</cp:revision>
  <dcterms:created xsi:type="dcterms:W3CDTF">2017-04-18T15:06:37Z</dcterms:created>
  <dcterms:modified xsi:type="dcterms:W3CDTF">2017-04-25T00:56:54Z</dcterms:modified>
</cp:coreProperties>
</file>