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4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3CC2745-205F-4EBE-B9CA-498B55A269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290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786B655-2930-44AB-905B-5D91D8AA0AF2}" type="slidenum">
              <a:rPr lang="en-US" sz="1200">
                <a:solidFill>
                  <a:schemeClr val="tx1"/>
                </a:solidFill>
              </a:rPr>
              <a:pPr/>
              <a:t>1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253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7215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DC0ACF2-67AD-404F-B189-757DE8B4D3FF}" type="slidenum">
              <a:rPr lang="en-US" sz="1200">
                <a:solidFill>
                  <a:schemeClr val="tx1"/>
                </a:solidFill>
              </a:rPr>
              <a:pPr/>
              <a:t>10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61521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B556CA9-B426-47A6-A487-C34DB30001E4}" type="slidenum">
              <a:rPr lang="en-US" sz="1200">
                <a:solidFill>
                  <a:schemeClr val="tx1"/>
                </a:solidFill>
              </a:rPr>
              <a:pPr/>
              <a:t>11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72019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228FC51-E702-4BF0-8B5C-184BBF81B4A9}" type="slidenum">
              <a:rPr lang="en-US" sz="1200">
                <a:solidFill>
                  <a:schemeClr val="tx1"/>
                </a:solidFill>
              </a:rPr>
              <a:pPr/>
              <a:t>12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63528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7C43EB8-4D0D-4D6A-8C42-83907FBFEDCC}" type="slidenum">
              <a:rPr lang="en-US" sz="1200">
                <a:solidFill>
                  <a:schemeClr val="tx1"/>
                </a:solidFill>
              </a:rPr>
              <a:pPr/>
              <a:t>13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10870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678FA74-D063-4E50-8F67-32A47A467083}" type="slidenum">
              <a:rPr lang="en-US" sz="1200">
                <a:solidFill>
                  <a:schemeClr val="tx1"/>
                </a:solidFill>
              </a:rPr>
              <a:pPr/>
              <a:t>14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43344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B0773F8-DCF4-4DF2-8C14-AD256341F3D9}" type="slidenum">
              <a:rPr lang="en-US" sz="1200">
                <a:solidFill>
                  <a:schemeClr val="tx1"/>
                </a:solidFill>
              </a:rPr>
              <a:pPr/>
              <a:t>15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96619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E902931-EE71-4D7A-9F4F-9193DFF95E76}" type="slidenum">
              <a:rPr lang="en-US" sz="1200">
                <a:solidFill>
                  <a:schemeClr val="tx1"/>
                </a:solidFill>
              </a:rPr>
              <a:pPr/>
              <a:t>16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36467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2E7AD7D-43CA-40C4-9AB6-1AEBE60DDA00}" type="slidenum">
              <a:rPr lang="en-US" sz="1200">
                <a:solidFill>
                  <a:schemeClr val="tx1"/>
                </a:solidFill>
              </a:rPr>
              <a:pPr/>
              <a:t>17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51836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C1BEC34-EAEB-403D-8FE8-B150FE33E935}" type="slidenum">
              <a:rPr lang="en-US" sz="1200">
                <a:solidFill>
                  <a:schemeClr val="tx1"/>
                </a:solidFill>
              </a:rPr>
              <a:pPr/>
              <a:t>18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24123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C8E7CD5-5BBB-4554-99D2-7287136DFA4B}" type="slidenum">
              <a:rPr lang="en-US" sz="1200">
                <a:solidFill>
                  <a:schemeClr val="tx1"/>
                </a:solidFill>
              </a:rPr>
              <a:pPr/>
              <a:t>19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9903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4D1B481-CB00-40D3-A11C-98D001348C2C}" type="slidenum">
              <a:rPr lang="en-US" sz="1200">
                <a:solidFill>
                  <a:schemeClr val="tx1"/>
                </a:solidFill>
              </a:rPr>
              <a:pPr/>
              <a:t>2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355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7045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6C1C2F4-A1C4-4E47-B871-F43A4FFAB23B}" type="slidenum">
              <a:rPr lang="en-US" sz="1200">
                <a:solidFill>
                  <a:schemeClr val="tx1"/>
                </a:solidFill>
              </a:rPr>
              <a:pPr/>
              <a:t>3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457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5119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31BF73F-0401-488D-A301-E1EC88DD95EA}" type="slidenum">
              <a:rPr lang="en-US" sz="1200">
                <a:solidFill>
                  <a:schemeClr val="tx1"/>
                </a:solidFill>
              </a:rPr>
              <a:pPr/>
              <a:t>4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56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73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4D67A53-767B-4262-BC06-7BB913AF6B70}" type="slidenum">
              <a:rPr lang="en-US" sz="1200">
                <a:solidFill>
                  <a:schemeClr val="tx1"/>
                </a:solidFill>
              </a:rPr>
              <a:pPr/>
              <a:t>5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662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80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3E01A8A-BA93-46F9-9E73-3262C371B524}" type="slidenum">
              <a:rPr lang="en-US" sz="1200">
                <a:solidFill>
                  <a:schemeClr val="tx1"/>
                </a:solidFill>
              </a:rPr>
              <a:pPr/>
              <a:t>6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765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64693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7F1300B-EDC2-498B-94B2-769769B5D3ED}" type="slidenum">
              <a:rPr lang="en-US" sz="1200">
                <a:solidFill>
                  <a:schemeClr val="tx1"/>
                </a:solidFill>
              </a:rPr>
              <a:pPr/>
              <a:t>7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867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05284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3C8B312-C5BD-4E42-8991-63DFF49BC543}" type="slidenum">
              <a:rPr lang="en-US" sz="1200">
                <a:solidFill>
                  <a:schemeClr val="tx1"/>
                </a:solidFill>
              </a:rPr>
              <a:pPr/>
              <a:t>8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24668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17C0386-9BCB-412A-A6CC-9A10F208B811}" type="slidenum">
              <a:rPr lang="en-US" sz="1200">
                <a:solidFill>
                  <a:schemeClr val="tx1"/>
                </a:solidFill>
              </a:rPr>
              <a:pPr/>
              <a:t>9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9940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5EC4AF-9760-4C6A-94AA-D359762A88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55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3066DF-2286-476B-ADEC-869E2D67A7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177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112BC1-792B-41FB-9C08-9EA03EC0E8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46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289DC5-CDC5-4132-BCF4-B80987FDDF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832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EEBCC4-19F9-4F7F-B846-8E3AEB9BC7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16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3ACD83-3B67-43A3-AA0C-216F9311F0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1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AD4212-DBBE-46C9-94DE-F2D5AC3448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22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90E87D-8559-4DA1-9E65-3AADCD794A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718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533940-50CC-4D74-B7B6-A173A6A52B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589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3CFC2-829B-4DA5-B89B-B1066B9BE0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63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D1B634-CA82-4695-9A82-0C3807DB9B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387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25399" dir="12599886" algn="ctr" rotWithShape="0">
              <a:srgbClr val="808080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>
            <a:outerShdw dist="25399" dir="12599886" algn="ctr" rotWithShape="0">
              <a:srgbClr val="808080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>
            <a:outerShdw dist="25399" dir="12599886" algn="ctr" rotWithShape="0">
              <a:srgbClr val="808080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1"/>
                </a:solidFill>
                <a:latin typeface="+mn-lt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>
            <a:outerShdw dist="25399" dir="12599886" algn="ctr" rotWithShape="0">
              <a:srgbClr val="808080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tx1"/>
                </a:solidFill>
                <a:latin typeface="+mn-lt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>
            <a:outerShdw dist="25399" dir="12599886" algn="ctr" rotWithShape="0">
              <a:srgbClr val="808080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58E8880E-FF15-4AA4-861D-1084CDF9643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Mentalization</a:t>
            </a:r>
            <a:r>
              <a:rPr lang="en-US" dirty="0" smtClean="0"/>
              <a:t>/Reflective Function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Geoff Goodman, Ph.D.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Continued…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3. infant able to think about and reflect on mental contents of mother’s mind, which contains infant’s experiences symbolized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4. when mother behaves in frightening or rejecting or inconsistent way, infant becomes afraid to think about or explore what is in mother’s mind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5. thus, others’ minds become meaningless and filled with fear because they are unknown quantities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C. Modes of RF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psychic equivalence mode (C?)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LcPeriod"/>
            </a:pPr>
            <a:r>
              <a:rPr lang="en-US" sz="2400" dirty="0" smtClean="0"/>
              <a:t>internal and external reality are equivalent (concrete, </a:t>
            </a:r>
            <a:r>
              <a:rPr lang="en-US" sz="2400" dirty="0" err="1" smtClean="0"/>
              <a:t>unsymbolized</a:t>
            </a:r>
            <a:r>
              <a:rPr lang="en-US" sz="2400" dirty="0" smtClean="0"/>
              <a:t> thinking and feeling)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LcPeriod"/>
            </a:pPr>
            <a:r>
              <a:rPr lang="en-US" sz="2400" dirty="0" smtClean="0"/>
              <a:t>mother </a:t>
            </a:r>
            <a:r>
              <a:rPr lang="en-US" sz="2400" dirty="0" smtClean="0"/>
              <a:t>reflects </a:t>
            </a:r>
            <a:r>
              <a:rPr lang="en-US" sz="2400" dirty="0" smtClean="0"/>
              <a:t>exact replica of infant’s affect, which does not permit symbolization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2. pretend mode (A?)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LcPeriod"/>
            </a:pPr>
            <a:r>
              <a:rPr lang="en-US" sz="2400" dirty="0" smtClean="0"/>
              <a:t>internal world has nothing to do with external reality (dissociated from external reality)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LcPeriod"/>
            </a:pPr>
            <a:r>
              <a:rPr lang="en-US" sz="2400" dirty="0" smtClean="0"/>
              <a:t>mother reflects </a:t>
            </a:r>
            <a:r>
              <a:rPr lang="en-US" sz="2400" dirty="0" err="1" smtClean="0"/>
              <a:t>noncontingent</a:t>
            </a:r>
            <a:r>
              <a:rPr lang="en-US" sz="2400" dirty="0" smtClean="0"/>
              <a:t> mental contents back to infant, which serves to develop alien self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3. reflective mode (B?)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lphaLcPeriod"/>
            </a:pPr>
            <a:r>
              <a:rPr lang="en-US" sz="2800" dirty="0" smtClean="0"/>
              <a:t>internal world related to but not identical to external reality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sz="2800" dirty="0" smtClean="0"/>
              <a:t>mother uses “marking” to indicate that she understands </a:t>
            </a:r>
            <a:r>
              <a:rPr lang="en-US" sz="2800" smtClean="0"/>
              <a:t>affect but is </a:t>
            </a:r>
            <a:r>
              <a:rPr lang="en-US" sz="2800" dirty="0" smtClean="0"/>
              <a:t>feeling something different, thus permitting second-order representation of experience (symbolization)</a:t>
            </a:r>
          </a:p>
          <a:p>
            <a:pPr marL="609600" indent="-609600" eaLnBrk="1" hangingPunct="1">
              <a:buFontTx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Continued…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4. reflective mode = integration of psychic equivalence (paranoid-schizoid position) and pretend (pathological grandiose self) modes of RF (mirroring neither too close </a:t>
            </a:r>
            <a:r>
              <a:rPr lang="en-US" sz="2800" dirty="0" smtClean="0"/>
              <a:t>to nor </a:t>
            </a:r>
            <a:r>
              <a:rPr lang="en-US" sz="2800" dirty="0" smtClean="0"/>
              <a:t>too distant from the infant’s emotional experience)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5. D attachment = frightening mirroring is also alien to infant’s experience (controlling behavior by middle childhood, reflecting projective identification)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D. </a:t>
            </a:r>
            <a:r>
              <a:rPr lang="en-US" sz="3600" dirty="0"/>
              <a:t>T</a:t>
            </a:r>
            <a:r>
              <a:rPr lang="en-US" sz="3600" dirty="0" smtClean="0"/>
              <a:t>heories of mediation between attachment security and RF</a:t>
            </a:r>
            <a:endParaRPr lang="en-US" dirty="0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pretense--joint pretend play or playfulness fosters understanding of mental states (e.g., role-taking)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talking--conversations about feelings and the reasons behind people’s actions in emotionally charged situations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peer group interaction--</a:t>
            </a:r>
            <a:r>
              <a:rPr lang="en-US" sz="2800" dirty="0" smtClean="0"/>
              <a:t>increased </a:t>
            </a:r>
            <a:r>
              <a:rPr lang="en-US" sz="2800" dirty="0" smtClean="0"/>
              <a:t>opportunities to imagine what others see, think, and feel, encouraging the adoption of </a:t>
            </a:r>
            <a:r>
              <a:rPr lang="en-US" sz="2800" dirty="0" err="1" smtClean="0"/>
              <a:t>mentalizing</a:t>
            </a:r>
            <a:r>
              <a:rPr lang="en-US" sz="2800" dirty="0" smtClean="0"/>
              <a:t> concepts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Continued…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4. secure attachment = catalyst to learning process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5. mother’s </a:t>
            </a:r>
            <a:r>
              <a:rPr lang="en-US" sz="2400" dirty="0" err="1" smtClean="0"/>
              <a:t>mentalizing</a:t>
            </a:r>
            <a:r>
              <a:rPr lang="en-US" sz="2400" dirty="0" smtClean="0"/>
              <a:t> ability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	a. influences security of attachment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	b. influences child’s development of 		</a:t>
            </a:r>
            <a:r>
              <a:rPr lang="en-US" sz="2400" dirty="0" err="1" smtClean="0"/>
              <a:t>mentalization</a:t>
            </a:r>
            <a:r>
              <a:rPr lang="en-US" sz="2400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2400" dirty="0" smtClean="0"/>
              <a:t>attachment </a:t>
            </a:r>
            <a:r>
              <a:rPr lang="en-US" sz="2400" dirty="0" smtClean="0"/>
              <a:t>security --&gt; social process --&gt; </a:t>
            </a:r>
            <a:r>
              <a:rPr lang="en-US" sz="2400" dirty="0" smtClean="0"/>
              <a:t>child’s </a:t>
            </a:r>
            <a:r>
              <a:rPr lang="en-US" sz="2400" dirty="0" err="1" smtClean="0"/>
              <a:t>mentalization</a:t>
            </a:r>
            <a:endParaRPr lang="en-US" sz="2400" dirty="0"/>
          </a:p>
          <a:p>
            <a:pPr algn="ctr" eaLnBrk="1" hangingPunct="1">
              <a:lnSpc>
                <a:spcPct val="90000"/>
              </a:lnSpc>
              <a:buFontTx/>
              <a:buChar char="-"/>
            </a:pPr>
            <a:r>
              <a:rPr lang="en-US" sz="2400" dirty="0" smtClean="0"/>
              <a:t>OR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2400" dirty="0" smtClean="0"/>
              <a:t>mother’s </a:t>
            </a:r>
            <a:r>
              <a:rPr lang="en-US" sz="2400" dirty="0" err="1" smtClean="0"/>
              <a:t>mentalization</a:t>
            </a:r>
            <a:r>
              <a:rPr lang="en-US" sz="2400" dirty="0" smtClean="0"/>
              <a:t> --&gt; attachment security </a:t>
            </a:r>
            <a:endParaRPr lang="en-US" sz="2400" dirty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2400" dirty="0"/>
              <a:t>m</a:t>
            </a:r>
            <a:r>
              <a:rPr lang="en-US" sz="2400" dirty="0" smtClean="0"/>
              <a:t>other’s </a:t>
            </a:r>
            <a:r>
              <a:rPr lang="en-US" sz="2400" dirty="0" err="1" smtClean="0"/>
              <a:t>mentalization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--&gt;</a:t>
            </a:r>
            <a:r>
              <a:rPr lang="en-US" sz="2400" dirty="0" smtClean="0">
                <a:sym typeface="Wingdings" panose="05000000000000000000" pitchFamily="2" charset="2"/>
              </a:rPr>
              <a:t> child’s </a:t>
            </a:r>
            <a:r>
              <a:rPr lang="en-US" sz="2400" dirty="0" err="1" smtClean="0">
                <a:sym typeface="Wingdings" panose="05000000000000000000" pitchFamily="2" charset="2"/>
              </a:rPr>
              <a:t>mentalization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IV. BPD and RF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lphaUcPeriod"/>
            </a:pPr>
            <a:r>
              <a:rPr lang="en-US" sz="2800" smtClean="0"/>
              <a:t>Infants fearful of mentalizing or reflecting on mother’s mind or own mind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US" sz="2800" smtClean="0"/>
              <a:t>Child is sexually or physically abused by a caregiver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US" sz="2800" smtClean="0"/>
              <a:t>Child is unable to resolve this abuse because of an inability to reflect on experience of the perpetrator’s mind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D. Child develops borderline symptoms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lack of meaningful relationships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lack of opportunities to develop RF with others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projection of child’s mental contents (“alien self”) into other person because of inability to reflect on thoughts of the other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attachment not to soothe but to maintain coherence of self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V. Limitations of Fonagy’s Theory of Mentalization/RF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lphaUcPeriod"/>
            </a:pPr>
            <a:r>
              <a:rPr lang="en-US" smtClean="0"/>
              <a:t>Lack of emphasis on other levels of personality organization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neurotic level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psychotic level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B. Theory is too cognitive, de-emphasizing affective experience and drives, especially role of sexuality in organization of self experience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Continued…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696200" cy="4876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C.  Too much emphasis on RF, which might not be necessary or sufficient condition for a contented mental or interpersonal life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weak mentalizing capacity --&gt; high functioning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strong mentalizing capacity --&gt; low functioning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stressful situations can reduce RF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strong mentalizing can be hypervigilant and ineffective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D.  Too much emphasis on early development as critical period, when adolescent trauma can cause loss of RF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I. Origin of Concept of Self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Clr>
                <a:schemeClr val="tx1"/>
              </a:buClr>
              <a:buFontTx/>
              <a:buAutoNum type="alphaUcPeriod"/>
            </a:pPr>
            <a:r>
              <a:rPr lang="en-US" dirty="0" smtClean="0"/>
              <a:t>William James’ idea of two selves</a:t>
            </a:r>
          </a:p>
          <a:p>
            <a:pPr marL="609600" indent="-609600" eaLnBrk="1" hangingPunct="1">
              <a:buFontTx/>
              <a:buNone/>
            </a:pPr>
            <a:r>
              <a:rPr lang="en-US" dirty="0" smtClean="0"/>
              <a:t>	1. self as subject (“I”)--agent</a:t>
            </a:r>
          </a:p>
          <a:p>
            <a:pPr marL="609600" indent="-609600" eaLnBrk="1" hangingPunct="1">
              <a:buFontTx/>
              <a:buNone/>
            </a:pPr>
            <a:r>
              <a:rPr lang="en-US" dirty="0" smtClean="0"/>
              <a:t>	2. self as object (“me”)--mental representation of “I”</a:t>
            </a:r>
          </a:p>
          <a:p>
            <a:pPr marL="609600" indent="-609600" eaLnBrk="1" hangingPunct="1">
              <a:buFontTx/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B. Theory of mind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848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1. capacity to respond to others’ behaviors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2. capacity to respond to others’ beliefs, attitudes, desires, hopes, knowledge, imagination, pretense, deceit, intentions, plans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3. capacity to “read” other people’s minds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4. reflective function (RF)-- operationalization of the psychological process underlying the capacity to </a:t>
            </a:r>
            <a:r>
              <a:rPr lang="en-US" sz="2800" dirty="0" err="1" smtClean="0"/>
              <a:t>mentalize</a:t>
            </a:r>
            <a:r>
              <a:rPr lang="en-US" sz="2800" dirty="0" smtClean="0"/>
              <a:t> (</a:t>
            </a:r>
            <a:r>
              <a:rPr lang="en-US" sz="2800" dirty="0" err="1" smtClean="0"/>
              <a:t>Fonagy</a:t>
            </a:r>
            <a:r>
              <a:rPr lang="en-US" sz="2800" dirty="0" smtClean="0"/>
              <a:t> et al., 2002, p. 24)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5. important determinant of individual </a:t>
            </a:r>
            <a:r>
              <a:rPr lang="en-US" sz="2800" dirty="0" smtClean="0"/>
              <a:t>differences </a:t>
            </a:r>
            <a:r>
              <a:rPr lang="en-US" sz="2800" dirty="0" smtClean="0"/>
              <a:t>in self-organization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II. Concept of Reflective Function</a:t>
            </a:r>
            <a:endParaRPr lang="en-US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848600" cy="4343400"/>
          </a:xfrm>
        </p:spPr>
        <p:txBody>
          <a:bodyPr/>
          <a:lstStyle/>
          <a:p>
            <a:pPr marL="990600" lvl="1" indent="-533400" eaLnBrk="1" hangingPunct="1">
              <a:lnSpc>
                <a:spcPct val="90000"/>
              </a:lnSpc>
              <a:buFontTx/>
              <a:buAutoNum type="alphaUcPeriod"/>
            </a:pPr>
            <a:r>
              <a:rPr lang="en-US" sz="2400" dirty="0" smtClean="0"/>
              <a:t>What it is not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introspection--consciousness or self-report (conscious self-knowledge)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insight--knowledge gained about oneself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B. Definition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1. unconscious, automatic, implicit, </a:t>
            </a:r>
            <a:r>
              <a:rPr lang="en-US" sz="2400" dirty="0" err="1" smtClean="0"/>
              <a:t>nondeclarative</a:t>
            </a:r>
            <a:r>
              <a:rPr lang="en-US" sz="2400" dirty="0" smtClean="0"/>
              <a:t> procedure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2. used to regulate emotions and behaviors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3. understanding of reciprocal influences between feelings and behaviors of self in relation to 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Continued…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C. Conceptually similar concepts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1. depressive position (Klein)-- recognition of others’ suffering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2. empathy (</a:t>
            </a:r>
            <a:r>
              <a:rPr lang="en-US" dirty="0" err="1" smtClean="0"/>
              <a:t>Kohut</a:t>
            </a:r>
            <a:r>
              <a:rPr lang="en-US" dirty="0" smtClean="0"/>
              <a:t>)--feeling what another person is feeling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3. alpha function (</a:t>
            </a:r>
            <a:r>
              <a:rPr lang="en-US" dirty="0" err="1" smtClean="0"/>
              <a:t>Bion</a:t>
            </a:r>
            <a:r>
              <a:rPr lang="en-US" dirty="0" smtClean="0"/>
              <a:t>)-- </a:t>
            </a:r>
            <a:r>
              <a:rPr lang="en-US" dirty="0" err="1" smtClean="0"/>
              <a:t>metabolization</a:t>
            </a:r>
            <a:r>
              <a:rPr lang="en-US" dirty="0" smtClean="0"/>
              <a:t> of unthinkable experiences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III. Development of Mentalization</a:t>
            </a:r>
            <a:endParaRPr lang="en-US" smtClean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772400" cy="4572000"/>
          </a:xfrm>
        </p:spPr>
        <p:txBody>
          <a:bodyPr/>
          <a:lstStyle/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A. Theory-theory approach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theory-like network of interdependent propositions about the mind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based on interpersonal experiences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B. Simulation approach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imagining how we would act in interpersonal situations (introspection)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imagining being the other person in the interaction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AutoNum type="arabicPeriod"/>
            </a:pPr>
            <a:endParaRPr lang="en-US" dirty="0" smtClean="0"/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Continued…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C. Fonagy’s approach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1. understanding of mental states embedded within social world of the family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2. intensely emotionally charged relationships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3. social world “gives” intentionality to child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IV. Attachment and Reflective Function (RF)</a:t>
            </a:r>
            <a:endParaRPr lang="en-US" smtClean="0"/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lphaUcPeriod"/>
            </a:pPr>
            <a:r>
              <a:rPr lang="en-US" sz="2800" smtClean="0"/>
              <a:t>Understanding process of RF transmission through intergenerational attachment studies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parents have IWMs of their relationships with early caregivers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IWMs affect the development of mental representation of child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parenting behaviors in emotionally charged situations affect child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development of infant IWM of attachment to parent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Continued…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800" dirty="0" smtClean="0"/>
              <a:t>B. Internalization of self structure and RF</a:t>
            </a:r>
          </a:p>
          <a:p>
            <a:pPr marL="990600" lvl="1" indent="-533400" eaLnBrk="1" hangingPunct="1">
              <a:buFontTx/>
              <a:buNone/>
            </a:pPr>
            <a:r>
              <a:rPr lang="en-US" sz="2400" dirty="0" smtClean="0"/>
              <a:t>1. 	traditional psychoanalytic theory vs. </a:t>
            </a:r>
            <a:r>
              <a:rPr lang="en-US" sz="2400" dirty="0" err="1" smtClean="0"/>
              <a:t>Fonagy’s</a:t>
            </a:r>
            <a:r>
              <a:rPr lang="en-US" sz="2400" dirty="0" smtClean="0"/>
              <a:t> theory</a:t>
            </a:r>
          </a:p>
          <a:p>
            <a:pPr marL="1752600" lvl="3" indent="-381000" eaLnBrk="1" hangingPunct="1">
              <a:buFontTx/>
              <a:buAutoNum type="alphaLcPeriod"/>
            </a:pPr>
            <a:r>
              <a:rPr lang="en-US" sz="1800" dirty="0" smtClean="0"/>
              <a:t>traditional theory--child internalizes image of caregiver to control affect (alleviate anxiety)</a:t>
            </a:r>
          </a:p>
          <a:p>
            <a:pPr marL="1752600" lvl="3" indent="-381000" eaLnBrk="1" hangingPunct="1">
              <a:buFontTx/>
              <a:buAutoNum type="alphaLcPeriod"/>
            </a:pPr>
            <a:r>
              <a:rPr lang="en-US" sz="1800" dirty="0" err="1" smtClean="0"/>
              <a:t>Fonagy’s</a:t>
            </a:r>
            <a:r>
              <a:rPr lang="en-US" sz="1800" dirty="0" smtClean="0"/>
              <a:t> theory--child internalizes image of infant in caregiver’s mind (caregiver as container of infant’s mental contents)</a:t>
            </a:r>
          </a:p>
          <a:p>
            <a:pPr marL="990600" lvl="1" indent="-533400" eaLnBrk="1" hangingPunct="1">
              <a:buFontTx/>
              <a:buNone/>
            </a:pPr>
            <a:r>
              <a:rPr lang="en-US" sz="2400" dirty="0" smtClean="0"/>
              <a:t>2. 	mother able to think about and reflect on her own mental contents and mental contents of infant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winkle">
  <a:themeElements>
    <a:clrScheme name="Twinkle 1">
      <a:dk1>
        <a:srgbClr val="5C1F00"/>
      </a:dk1>
      <a:lt1>
        <a:srgbClr val="FFFF66"/>
      </a:lt1>
      <a:dk2>
        <a:srgbClr val="C3491F"/>
      </a:dk2>
      <a:lt2>
        <a:srgbClr val="FFFF66"/>
      </a:lt2>
      <a:accent1>
        <a:srgbClr val="491E15"/>
      </a:accent1>
      <a:accent2>
        <a:srgbClr val="A93A1E"/>
      </a:accent2>
      <a:accent3>
        <a:srgbClr val="DEB1AB"/>
      </a:accent3>
      <a:accent4>
        <a:srgbClr val="DADA56"/>
      </a:accent4>
      <a:accent5>
        <a:srgbClr val="B1ABAA"/>
      </a:accent5>
      <a:accent6>
        <a:srgbClr val="99341A"/>
      </a:accent6>
      <a:hlink>
        <a:srgbClr val="FFFF99"/>
      </a:hlink>
      <a:folHlink>
        <a:srgbClr val="D3A219"/>
      </a:folHlink>
    </a:clrScheme>
    <a:fontScheme name="Twinkle">
      <a:majorFont>
        <a:latin typeface="Century Gothic"/>
        <a:ea typeface="ＭＳ Ｐゴシック"/>
        <a:cs typeface=""/>
      </a:majorFont>
      <a:minorFont>
        <a:latin typeface="Century Gothic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Twinkle 1">
        <a:dk1>
          <a:srgbClr val="5C1F00"/>
        </a:dk1>
        <a:lt1>
          <a:srgbClr val="FFFF66"/>
        </a:lt1>
        <a:dk2>
          <a:srgbClr val="C3491F"/>
        </a:dk2>
        <a:lt2>
          <a:srgbClr val="FFFF66"/>
        </a:lt2>
        <a:accent1>
          <a:srgbClr val="491E15"/>
        </a:accent1>
        <a:accent2>
          <a:srgbClr val="A93A1E"/>
        </a:accent2>
        <a:accent3>
          <a:srgbClr val="DEB1AB"/>
        </a:accent3>
        <a:accent4>
          <a:srgbClr val="DADA56"/>
        </a:accent4>
        <a:accent5>
          <a:srgbClr val="B1ABAA"/>
        </a:accent5>
        <a:accent6>
          <a:srgbClr val="99341A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 2">
        <a:dk1>
          <a:srgbClr val="336699"/>
        </a:dk1>
        <a:lt1>
          <a:srgbClr val="FFFF66"/>
        </a:lt1>
        <a:dk2>
          <a:srgbClr val="C3491F"/>
        </a:dk2>
        <a:lt2>
          <a:srgbClr val="FFFF66"/>
        </a:lt2>
        <a:accent1>
          <a:srgbClr val="003399"/>
        </a:accent1>
        <a:accent2>
          <a:srgbClr val="468A4B"/>
        </a:accent2>
        <a:accent3>
          <a:srgbClr val="DEB1AB"/>
        </a:accent3>
        <a:accent4>
          <a:srgbClr val="DADA56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2004:Templates:Presentations:Designs:Twinkle</Template>
  <TotalTime>390</TotalTime>
  <Words>814</Words>
  <Application>Microsoft Office PowerPoint</Application>
  <PresentationFormat>On-screen Show (4:3)</PresentationFormat>
  <Paragraphs>120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ＭＳ Ｐゴシック</vt:lpstr>
      <vt:lpstr>Arial</vt:lpstr>
      <vt:lpstr>Century Gothic</vt:lpstr>
      <vt:lpstr>Wingdings</vt:lpstr>
      <vt:lpstr>Twinkle</vt:lpstr>
      <vt:lpstr>Mentalization/Reflective Function</vt:lpstr>
      <vt:lpstr>I. Origin of Concept of Self</vt:lpstr>
      <vt:lpstr>B. Theory of mind</vt:lpstr>
      <vt:lpstr>II. Concept of Reflective Function</vt:lpstr>
      <vt:lpstr>Continued…</vt:lpstr>
      <vt:lpstr>III. Development of Mentalization</vt:lpstr>
      <vt:lpstr>Continued…</vt:lpstr>
      <vt:lpstr>IV. Attachment and Reflective Function (RF)</vt:lpstr>
      <vt:lpstr>Continued…</vt:lpstr>
      <vt:lpstr>Continued…</vt:lpstr>
      <vt:lpstr>C. Modes of RF</vt:lpstr>
      <vt:lpstr>3. reflective mode (B?)</vt:lpstr>
      <vt:lpstr>Continued…</vt:lpstr>
      <vt:lpstr>D. Theories of mediation between attachment security and RF</vt:lpstr>
      <vt:lpstr>Continued…</vt:lpstr>
      <vt:lpstr>IV. BPD and RF</vt:lpstr>
      <vt:lpstr>D. Child develops borderline symptoms</vt:lpstr>
      <vt:lpstr>V. Limitations of Fonagy’s Theory of Mentalization/RF</vt:lpstr>
      <vt:lpstr>Continued…</vt:lpstr>
    </vt:vector>
  </TitlesOfParts>
  <Company>Christine Roufail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Mentalization/Reflective Function</dc:title>
  <dc:creator>Christine Roufail</dc:creator>
  <cp:lastModifiedBy>Geoffrey Goodman</cp:lastModifiedBy>
  <cp:revision>19</cp:revision>
  <dcterms:created xsi:type="dcterms:W3CDTF">2009-05-30T20:52:16Z</dcterms:created>
  <dcterms:modified xsi:type="dcterms:W3CDTF">2016-12-01T21:20:40Z</dcterms:modified>
</cp:coreProperties>
</file>