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10504A-5475-43B2-9185-3B6D46B9FD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13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A9221-5F7B-49E4-86F6-5E5316CCED66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3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C19A1-9B98-4ACF-8E88-34411C1CE428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83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AD43-3383-463C-8382-16669ECF1293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92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0610D-6BB0-429B-A7B2-B23C95E34E38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07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3BA4E-DE6E-46CB-A878-A1240F9AE22C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8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DC9F3-6858-4DFD-9FF0-BCCF4E65E762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66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E372E-26F8-4F94-AE16-61B21AB7B8D6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7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5EAF5-E875-4D19-9FDE-8CF9C19C590C}" type="slidenum">
              <a:rPr lang="en-US"/>
              <a:pPr/>
              <a:t>16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4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65CC9-AA65-4721-9D0A-DB9BD582B9CE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95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3CEBD-9174-4657-B1F0-859D035492EB}" type="slidenum">
              <a:rPr lang="en-US"/>
              <a:pPr/>
              <a:t>18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47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BD370-140C-4B6C-B8BD-6E4FD97DD227}" type="slidenum">
              <a:rPr lang="en-US"/>
              <a:pPr/>
              <a:t>19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0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F06F9-3990-4BE6-84AB-1E5ADB0FD6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78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1969B-B216-4268-B37C-6095A30D5BF1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586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C83CC-6152-4B15-BDE6-0C0179670D55}" type="slidenum">
              <a:rPr lang="en-US"/>
              <a:pPr/>
              <a:t>21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035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343D2-3677-4CA3-B1F3-BB9B1D82B25E}" type="slidenum">
              <a:rPr lang="en-US"/>
              <a:pPr/>
              <a:t>22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58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954F0-87C3-4B34-A0E0-4C0B1F4274A2}" type="slidenum">
              <a:rPr lang="en-US"/>
              <a:pPr/>
              <a:t>23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75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858DE-A699-4060-9110-93F648FA3AAF}" type="slidenum">
              <a:rPr lang="en-US"/>
              <a:pPr/>
              <a:t>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0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4A865-629A-4EAC-BB5F-8DF4AE9BB333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78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D4BC7-B1BE-44BD-AA3D-9639C84C65EA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45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17DEF-F840-40DD-BC72-D48A5A1CB6D7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6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09E5A-3D3E-4C3F-AEB5-B6DED7EAB45F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07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89DF3-4577-415B-9ECF-F14A532B68A5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1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33D02-843F-4C70-8B9B-DD1507B8BD9B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7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08C2CB-3DD6-4F3B-A0E4-06CA7E470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F10B9-F957-4970-9C9B-CD15E1EFF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4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68ABF-236D-414B-9D64-C7737AA93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9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9559E-564A-4C64-B54E-9638F82D2D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9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9A24F-F493-474C-8AAA-BB9B4C123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3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5870-30E5-41B9-89A3-CFDBD53CEC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23818-24BF-450B-939F-6F75FCEE4A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8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CE19C-19E5-4C0E-8E94-611A65A844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9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455E1-CBCD-40F9-8B01-0EEAFF3754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5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55240-8139-49BC-8E19-6088416979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8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35896-A13C-4492-814A-D5179F96B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5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50800" dist="12700" dir="8100000" algn="ctr" rotWithShape="0">
                    <a:srgbClr val="FFFFFF">
                      <a:alpha val="75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F10AB772-6353-47B6-9913-DD00203835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North American Object Relations Theories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Dr. Geoff Goodman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III. Heinz Kohut’s Theory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dirty="0"/>
              <a:t>Mental representations form out of two relational experiences with self object (</a:t>
            </a:r>
            <a:r>
              <a:rPr lang="en-US" dirty="0" smtClean="0"/>
              <a:t>need-gratifying </a:t>
            </a:r>
            <a:r>
              <a:rPr lang="en-US" dirty="0"/>
              <a:t>caregiver)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dirty="0"/>
              <a:t>	1. mirroring </a:t>
            </a:r>
            <a:r>
              <a:rPr lang="en-US" dirty="0" smtClean="0"/>
              <a:t>infant’s </a:t>
            </a:r>
            <a:r>
              <a:rPr lang="en-US" dirty="0"/>
              <a:t>achievements, talents, exhibitionism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dirty="0"/>
              <a:t>	2. permission for infant to idealize self object and fantasize merger with its powerfulness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B. Gradual frustration of needs --&gt; </a:t>
            </a:r>
            <a:r>
              <a:rPr lang="en-US" sz="3600" dirty="0" smtClean="0"/>
              <a:t>transmuting </a:t>
            </a:r>
            <a:r>
              <a:rPr lang="en-US" sz="3600" dirty="0"/>
              <a:t>internalizations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1. gradual modulation of infantile omnipotence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2. consolidation of nuclear self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	a. realistic ambitions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	b. loved ideals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Two poles of self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1. grandiose, exhibitionistic trend (need for mirroring)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2. idealizing self object relationship (need for idealization)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3. failure to develop at least one pole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 --&gt;narcissistic psychopathology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a. defective sense of self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b. unstable level of self-esteem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Psychopathology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1. failures of self object mirroring and permission to idealize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2. drives-</a:t>
            </a:r>
            <a:r>
              <a:rPr lang="en-US" sz="2800" dirty="0" smtClean="0"/>
              <a:t>-by </a:t>
            </a:r>
            <a:r>
              <a:rPr lang="en-US" sz="2800" dirty="0"/>
              <a:t>products of deterioration of the self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	a. obsessions with food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	b. </a:t>
            </a:r>
            <a:r>
              <a:rPr lang="en-US" sz="2800" dirty="0" err="1"/>
              <a:t>anality</a:t>
            </a:r>
            <a:endParaRPr lang="en-US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	c. </a:t>
            </a:r>
            <a:r>
              <a:rPr lang="en-US" sz="2800" dirty="0" err="1"/>
              <a:t>hypersexuality</a:t>
            </a:r>
            <a:endParaRPr lang="en-US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3. external substances used as compensatory structures to bolster enfeebled, defective self.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Modifications to drive theory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1. libido divided into two categories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a. narcissistic libido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	b. object libido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2. object libido related to classical model with whole objects and cohesive self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	3. narcissistic libido related to investment in self, blocked by lack of self object responsiveness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Technical considerations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/>
              <a:t>1. jumpstart developmental arrest at normal developmental phase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/>
              <a:t>		a. deficit </a:t>
            </a:r>
            <a:r>
              <a:rPr lang="en-US"/>
              <a:t>in </a:t>
            </a:r>
            <a:r>
              <a:rPr lang="en-US" smtClean="0"/>
              <a:t>transmuting </a:t>
            </a:r>
            <a:r>
              <a:rPr lang="en-US" dirty="0"/>
              <a:t>			</a:t>
            </a:r>
            <a:r>
              <a:rPr lang="en-US"/>
              <a:t>	</a:t>
            </a:r>
            <a:r>
              <a:rPr lang="en-US" smtClean="0"/>
              <a:t>internalizations</a:t>
            </a: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/>
              <a:t>		b. facilitate internalization of self 		object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/>
              <a:t>			1) accept admiration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/>
              <a:t>			2) support exhibitionistic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2. inevitable empathic failures of self object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	a. no need for external mirroring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	b. no need for the opportunity for 		idealization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3. problems with mixed model--drives are normal or pathological?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914400"/>
          </a:xfrm>
        </p:spPr>
        <p:txBody>
          <a:bodyPr/>
          <a:lstStyle/>
          <a:p>
            <a:r>
              <a:rPr lang="en-US"/>
              <a:t>IV. Otto Kernberg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4958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/>
              <a:t>A. Tripartite model of personality organization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/>
              <a:t>psychotic  personality organization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/>
              <a:t>borderline personality organization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/>
              <a:t>neurotic personality organization</a:t>
            </a:r>
            <a:endParaRPr lang="en-US" sz="2000"/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/>
              <a:t>B. Focus on borderline personality organization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/>
              <a:t>	1. nonspecific manifestation of ego weakness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400"/>
              <a:t>		</a:t>
            </a:r>
            <a:r>
              <a:rPr lang="en-US" sz="2000"/>
              <a:t>a. lack of anxiety tolerance--primitive 			defensiveness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000"/>
              <a:t>		b. lack of impulse control- reflects increase in 		anxiety vs. creative enjoyment and creative 			achievement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000"/>
              <a:t>		c. lack of sublimatory channels- no interests or 		hobbies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/>
              <a:t>2. specific, stable, pathological personality organization-</a:t>
            </a:r>
            <a:r>
              <a:rPr lang="en-US" dirty="0" smtClean="0"/>
              <a:t>-not </a:t>
            </a:r>
            <a:r>
              <a:rPr lang="en-US" dirty="0"/>
              <a:t>transitory state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3. poor quality object relations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4. identify diffusion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5. intact reality testing (mention IPO)-- psychotic only during stressful periods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6. primitive defenses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Psychopathology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introjections and identifications established under influence of libidinal drive derivations built up separately from those established under influence of aggressive drive derivatives 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at </a:t>
            </a:r>
            <a:r>
              <a:rPr lang="en-US" dirty="0" smtClean="0"/>
              <a:t>first, </a:t>
            </a:r>
            <a:r>
              <a:rPr lang="en-US" dirty="0"/>
              <a:t>ego does not have integrative 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I. Three North American Object Relations Theorists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3600"/>
              <a:t>Edith Jacobson</a:t>
            </a:r>
          </a:p>
          <a:p>
            <a:pPr marL="609600" indent="-609600">
              <a:buFontTx/>
              <a:buAutoNum type="alphaUcPeriod"/>
            </a:pPr>
            <a:r>
              <a:rPr lang="en-US" sz="3600"/>
              <a:t>Otto Kernberg</a:t>
            </a:r>
          </a:p>
          <a:p>
            <a:pPr marL="609600" indent="-609600">
              <a:buFontTx/>
              <a:buAutoNum type="alphaUcPeriod"/>
            </a:pPr>
            <a:r>
              <a:rPr lang="en-US" sz="3600"/>
              <a:t>Heinz Kohut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3. later, defensively kept apart by operation of splitting to prevent generalization of anxiety and to protect ego core around positive integration (Klein)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4. differentiation of self and objects under gratification of needs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5. refusion of self and object components can occur when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a. lack of development of primary process of 	autonomy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b. constitutionally determined lack of anxiety 	tolerance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c. excessive frustration in reality leading to 		excessive development of aggression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d. constitutionally determined excessive 		development of aggressive drives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6. splitting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7. primitive idealization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8. early forms of projection, especially projection identification (mention </a:t>
            </a:r>
            <a:r>
              <a:rPr lang="en-US" sz="2800" dirty="0" smtClean="0"/>
              <a:t>controlling-caregiving</a:t>
            </a:r>
            <a:r>
              <a:rPr lang="en-US" sz="2800" dirty="0"/>
              <a:t>, </a:t>
            </a:r>
            <a:r>
              <a:rPr lang="en-US" sz="2800" dirty="0" smtClean="0"/>
              <a:t>controlling-punitive </a:t>
            </a:r>
            <a:r>
              <a:rPr lang="en-US" sz="2800" dirty="0"/>
              <a:t>subtypes of D)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9. </a:t>
            </a:r>
            <a:r>
              <a:rPr lang="en-US" sz="2800"/>
              <a:t>denial-</a:t>
            </a:r>
            <a:r>
              <a:rPr lang="en-US" sz="2800" smtClean="0"/>
              <a:t>-in </a:t>
            </a:r>
            <a:r>
              <a:rPr lang="en-US" sz="2800" dirty="0"/>
              <a:t>service of splitting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10. omnipotent control and </a:t>
            </a:r>
            <a:r>
              <a:rPr lang="en-US" sz="2800" dirty="0" smtClean="0"/>
              <a:t>devaluation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Technical considerations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integrate </a:t>
            </a:r>
            <a:r>
              <a:rPr lang="en-US" dirty="0" smtClean="0"/>
              <a:t>split-off </a:t>
            </a:r>
            <a:r>
              <a:rPr lang="en-US" dirty="0"/>
              <a:t>self and object representations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sequence of interventions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dirty="0"/>
              <a:t>	a. clarification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dirty="0"/>
              <a:t>	b. confrontation 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dirty="0"/>
              <a:t>	c. interpretation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Edith Jacobson’s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Font typeface="Arial" panose="020B0604020202020204" pitchFamily="34" charset="0"/>
              <a:buNone/>
            </a:pPr>
            <a:r>
              <a:rPr lang="en-US" sz="2400"/>
              <a:t>A. Mental representations form out of two relational experiences with primary caregiver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frustration of needs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disappointment with caregiver</a:t>
            </a:r>
            <a:endParaRPr lang="en-US" sz="2000"/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sz="2400"/>
              <a:t>B. Experiences of pleasure and unpleasure produce respective attitudes toward caregiver that coalesce around two affects independent of search for pleasure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sz="2400"/>
              <a:t>	1. love</a:t>
            </a: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en-US" sz="2400"/>
              <a:t>	2. hatred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/>
              <a:t>C. These attitudes toward caregiver produce a sequence of </a:t>
            </a:r>
            <a:r>
              <a:rPr lang="en-US" dirty="0" smtClean="0"/>
              <a:t>object-directed </a:t>
            </a:r>
            <a:r>
              <a:rPr lang="en-US" dirty="0"/>
              <a:t>aims (similar to Mahler)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	1. merging with caregiver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		2. separating from caregiver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D. Object relations and ego mutually influence each other’s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Psychopathology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/>
              <a:t>1. origins of psychotic and depressive psychopathology</a:t>
            </a:r>
            <a:endParaRPr lang="en-US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a. early, harsh caregiving 				disappointments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b. undifferentiated devaluation of object 		and self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c. merger of idealized self and object 			images coalescing into wished-for, 			unattainable goal (ego ideal)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/>
              <a:t>		d. complementary harsh, punitive 			superego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/>
              <a:t>2. Origins of neurotic psychopathology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a. distinguishing specific features of love objects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b. awareness of time category of future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c. prevention of merger--becoming like object, not becoming object (stable self-object boundaries)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d. replacement of tendency to refusion under circumstances of excessive gratification or frustration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696200" cy="1524000"/>
          </a:xfrm>
        </p:spPr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>F. Modifications to drive and affect theory</a:t>
            </a:r>
            <a:br>
              <a:rPr lang="en-US" sz="4000"/>
            </a:b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/>
              <a:t>	1. Affects have various sources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	a. id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		1) sexual excitement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		2) rage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	b. ego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		1) fear of reality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		2) object love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		3) hate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c. tension between ego and id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1) shame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2) disgust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d. tension between ego and superego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1) guilt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	2) aspects of depression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/>
              <a:t>2. Pleasure/ unpleasure principle revised as constancy principle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3. Drives exist in original state of undifferentiation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a. undifferentiated drive bifurcates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	1) libido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	2) aggression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/>
              <a:t>	b. influence of maturational and developmental 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Horizon">
  <a:themeElements>
    <a:clrScheme name="Blue Horizon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ue Horizon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ue Horizon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Horizon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2004:Templates:Presentations:Designs:Blue Horizon</Template>
  <TotalTime>523</TotalTime>
  <Words>452</Words>
  <Application>Microsoft Office PowerPoint</Application>
  <PresentationFormat>On-screen Show (4:3)</PresentationFormat>
  <Paragraphs>156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MS Pゴシック</vt:lpstr>
      <vt:lpstr>Times New Roman</vt:lpstr>
      <vt:lpstr>Wingdings</vt:lpstr>
      <vt:lpstr>Blue Horizon</vt:lpstr>
      <vt:lpstr>North American Object Relations Theories</vt:lpstr>
      <vt:lpstr>I. Three North American Object Relations Theorists</vt:lpstr>
      <vt:lpstr>II. Edith Jacobson’s Theory</vt:lpstr>
      <vt:lpstr>Continued…</vt:lpstr>
      <vt:lpstr>E. Psychopathology</vt:lpstr>
      <vt:lpstr>Continued…</vt:lpstr>
      <vt:lpstr> F. Modifications to drive and affect theory </vt:lpstr>
      <vt:lpstr>Continued…</vt:lpstr>
      <vt:lpstr>Continued…</vt:lpstr>
      <vt:lpstr>III. Heinz Kohut’s Theory</vt:lpstr>
      <vt:lpstr>B. Gradual frustration of needs --&gt; transmuting internalizations</vt:lpstr>
      <vt:lpstr>C. Two poles of self</vt:lpstr>
      <vt:lpstr>D. Psychopathology</vt:lpstr>
      <vt:lpstr>E. Modifications to drive theory</vt:lpstr>
      <vt:lpstr>F. Technical considerations</vt:lpstr>
      <vt:lpstr>Continued…</vt:lpstr>
      <vt:lpstr>IV. Otto Kernberg</vt:lpstr>
      <vt:lpstr>Continued…</vt:lpstr>
      <vt:lpstr>C. Psychopathology</vt:lpstr>
      <vt:lpstr>Continued…</vt:lpstr>
      <vt:lpstr>Continued…</vt:lpstr>
      <vt:lpstr>Continued…</vt:lpstr>
      <vt:lpstr>D. Technical considerations</vt:lpstr>
    </vt:vector>
  </TitlesOfParts>
  <Company>Christine Roufail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American Object Relations Theories</dc:title>
  <dc:creator>Christine Roufail</dc:creator>
  <cp:lastModifiedBy>Geoffrey Goodman</cp:lastModifiedBy>
  <cp:revision>21</cp:revision>
  <dcterms:created xsi:type="dcterms:W3CDTF">2009-04-21T17:52:54Z</dcterms:created>
  <dcterms:modified xsi:type="dcterms:W3CDTF">2017-03-07T18:03:36Z</dcterms:modified>
</cp:coreProperties>
</file>