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25" autoAdjust="0"/>
    <p:restoredTop sz="94660"/>
  </p:normalViewPr>
  <p:slideViewPr>
    <p:cSldViewPr>
      <p:cViewPr varScale="1">
        <p:scale>
          <a:sx n="69" d="100"/>
          <a:sy n="69" d="100"/>
        </p:scale>
        <p:origin x="-7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53FD7-C3B3-4735-A6D9-AE53191B5220}" type="datetimeFigureOut">
              <a:rPr lang="en-US" smtClean="0"/>
              <a:t>10/21/2010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475191F-7E4C-40CC-A364-B4A023CC3CE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53FD7-C3B3-4735-A6D9-AE53191B5220}" type="datetimeFigureOut">
              <a:rPr lang="en-US" smtClean="0"/>
              <a:t>10/21/2010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5191F-7E4C-40CC-A364-B4A023CC3CE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8475191F-7E4C-40CC-A364-B4A023CC3CE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53FD7-C3B3-4735-A6D9-AE53191B5220}" type="datetimeFigureOut">
              <a:rPr lang="en-US" smtClean="0"/>
              <a:t>10/21/2010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53FD7-C3B3-4735-A6D9-AE53191B5220}" type="datetimeFigureOut">
              <a:rPr lang="en-US" smtClean="0"/>
              <a:t>10/21/2010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8475191F-7E4C-40CC-A364-B4A023CC3CE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53FD7-C3B3-4735-A6D9-AE53191B5220}" type="datetimeFigureOut">
              <a:rPr lang="en-US" smtClean="0"/>
              <a:t>10/21/2010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475191F-7E4C-40CC-A364-B4A023CC3CE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6A653FD7-C3B3-4735-A6D9-AE53191B5220}" type="datetimeFigureOut">
              <a:rPr lang="en-US" smtClean="0"/>
              <a:t>10/21/2010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5191F-7E4C-40CC-A364-B4A023CC3CE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53FD7-C3B3-4735-A6D9-AE53191B5220}" type="datetimeFigureOut">
              <a:rPr lang="en-US" smtClean="0"/>
              <a:t>10/21/2010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8475191F-7E4C-40CC-A364-B4A023CC3CE7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53FD7-C3B3-4735-A6D9-AE53191B5220}" type="datetimeFigureOut">
              <a:rPr lang="en-US" smtClean="0"/>
              <a:t>10/21/2010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8475191F-7E4C-40CC-A364-B4A023CC3C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53FD7-C3B3-4735-A6D9-AE53191B5220}" type="datetimeFigureOut">
              <a:rPr lang="en-US" smtClean="0"/>
              <a:t>10/21/2010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475191F-7E4C-40CC-A364-B4A023CC3C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475191F-7E4C-40CC-A364-B4A023CC3CE7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53FD7-C3B3-4735-A6D9-AE53191B5220}" type="datetimeFigureOut">
              <a:rPr lang="en-US" smtClean="0"/>
              <a:t>10/21/2010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8475191F-7E4C-40CC-A364-B4A023CC3CE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6A653FD7-C3B3-4735-A6D9-AE53191B5220}" type="datetimeFigureOut">
              <a:rPr lang="en-US" smtClean="0"/>
              <a:t>10/21/2010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6A653FD7-C3B3-4735-A6D9-AE53191B5220}" type="datetimeFigureOut">
              <a:rPr lang="en-US" smtClean="0"/>
              <a:t>10/21/2010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475191F-7E4C-40CC-A364-B4A023CC3CE7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124200"/>
            <a:ext cx="6400800" cy="1447800"/>
          </a:xfrm>
        </p:spPr>
        <p:txBody>
          <a:bodyPr/>
          <a:lstStyle/>
          <a:p>
            <a:r>
              <a:rPr lang="en-US" dirty="0" smtClean="0"/>
              <a:t>Topic: Emotion Regulation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Child and Adolescent Psychopathology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3879960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914400"/>
          </a:xfrm>
        </p:spPr>
        <p:txBody>
          <a:bodyPr>
            <a:noAutofit/>
          </a:bodyPr>
          <a:lstStyle/>
          <a:p>
            <a:r>
              <a:rPr lang="en-US" sz="3000" dirty="0">
                <a:solidFill>
                  <a:srgbClr val="8CADAE">
                    <a:shade val="75000"/>
                  </a:srgbClr>
                </a:solidFill>
              </a:rPr>
              <a:t>Emotion </a:t>
            </a:r>
            <a:r>
              <a:rPr lang="en-US" sz="3000" dirty="0" err="1">
                <a:solidFill>
                  <a:srgbClr val="8CADAE">
                    <a:shade val="75000"/>
                  </a:srgbClr>
                </a:solidFill>
              </a:rPr>
              <a:t>Dysregulation</a:t>
            </a:r>
            <a:r>
              <a:rPr lang="en-US" sz="3000" dirty="0">
                <a:solidFill>
                  <a:srgbClr val="8CADAE">
                    <a:shade val="75000"/>
                  </a:srgbClr>
                </a:solidFill>
              </a:rPr>
              <a:t> as a Risk Factor for Psychopathology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752600"/>
            <a:ext cx="8686800" cy="4648200"/>
          </a:xfrm>
        </p:spPr>
        <p:txBody>
          <a:bodyPr/>
          <a:lstStyle/>
          <a:p>
            <a:pPr lvl="1">
              <a:buClr>
                <a:srgbClr val="CCB400"/>
              </a:buClr>
              <a:buFont typeface="Courier New" pitchFamily="49" charset="0"/>
              <a:buChar char="o"/>
            </a:pPr>
            <a:r>
              <a:rPr lang="en-US" sz="2300" dirty="0" smtClean="0">
                <a:solidFill>
                  <a:srgbClr val="CC3300"/>
                </a:solidFill>
              </a:rPr>
              <a:t>Factors that influence self-regulatory effectiveness in early childhood</a:t>
            </a:r>
            <a:endParaRPr lang="en-US" dirty="0">
              <a:solidFill>
                <a:srgbClr val="CC3300"/>
              </a:solidFill>
            </a:endParaRPr>
          </a:p>
          <a:p>
            <a:pPr lvl="2">
              <a:buClr>
                <a:srgbClr val="D16349"/>
              </a:buClr>
              <a:buSzPct val="100000"/>
              <a:buFont typeface="Arial" pitchFamily="34" charset="0"/>
              <a:buChar char="•"/>
            </a:pPr>
            <a:r>
              <a:rPr lang="en-US" dirty="0" smtClean="0">
                <a:solidFill>
                  <a:srgbClr val="CC3300"/>
                </a:solidFill>
              </a:rPr>
              <a:t>Intensity of initial emotional response</a:t>
            </a:r>
          </a:p>
          <a:p>
            <a:pPr lvl="2">
              <a:buClr>
                <a:srgbClr val="D16349"/>
              </a:buClr>
              <a:buSzPct val="100000"/>
              <a:buFont typeface="Arial" pitchFamily="34" charset="0"/>
              <a:buChar char="•"/>
            </a:pPr>
            <a:r>
              <a:rPr lang="en-US" dirty="0" smtClean="0">
                <a:solidFill>
                  <a:srgbClr val="CC3300"/>
                </a:solidFill>
              </a:rPr>
              <a:t>Availability of child’s caregiver</a:t>
            </a:r>
          </a:p>
          <a:p>
            <a:pPr lvl="2">
              <a:buClr>
                <a:srgbClr val="D16349"/>
              </a:buClr>
              <a:buSzPct val="100000"/>
              <a:buFont typeface="Arial" pitchFamily="34" charset="0"/>
              <a:buChar char="•"/>
            </a:pPr>
            <a:r>
              <a:rPr lang="en-US" dirty="0" smtClean="0">
                <a:solidFill>
                  <a:srgbClr val="CC3300"/>
                </a:solidFill>
              </a:rPr>
              <a:t>Type of emotion experienced (e.g., problem-solving and self-distraction work for anger but not for fear)</a:t>
            </a:r>
            <a:br>
              <a:rPr lang="en-US" dirty="0" smtClean="0">
                <a:solidFill>
                  <a:srgbClr val="CC3300"/>
                </a:solidFill>
              </a:rPr>
            </a:br>
            <a:endParaRPr lang="en-US" dirty="0" smtClean="0">
              <a:solidFill>
                <a:srgbClr val="CC3300"/>
              </a:solidFill>
            </a:endParaRPr>
          </a:p>
          <a:p>
            <a:pPr lvl="1">
              <a:buClr>
                <a:srgbClr val="CCB400"/>
              </a:buClr>
              <a:buFont typeface="Courier New" pitchFamily="49" charset="0"/>
              <a:buChar char="o"/>
            </a:pPr>
            <a:r>
              <a:rPr lang="en-US" sz="2300" dirty="0" smtClean="0">
                <a:solidFill>
                  <a:srgbClr val="CC3300"/>
                </a:solidFill>
              </a:rPr>
              <a:t>Emotion regulatory strategies are used </a:t>
            </a:r>
            <a:br>
              <a:rPr lang="en-US" sz="2300" dirty="0" smtClean="0">
                <a:solidFill>
                  <a:srgbClr val="CC3300"/>
                </a:solidFill>
              </a:rPr>
            </a:br>
            <a:r>
              <a:rPr lang="en-US" sz="2300" dirty="0" smtClean="0">
                <a:solidFill>
                  <a:srgbClr val="CC3300"/>
                </a:solidFill>
              </a:rPr>
              <a:t>ineffectively by children with anxiety, </a:t>
            </a:r>
            <a:br>
              <a:rPr lang="en-US" sz="2300" dirty="0" smtClean="0">
                <a:solidFill>
                  <a:srgbClr val="CC3300"/>
                </a:solidFill>
              </a:rPr>
            </a:br>
            <a:r>
              <a:rPr lang="en-US" sz="2300" dirty="0" smtClean="0">
                <a:solidFill>
                  <a:srgbClr val="CC3300"/>
                </a:solidFill>
              </a:rPr>
              <a:t>depression, or behavior disorders</a:t>
            </a:r>
            <a:endParaRPr lang="en-US" dirty="0">
              <a:solidFill>
                <a:srgbClr val="CC3300"/>
              </a:solidFill>
            </a:endParaRPr>
          </a:p>
          <a:p>
            <a:pPr marL="594360" lvl="2" indent="0">
              <a:buClr>
                <a:srgbClr val="D16349"/>
              </a:buClr>
              <a:buSzPct val="100000"/>
              <a:buNone/>
            </a:pPr>
            <a:r>
              <a:rPr lang="en-US" sz="1900" dirty="0">
                <a:solidFill>
                  <a:srgbClr val="CC3300"/>
                </a:solidFill>
              </a:rPr>
              <a:t/>
            </a:r>
            <a:br>
              <a:rPr lang="en-US" sz="1900" dirty="0">
                <a:solidFill>
                  <a:srgbClr val="CC3300"/>
                </a:solidFill>
              </a:rPr>
            </a:br>
            <a:endParaRPr lang="en-US" sz="1900" dirty="0">
              <a:solidFill>
                <a:srgbClr val="CC33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3882737"/>
            <a:ext cx="2114550" cy="2723284"/>
          </a:xfrm>
          <a:prstGeom prst="rect">
            <a:avLst/>
          </a:prstGeom>
          <a:ln w="31750">
            <a:solidFill>
              <a:schemeClr val="accent1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823822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990600"/>
          </a:xfrm>
        </p:spPr>
        <p:txBody>
          <a:bodyPr>
            <a:noAutofit/>
          </a:bodyPr>
          <a:lstStyle/>
          <a:p>
            <a:r>
              <a:rPr lang="en-US" sz="3000" dirty="0">
                <a:solidFill>
                  <a:srgbClr val="8CADAE">
                    <a:shade val="75000"/>
                  </a:srgbClr>
                </a:solidFill>
              </a:rPr>
              <a:t>Emotion </a:t>
            </a:r>
            <a:r>
              <a:rPr lang="en-US" sz="3000" dirty="0" err="1">
                <a:solidFill>
                  <a:srgbClr val="8CADAE">
                    <a:shade val="75000"/>
                  </a:srgbClr>
                </a:solidFill>
              </a:rPr>
              <a:t>Dysregulation</a:t>
            </a:r>
            <a:r>
              <a:rPr lang="en-US" sz="3000" dirty="0">
                <a:solidFill>
                  <a:srgbClr val="8CADAE">
                    <a:shade val="75000"/>
                  </a:srgbClr>
                </a:solidFill>
              </a:rPr>
              <a:t> as a Risk Factor for Psychopathology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676400"/>
            <a:ext cx="8503920" cy="4876800"/>
          </a:xfrm>
        </p:spPr>
        <p:txBody>
          <a:bodyPr/>
          <a:lstStyle/>
          <a:p>
            <a:pPr lvl="1">
              <a:buClr>
                <a:srgbClr val="CCB400"/>
              </a:buClr>
              <a:buFont typeface="Courier New" pitchFamily="49" charset="0"/>
              <a:buChar char="o"/>
            </a:pPr>
            <a:r>
              <a:rPr lang="en-US" sz="2300" dirty="0" smtClean="0">
                <a:solidFill>
                  <a:srgbClr val="CC3300"/>
                </a:solidFill>
              </a:rPr>
              <a:t>Emotions interfere with appropriate behavior</a:t>
            </a:r>
          </a:p>
          <a:p>
            <a:pPr lvl="2">
              <a:buClr>
                <a:schemeClr val="accent1"/>
              </a:buClr>
              <a:buSzPct val="100000"/>
              <a:buFont typeface="Arial" pitchFamily="34" charset="0"/>
              <a:buChar char="•"/>
            </a:pPr>
            <a:r>
              <a:rPr lang="en-US" sz="2100" dirty="0" smtClean="0">
                <a:solidFill>
                  <a:srgbClr val="CC3300"/>
                </a:solidFill>
              </a:rPr>
              <a:t>Emotions that produce behavior that violates social standards or compromise developmental goals</a:t>
            </a:r>
          </a:p>
          <a:p>
            <a:pPr lvl="2">
              <a:buClr>
                <a:schemeClr val="accent1"/>
              </a:buClr>
              <a:buSzPct val="100000"/>
              <a:buFont typeface="Arial" pitchFamily="34" charset="0"/>
              <a:buChar char="•"/>
            </a:pPr>
            <a:r>
              <a:rPr lang="en-US" sz="2100" dirty="0" smtClean="0">
                <a:solidFill>
                  <a:srgbClr val="CC3300"/>
                </a:solidFill>
              </a:rPr>
              <a:t>Emotions can disorganize behavior through their sheer intensity</a:t>
            </a:r>
          </a:p>
          <a:p>
            <a:pPr lvl="2">
              <a:buClr>
                <a:schemeClr val="accent1"/>
              </a:buClr>
              <a:buSzPct val="100000"/>
              <a:buFont typeface="Arial" pitchFamily="34" charset="0"/>
              <a:buChar char="•"/>
            </a:pPr>
            <a:r>
              <a:rPr lang="en-US" sz="2100" dirty="0" smtClean="0">
                <a:solidFill>
                  <a:srgbClr val="CC3300"/>
                </a:solidFill>
              </a:rPr>
              <a:t>Emotions can trigger other emotions that produce inappropriate behavior (.g., sadness </a:t>
            </a:r>
            <a:r>
              <a:rPr lang="en-US" sz="2100" dirty="0" smtClean="0">
                <a:solidFill>
                  <a:srgbClr val="CC3300"/>
                </a:solidFill>
                <a:sym typeface="Wingdings" pitchFamily="2" charset="2"/>
              </a:rPr>
              <a:t>anger aggression</a:t>
            </a:r>
            <a:r>
              <a:rPr lang="en-US" dirty="0" smtClean="0">
                <a:solidFill>
                  <a:srgbClr val="CC3300"/>
                </a:solidFill>
                <a:sym typeface="Wingdings" pitchFamily="2" charset="2"/>
              </a:rPr>
              <a:t>)</a:t>
            </a:r>
          </a:p>
          <a:p>
            <a:pPr lvl="2">
              <a:buClr>
                <a:schemeClr val="accent1"/>
              </a:buClr>
              <a:buSzPct val="100000"/>
              <a:buFont typeface="Arial" pitchFamily="34" charset="0"/>
              <a:buChar char="•"/>
            </a:pPr>
            <a:r>
              <a:rPr lang="en-US" sz="2100" dirty="0" smtClean="0">
                <a:solidFill>
                  <a:srgbClr val="CC3300"/>
                </a:solidFill>
                <a:sym typeface="Wingdings" pitchFamily="2" charset="2"/>
              </a:rPr>
              <a:t>Two ways of understanding emotional responses</a:t>
            </a:r>
          </a:p>
          <a:p>
            <a:pPr lvl="3">
              <a:buClr>
                <a:schemeClr val="accent2"/>
              </a:buClr>
              <a:buSzPct val="100000"/>
              <a:buFont typeface="Wingdings" pitchFamily="2" charset="2"/>
              <a:buChar char="v"/>
            </a:pPr>
            <a:r>
              <a:rPr lang="en-US" sz="1900" dirty="0" smtClean="0">
                <a:solidFill>
                  <a:srgbClr val="CC3300"/>
                </a:solidFill>
              </a:rPr>
              <a:t>Externalizing disorders – less complex, less differentiated</a:t>
            </a:r>
          </a:p>
          <a:p>
            <a:pPr lvl="3">
              <a:buClr>
                <a:schemeClr val="accent2"/>
              </a:buClr>
              <a:buSzPct val="100000"/>
              <a:buFont typeface="Wingdings" pitchFamily="2" charset="2"/>
              <a:buChar char="v"/>
            </a:pPr>
            <a:r>
              <a:rPr lang="en-US" sz="1900" dirty="0" smtClean="0">
                <a:solidFill>
                  <a:srgbClr val="CC3300"/>
                </a:solidFill>
              </a:rPr>
              <a:t>Internalizing disorders – less differentiated for fear-eliciting circumstances only, refer to sadness in anger-eliciting contexts, and invoke cognitive states (e.g., confusion) </a:t>
            </a:r>
            <a:endParaRPr lang="en-US" sz="1900" dirty="0">
              <a:solidFill>
                <a:srgbClr val="CC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3096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914400"/>
          </a:xfrm>
        </p:spPr>
        <p:txBody>
          <a:bodyPr>
            <a:noAutofit/>
          </a:bodyPr>
          <a:lstStyle/>
          <a:p>
            <a:r>
              <a:rPr lang="en-US" sz="3000" dirty="0">
                <a:solidFill>
                  <a:srgbClr val="8CADAE">
                    <a:shade val="75000"/>
                  </a:srgbClr>
                </a:solidFill>
              </a:rPr>
              <a:t>Emotion </a:t>
            </a:r>
            <a:r>
              <a:rPr lang="en-US" sz="3000" dirty="0" err="1">
                <a:solidFill>
                  <a:srgbClr val="8CADAE">
                    <a:shade val="75000"/>
                  </a:srgbClr>
                </a:solidFill>
              </a:rPr>
              <a:t>Dysregulation</a:t>
            </a:r>
            <a:r>
              <a:rPr lang="en-US" sz="3000" dirty="0">
                <a:solidFill>
                  <a:srgbClr val="8CADAE">
                    <a:shade val="75000"/>
                  </a:srgbClr>
                </a:solidFill>
              </a:rPr>
              <a:t> as a Risk Factor for Psychopathology</a:t>
            </a:r>
            <a:endParaRPr lang="en-US" sz="30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905000"/>
            <a:ext cx="3029744" cy="3787180"/>
          </a:xfrm>
          <a:ln w="31750">
            <a:solidFill>
              <a:schemeClr val="accent1">
                <a:lumMod val="75000"/>
              </a:schemeClr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2860964" y="1752600"/>
            <a:ext cx="6172200" cy="39549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22960" lvl="2" indent="-228600">
              <a:spcBef>
                <a:spcPct val="20000"/>
              </a:spcBef>
              <a:buClr>
                <a:srgbClr val="D16349"/>
              </a:buClr>
              <a:buSzPct val="100000"/>
              <a:buFont typeface="Arial" pitchFamily="34" charset="0"/>
              <a:buChar char="•"/>
            </a:pPr>
            <a:r>
              <a:rPr lang="en-US" sz="2100" dirty="0" smtClean="0">
                <a:solidFill>
                  <a:srgbClr val="CC3300"/>
                </a:solidFill>
                <a:sym typeface="Wingdings" pitchFamily="2" charset="2"/>
              </a:rPr>
              <a:t>Emotions expressed or experienced are context-inappropriate</a:t>
            </a:r>
            <a:endParaRPr lang="en-US" sz="2100" dirty="0">
              <a:solidFill>
                <a:srgbClr val="CC3300"/>
              </a:solidFill>
              <a:sym typeface="Wingdings" pitchFamily="2" charset="2"/>
            </a:endParaRPr>
          </a:p>
          <a:p>
            <a:pPr marL="1097280" lvl="3" indent="-228600">
              <a:spcBef>
                <a:spcPct val="20000"/>
              </a:spcBef>
              <a:buClr>
                <a:srgbClr val="CCB400"/>
              </a:buClr>
              <a:buSzPct val="100000"/>
              <a:buFont typeface="Wingdings" pitchFamily="2" charset="2"/>
              <a:buChar char="v"/>
            </a:pPr>
            <a:r>
              <a:rPr lang="en-US" sz="1900" dirty="0" smtClean="0">
                <a:solidFill>
                  <a:srgbClr val="CC3300"/>
                </a:solidFill>
              </a:rPr>
              <a:t>Positive and negative emotions can be contextually inappropriate</a:t>
            </a:r>
            <a:endParaRPr lang="en-US" sz="1900" dirty="0">
              <a:solidFill>
                <a:srgbClr val="CC3300"/>
              </a:solidFill>
            </a:endParaRPr>
          </a:p>
          <a:p>
            <a:pPr marL="1097280" lvl="3" indent="-228600">
              <a:spcBef>
                <a:spcPct val="20000"/>
              </a:spcBef>
              <a:buClr>
                <a:srgbClr val="CCB400"/>
              </a:buClr>
              <a:buSzPct val="100000"/>
              <a:buFont typeface="Wingdings" pitchFamily="2" charset="2"/>
              <a:buChar char="v"/>
            </a:pPr>
            <a:r>
              <a:rPr lang="en-US" sz="1900" dirty="0" smtClean="0">
                <a:solidFill>
                  <a:srgbClr val="CC3300"/>
                </a:solidFill>
              </a:rPr>
              <a:t>Individual differences in emotional responses beyond situations</a:t>
            </a:r>
          </a:p>
          <a:p>
            <a:pPr marL="1097280" lvl="3" indent="-228600">
              <a:spcBef>
                <a:spcPct val="20000"/>
              </a:spcBef>
              <a:buClr>
                <a:srgbClr val="CCB400"/>
              </a:buClr>
              <a:buSzPct val="100000"/>
              <a:buFont typeface="Wingdings" pitchFamily="2" charset="2"/>
              <a:buChar char="v"/>
            </a:pPr>
            <a:r>
              <a:rPr lang="en-US" sz="1900" dirty="0" smtClean="0">
                <a:solidFill>
                  <a:srgbClr val="CC3300"/>
                </a:solidFill>
              </a:rPr>
              <a:t>Developmental level influences meaning of situational context</a:t>
            </a:r>
          </a:p>
          <a:p>
            <a:pPr marL="1097280" lvl="3" indent="-228600">
              <a:spcBef>
                <a:spcPct val="20000"/>
              </a:spcBef>
              <a:buClr>
                <a:srgbClr val="CCB400"/>
              </a:buClr>
              <a:buSzPct val="100000"/>
              <a:buFont typeface="Wingdings" pitchFamily="2" charset="2"/>
              <a:buChar char="v"/>
            </a:pPr>
            <a:r>
              <a:rPr lang="en-US" sz="1900" dirty="0" smtClean="0">
                <a:solidFill>
                  <a:srgbClr val="CC3300"/>
                </a:solidFill>
              </a:rPr>
              <a:t>Differentiation of major emotions (anger, joy, sadness, fear) by end of first year</a:t>
            </a:r>
          </a:p>
          <a:p>
            <a:pPr marL="1097280" lvl="3" indent="-228600">
              <a:spcBef>
                <a:spcPct val="20000"/>
              </a:spcBef>
              <a:buClr>
                <a:srgbClr val="CCB400"/>
              </a:buClr>
              <a:buSzPct val="100000"/>
              <a:buFont typeface="Wingdings" pitchFamily="2" charset="2"/>
              <a:buChar char="v"/>
            </a:pPr>
            <a:r>
              <a:rPr lang="en-US" sz="1900" dirty="0" smtClean="0">
                <a:solidFill>
                  <a:srgbClr val="CC3300"/>
                </a:solidFill>
              </a:rPr>
              <a:t>Infant emotional expressions conform to social expectations by one year </a:t>
            </a:r>
            <a:endParaRPr lang="en-US" sz="1900" dirty="0">
              <a:solidFill>
                <a:srgbClr val="CC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518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914400"/>
          </a:xfrm>
        </p:spPr>
        <p:txBody>
          <a:bodyPr>
            <a:normAutofit fontScale="90000"/>
          </a:bodyPr>
          <a:lstStyle/>
          <a:p>
            <a:r>
              <a:rPr lang="en-US" sz="3000" dirty="0">
                <a:solidFill>
                  <a:srgbClr val="8CADAE">
                    <a:shade val="75000"/>
                  </a:srgbClr>
                </a:solidFill>
              </a:rPr>
              <a:t>Emotion </a:t>
            </a:r>
            <a:r>
              <a:rPr lang="en-US" sz="3000" dirty="0" err="1">
                <a:solidFill>
                  <a:srgbClr val="8CADAE">
                    <a:shade val="75000"/>
                  </a:srgbClr>
                </a:solidFill>
              </a:rPr>
              <a:t>Dysregulation</a:t>
            </a:r>
            <a:r>
              <a:rPr lang="en-US" sz="3000" dirty="0">
                <a:solidFill>
                  <a:srgbClr val="8CADAE">
                    <a:shade val="75000"/>
                  </a:srgbClr>
                </a:solidFill>
              </a:rPr>
              <a:t> as a Risk Factor for Psychopathology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-457200" y="1600200"/>
            <a:ext cx="9415272" cy="5026152"/>
          </a:xfrm>
        </p:spPr>
        <p:txBody>
          <a:bodyPr/>
          <a:lstStyle/>
          <a:p>
            <a:pPr lvl="3">
              <a:buClr>
                <a:srgbClr val="CCB400"/>
              </a:buClr>
              <a:buSzPct val="100000"/>
              <a:buFont typeface="Wingdings" pitchFamily="2" charset="2"/>
              <a:buChar char="v"/>
            </a:pPr>
            <a:r>
              <a:rPr lang="en-US" sz="2400" dirty="0" smtClean="0">
                <a:solidFill>
                  <a:srgbClr val="CC3300"/>
                </a:solidFill>
              </a:rPr>
              <a:t>Three types of context-inappropriate emotion</a:t>
            </a:r>
          </a:p>
          <a:p>
            <a:pPr lvl="4">
              <a:buClr>
                <a:schemeClr val="accent1">
                  <a:lumMod val="75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en-US" sz="2200" dirty="0" smtClean="0">
                <a:solidFill>
                  <a:srgbClr val="CC3300"/>
                </a:solidFill>
              </a:rPr>
              <a:t>Inappropriate expression of emotion that fits context</a:t>
            </a:r>
          </a:p>
          <a:p>
            <a:pPr lvl="5">
              <a:buClr>
                <a:schemeClr val="accent2"/>
              </a:buClr>
              <a:buSzPct val="100000"/>
              <a:buFont typeface="Wingdings" pitchFamily="2" charset="2"/>
              <a:buChar char="q"/>
            </a:pPr>
            <a:r>
              <a:rPr lang="en-US" sz="1700" dirty="0" smtClean="0">
                <a:solidFill>
                  <a:srgbClr val="CC3300"/>
                </a:solidFill>
              </a:rPr>
              <a:t> </a:t>
            </a:r>
            <a:r>
              <a:rPr lang="en-US" sz="2000" dirty="0" smtClean="0">
                <a:solidFill>
                  <a:srgbClr val="CC3300"/>
                </a:solidFill>
              </a:rPr>
              <a:t>Violates social or cultural norms for situation</a:t>
            </a:r>
          </a:p>
          <a:p>
            <a:pPr lvl="5">
              <a:buClr>
                <a:schemeClr val="accent2"/>
              </a:buClr>
              <a:buSzPct val="100000"/>
              <a:buFont typeface="Wingdings" pitchFamily="2" charset="2"/>
              <a:buChar char="q"/>
            </a:pPr>
            <a:r>
              <a:rPr lang="en-US" sz="2000" dirty="0" smtClean="0">
                <a:solidFill>
                  <a:srgbClr val="CC3300"/>
                </a:solidFill>
              </a:rPr>
              <a:t> Lack of social awareness</a:t>
            </a:r>
          </a:p>
          <a:p>
            <a:pPr lvl="5">
              <a:buClr>
                <a:schemeClr val="accent2"/>
              </a:buClr>
              <a:buSzPct val="100000"/>
              <a:buFont typeface="Wingdings" pitchFamily="2" charset="2"/>
              <a:buChar char="q"/>
            </a:pPr>
            <a:r>
              <a:rPr lang="en-US" sz="2000" dirty="0" smtClean="0">
                <a:solidFill>
                  <a:srgbClr val="CC3300"/>
                </a:solidFill>
              </a:rPr>
              <a:t> Disregard for social display rules (and effect on others)</a:t>
            </a:r>
          </a:p>
          <a:p>
            <a:pPr lvl="5">
              <a:buClr>
                <a:schemeClr val="accent2"/>
              </a:buClr>
              <a:buSzPct val="100000"/>
              <a:buFont typeface="Wingdings" pitchFamily="2" charset="2"/>
              <a:buChar char="q"/>
            </a:pPr>
            <a:r>
              <a:rPr lang="en-US" sz="2000" dirty="0" smtClean="0">
                <a:solidFill>
                  <a:srgbClr val="CC3300"/>
                </a:solidFill>
              </a:rPr>
              <a:t> Inability to regulate expression even when one wishes to do so</a:t>
            </a:r>
          </a:p>
          <a:p>
            <a:pPr lvl="4">
              <a:buClr>
                <a:srgbClr val="D16349">
                  <a:lumMod val="75000"/>
                </a:srgbClr>
              </a:buClr>
              <a:buSzPct val="100000"/>
              <a:buFont typeface="Wingdings" pitchFamily="2" charset="2"/>
              <a:buChar char="Ø"/>
            </a:pPr>
            <a:r>
              <a:rPr lang="en-US" sz="2200" dirty="0" smtClean="0">
                <a:solidFill>
                  <a:srgbClr val="CC3300"/>
                </a:solidFill>
              </a:rPr>
              <a:t>Emotional responses atypical in the context</a:t>
            </a:r>
          </a:p>
          <a:p>
            <a:pPr lvl="5">
              <a:buClr>
                <a:schemeClr val="accent2"/>
              </a:buClr>
              <a:buSzPct val="100000"/>
              <a:buFont typeface="Wingdings" pitchFamily="2" charset="2"/>
              <a:buChar char="q"/>
            </a:pPr>
            <a:r>
              <a:rPr lang="en-US" sz="1700" dirty="0" smtClean="0">
                <a:solidFill>
                  <a:srgbClr val="CC3300"/>
                </a:solidFill>
              </a:rPr>
              <a:t> </a:t>
            </a:r>
            <a:r>
              <a:rPr lang="en-US" sz="2000" dirty="0">
                <a:solidFill>
                  <a:srgbClr val="CC3300"/>
                </a:solidFill>
              </a:rPr>
              <a:t>D</a:t>
            </a:r>
            <a:r>
              <a:rPr lang="en-US" sz="2000" dirty="0" smtClean="0">
                <a:solidFill>
                  <a:srgbClr val="CC3300"/>
                </a:solidFill>
              </a:rPr>
              <a:t>eviant forms of emotional reactivity or distorted attributions</a:t>
            </a:r>
          </a:p>
          <a:p>
            <a:pPr lvl="6">
              <a:buClr>
                <a:schemeClr val="accent3">
                  <a:lumMod val="50000"/>
                </a:schemeClr>
              </a:buClr>
              <a:buSzPct val="100000"/>
              <a:buFont typeface="Arial" pitchFamily="34" charset="0"/>
              <a:buChar char="•"/>
            </a:pPr>
            <a:r>
              <a:rPr lang="en-US" sz="1800" dirty="0" smtClean="0">
                <a:solidFill>
                  <a:srgbClr val="CC3300"/>
                </a:solidFill>
              </a:rPr>
              <a:t>Hostile </a:t>
            </a:r>
            <a:r>
              <a:rPr lang="en-US" sz="1800" dirty="0" err="1" smtClean="0">
                <a:solidFill>
                  <a:srgbClr val="CC3300"/>
                </a:solidFill>
              </a:rPr>
              <a:t>attributional</a:t>
            </a:r>
            <a:r>
              <a:rPr lang="en-US" sz="1800" dirty="0" smtClean="0">
                <a:solidFill>
                  <a:srgbClr val="CC3300"/>
                </a:solidFill>
              </a:rPr>
              <a:t> bias</a:t>
            </a:r>
          </a:p>
          <a:p>
            <a:pPr lvl="6">
              <a:buClr>
                <a:schemeClr val="accent3">
                  <a:lumMod val="50000"/>
                </a:schemeClr>
              </a:buClr>
              <a:buSzPct val="100000"/>
              <a:buFont typeface="Arial" pitchFamily="34" charset="0"/>
              <a:buChar char="•"/>
            </a:pPr>
            <a:r>
              <a:rPr lang="en-US" sz="1800" dirty="0" smtClean="0">
                <a:solidFill>
                  <a:srgbClr val="CC3300"/>
                </a:solidFill>
              </a:rPr>
              <a:t>Schadenfreude among ODD preschoolers and mothers</a:t>
            </a:r>
            <a:endParaRPr lang="en-US" sz="1800" dirty="0">
              <a:solidFill>
                <a:srgbClr val="CC3300"/>
              </a:solidFill>
            </a:endParaRPr>
          </a:p>
          <a:p>
            <a:pPr lvl="5">
              <a:buClr>
                <a:srgbClr val="CCB400"/>
              </a:buClr>
              <a:buSzPct val="100000"/>
              <a:buFont typeface="Wingdings" pitchFamily="2" charset="2"/>
              <a:buChar char="q"/>
            </a:pPr>
            <a:r>
              <a:rPr lang="en-US" sz="1700" dirty="0">
                <a:solidFill>
                  <a:srgbClr val="CC3300"/>
                </a:solidFill>
              </a:rPr>
              <a:t> </a:t>
            </a:r>
            <a:r>
              <a:rPr lang="en-US" sz="2000" dirty="0">
                <a:solidFill>
                  <a:srgbClr val="CC3300"/>
                </a:solidFill>
              </a:rPr>
              <a:t>L</a:t>
            </a:r>
            <a:r>
              <a:rPr lang="en-US" sz="2000" dirty="0" smtClean="0">
                <a:solidFill>
                  <a:srgbClr val="CC3300"/>
                </a:solidFill>
              </a:rPr>
              <a:t>inked to anxiety symptoms – </a:t>
            </a:r>
            <a:r>
              <a:rPr lang="en-US" sz="2000" dirty="0" err="1" smtClean="0">
                <a:solidFill>
                  <a:srgbClr val="CC3300"/>
                </a:solidFill>
              </a:rPr>
              <a:t>dysregulated</a:t>
            </a:r>
            <a:r>
              <a:rPr lang="en-US" sz="2000" dirty="0" smtClean="0">
                <a:solidFill>
                  <a:srgbClr val="CC3300"/>
                </a:solidFill>
              </a:rPr>
              <a:t> fear</a:t>
            </a:r>
            <a:endParaRPr lang="en-US" sz="2000" dirty="0">
              <a:solidFill>
                <a:srgbClr val="CC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2124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914400"/>
          </a:xfrm>
        </p:spPr>
        <p:txBody>
          <a:bodyPr>
            <a:noAutofit/>
          </a:bodyPr>
          <a:lstStyle/>
          <a:p>
            <a:r>
              <a:rPr lang="en-US" sz="3000" dirty="0">
                <a:solidFill>
                  <a:srgbClr val="8CADAE">
                    <a:shade val="75000"/>
                  </a:srgbClr>
                </a:solidFill>
              </a:rPr>
              <a:t>Emotion </a:t>
            </a:r>
            <a:r>
              <a:rPr lang="en-US" sz="3000" dirty="0" err="1">
                <a:solidFill>
                  <a:srgbClr val="8CADAE">
                    <a:shade val="75000"/>
                  </a:srgbClr>
                </a:solidFill>
              </a:rPr>
              <a:t>Dysregulation</a:t>
            </a:r>
            <a:r>
              <a:rPr lang="en-US" sz="3000" dirty="0">
                <a:solidFill>
                  <a:srgbClr val="8CADAE">
                    <a:shade val="75000"/>
                  </a:srgbClr>
                </a:solidFill>
              </a:rPr>
              <a:t> as a Risk Factor for Psychopathology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-838200" y="1447800"/>
            <a:ext cx="8656320" cy="5103020"/>
          </a:xfrm>
        </p:spPr>
        <p:txBody>
          <a:bodyPr/>
          <a:lstStyle/>
          <a:p>
            <a:pPr lvl="4">
              <a:buClr>
                <a:srgbClr val="D16349">
                  <a:lumMod val="75000"/>
                </a:srgbClr>
              </a:buClr>
              <a:buSzPct val="100000"/>
              <a:buFont typeface="Wingdings" pitchFamily="2" charset="2"/>
              <a:buChar char="Ø"/>
            </a:pPr>
            <a:r>
              <a:rPr lang="en-US" sz="2200" dirty="0" smtClean="0">
                <a:solidFill>
                  <a:srgbClr val="CC3300"/>
                </a:solidFill>
              </a:rPr>
              <a:t> Lack of emotional responsiveness to an evocative   </a:t>
            </a:r>
            <a:br>
              <a:rPr lang="en-US" sz="2200" dirty="0" smtClean="0">
                <a:solidFill>
                  <a:srgbClr val="CC3300"/>
                </a:solidFill>
              </a:rPr>
            </a:br>
            <a:r>
              <a:rPr lang="en-US" sz="2200" dirty="0" smtClean="0">
                <a:solidFill>
                  <a:srgbClr val="CC3300"/>
                </a:solidFill>
              </a:rPr>
              <a:t> situation</a:t>
            </a:r>
            <a:endParaRPr lang="en-US" sz="2000" dirty="0">
              <a:solidFill>
                <a:srgbClr val="CC3300"/>
              </a:solidFill>
            </a:endParaRPr>
          </a:p>
          <a:p>
            <a:pPr lvl="5">
              <a:buClr>
                <a:srgbClr val="CCB400"/>
              </a:buClr>
              <a:buSzPct val="100000"/>
              <a:buFont typeface="Wingdings" pitchFamily="2" charset="2"/>
              <a:buChar char="q"/>
            </a:pPr>
            <a:r>
              <a:rPr lang="en-US" sz="2000" dirty="0">
                <a:solidFill>
                  <a:srgbClr val="CC3300"/>
                </a:solidFill>
              </a:rPr>
              <a:t> </a:t>
            </a:r>
            <a:r>
              <a:rPr lang="en-US" sz="2000" dirty="0" smtClean="0">
                <a:solidFill>
                  <a:srgbClr val="CC3300"/>
                </a:solidFill>
              </a:rPr>
              <a:t>Key characteristics of CD, schizophrenia,</a:t>
            </a:r>
            <a:br>
              <a:rPr lang="en-US" sz="2000" dirty="0" smtClean="0">
                <a:solidFill>
                  <a:srgbClr val="CC3300"/>
                </a:solidFill>
              </a:rPr>
            </a:br>
            <a:r>
              <a:rPr lang="en-US" sz="2000" dirty="0" smtClean="0">
                <a:solidFill>
                  <a:srgbClr val="CC3300"/>
                </a:solidFill>
              </a:rPr>
              <a:t>  depression, PTSD</a:t>
            </a:r>
            <a:endParaRPr lang="en-US" sz="2000" dirty="0">
              <a:solidFill>
                <a:srgbClr val="CC3300"/>
              </a:solidFill>
            </a:endParaRPr>
          </a:p>
          <a:p>
            <a:pPr lvl="5">
              <a:buClr>
                <a:srgbClr val="CCB400"/>
              </a:buClr>
              <a:buSzPct val="100000"/>
              <a:buFont typeface="Wingdings" pitchFamily="2" charset="2"/>
              <a:buChar char="q"/>
            </a:pPr>
            <a:r>
              <a:rPr lang="en-US" sz="2000" dirty="0">
                <a:solidFill>
                  <a:srgbClr val="CC3300"/>
                </a:solidFill>
              </a:rPr>
              <a:t> </a:t>
            </a:r>
            <a:r>
              <a:rPr lang="en-US" sz="2000" dirty="0" smtClean="0">
                <a:solidFill>
                  <a:srgbClr val="CC3300"/>
                </a:solidFill>
              </a:rPr>
              <a:t>Emotional unresponsiveness to particular</a:t>
            </a:r>
            <a:br>
              <a:rPr lang="en-US" sz="2000" dirty="0" smtClean="0">
                <a:solidFill>
                  <a:srgbClr val="CC3300"/>
                </a:solidFill>
              </a:rPr>
            </a:br>
            <a:r>
              <a:rPr lang="en-US" sz="2000" dirty="0" smtClean="0">
                <a:solidFill>
                  <a:srgbClr val="CC3300"/>
                </a:solidFill>
              </a:rPr>
              <a:t>  context or generalized flatness of affect</a:t>
            </a:r>
          </a:p>
          <a:p>
            <a:pPr lvl="5">
              <a:buClr>
                <a:srgbClr val="CCB400"/>
              </a:buClr>
              <a:buSzPct val="100000"/>
              <a:buFont typeface="Wingdings" pitchFamily="2" charset="2"/>
              <a:buChar char="q"/>
            </a:pPr>
            <a:r>
              <a:rPr lang="en-US" sz="2000" dirty="0">
                <a:solidFill>
                  <a:srgbClr val="CC3300"/>
                </a:solidFill>
              </a:rPr>
              <a:t> </a:t>
            </a:r>
            <a:r>
              <a:rPr lang="en-US" sz="2000" dirty="0" smtClean="0">
                <a:solidFill>
                  <a:srgbClr val="CC3300"/>
                </a:solidFill>
              </a:rPr>
              <a:t>Experiential avoidance </a:t>
            </a:r>
          </a:p>
          <a:p>
            <a:pPr lvl="4">
              <a:buClr>
                <a:srgbClr val="D16349">
                  <a:lumMod val="75000"/>
                </a:srgbClr>
              </a:buClr>
              <a:buSzPct val="100000"/>
              <a:buFont typeface="Wingdings" pitchFamily="2" charset="2"/>
              <a:buChar char="Ø"/>
            </a:pPr>
            <a:r>
              <a:rPr lang="en-US" sz="2200" dirty="0">
                <a:solidFill>
                  <a:srgbClr val="CC3300"/>
                </a:solidFill>
              </a:rPr>
              <a:t> </a:t>
            </a:r>
            <a:r>
              <a:rPr lang="en-US" sz="2200" dirty="0" smtClean="0">
                <a:solidFill>
                  <a:srgbClr val="CC3300"/>
                </a:solidFill>
              </a:rPr>
              <a:t>Emotions change too abruptly or too </a:t>
            </a:r>
            <a:br>
              <a:rPr lang="en-US" sz="2200" dirty="0" smtClean="0">
                <a:solidFill>
                  <a:srgbClr val="CC3300"/>
                </a:solidFill>
              </a:rPr>
            </a:br>
            <a:r>
              <a:rPr lang="en-US" sz="2200" dirty="0" smtClean="0">
                <a:solidFill>
                  <a:srgbClr val="CC3300"/>
                </a:solidFill>
              </a:rPr>
              <a:t>  slowly</a:t>
            </a:r>
          </a:p>
          <a:p>
            <a:pPr lvl="5">
              <a:buClr>
                <a:srgbClr val="CCB400"/>
              </a:buClr>
              <a:buSzPct val="100000"/>
              <a:buFont typeface="Wingdings" pitchFamily="2" charset="2"/>
              <a:buChar char="q"/>
            </a:pPr>
            <a:r>
              <a:rPr lang="en-US" sz="2000" dirty="0">
                <a:solidFill>
                  <a:srgbClr val="CC3300"/>
                </a:solidFill>
              </a:rPr>
              <a:t> </a:t>
            </a:r>
            <a:r>
              <a:rPr lang="en-US" sz="2000" dirty="0" smtClean="0">
                <a:solidFill>
                  <a:srgbClr val="CC3300"/>
                </a:solidFill>
              </a:rPr>
              <a:t>Rapid onset of emotions</a:t>
            </a:r>
            <a:endParaRPr lang="en-US" sz="2000" dirty="0">
              <a:solidFill>
                <a:srgbClr val="CC3300"/>
              </a:solidFill>
            </a:endParaRPr>
          </a:p>
          <a:p>
            <a:pPr lvl="5">
              <a:buClr>
                <a:srgbClr val="CCB400"/>
              </a:buClr>
              <a:buSzPct val="100000"/>
              <a:buFont typeface="Wingdings" pitchFamily="2" charset="2"/>
              <a:buChar char="q"/>
            </a:pPr>
            <a:r>
              <a:rPr lang="en-US" sz="2000" dirty="0">
                <a:solidFill>
                  <a:srgbClr val="CC3300"/>
                </a:solidFill>
              </a:rPr>
              <a:t> </a:t>
            </a:r>
            <a:r>
              <a:rPr lang="en-US" sz="2000" dirty="0" smtClean="0">
                <a:solidFill>
                  <a:srgbClr val="CC3300"/>
                </a:solidFill>
              </a:rPr>
              <a:t>Rapid of frequent change in emotion</a:t>
            </a:r>
          </a:p>
          <a:p>
            <a:pPr lvl="5">
              <a:buClr>
                <a:srgbClr val="CCB400"/>
              </a:buClr>
              <a:buSzPct val="100000"/>
              <a:buFont typeface="Wingdings" pitchFamily="2" charset="2"/>
              <a:buChar char="q"/>
            </a:pPr>
            <a:r>
              <a:rPr lang="en-US" sz="2000" dirty="0">
                <a:solidFill>
                  <a:srgbClr val="CC3300"/>
                </a:solidFill>
              </a:rPr>
              <a:t> </a:t>
            </a:r>
            <a:r>
              <a:rPr lang="en-US" sz="2000" dirty="0" smtClean="0">
                <a:solidFill>
                  <a:srgbClr val="CC3300"/>
                </a:solidFill>
              </a:rPr>
              <a:t>most common with BPD and bipolar disorder</a:t>
            </a:r>
          </a:p>
          <a:p>
            <a:pPr lvl="5">
              <a:buClr>
                <a:srgbClr val="CCB400"/>
              </a:buClr>
              <a:buSzPct val="100000"/>
              <a:buFont typeface="Wingdings" pitchFamily="2" charset="2"/>
              <a:buChar char="q"/>
            </a:pPr>
            <a:r>
              <a:rPr lang="en-US" sz="2000" dirty="0">
                <a:solidFill>
                  <a:srgbClr val="CC3300"/>
                </a:solidFill>
              </a:rPr>
              <a:t> </a:t>
            </a:r>
            <a:r>
              <a:rPr lang="en-US" sz="2000" dirty="0" smtClean="0">
                <a:solidFill>
                  <a:srgbClr val="CC3300"/>
                </a:solidFill>
              </a:rPr>
              <a:t>ODD preschoolers express anger when disappointed, intensified when experimenter leaves room</a:t>
            </a:r>
            <a:endParaRPr lang="en-US" sz="2000" dirty="0">
              <a:solidFill>
                <a:srgbClr val="CC3300"/>
              </a:solidFill>
            </a:endParaRPr>
          </a:p>
          <a:p>
            <a:pPr marL="1463040" lvl="5" indent="0">
              <a:buClr>
                <a:srgbClr val="CCB400"/>
              </a:buClr>
              <a:buSzPct val="100000"/>
              <a:buNone/>
            </a:pPr>
            <a:endParaRPr lang="en-US" sz="2000" dirty="0">
              <a:solidFill>
                <a:srgbClr val="CC33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0" y="2362200"/>
            <a:ext cx="2824162" cy="2900362"/>
          </a:xfrm>
          <a:prstGeom prst="rect">
            <a:avLst/>
          </a:prstGeom>
          <a:ln w="31750">
            <a:solidFill>
              <a:schemeClr val="accent1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101632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838200"/>
          </a:xfrm>
        </p:spPr>
        <p:txBody>
          <a:bodyPr>
            <a:noAutofit/>
          </a:bodyPr>
          <a:lstStyle/>
          <a:p>
            <a:r>
              <a:rPr lang="en-US" sz="3400" dirty="0" smtClean="0"/>
              <a:t>Affective Style and Risk for Psychopathology</a:t>
            </a:r>
            <a:endParaRPr lang="en-US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76400"/>
            <a:ext cx="8503920" cy="4572000"/>
          </a:xfrm>
        </p:spPr>
        <p:txBody>
          <a:bodyPr/>
          <a:lstStyle/>
          <a:p>
            <a:pPr lvl="0">
              <a:buClr>
                <a:srgbClr val="D16349"/>
              </a:buClr>
              <a:buFont typeface="Wingdings" pitchFamily="2" charset="2"/>
              <a:buChar char="§"/>
            </a:pPr>
            <a:r>
              <a:rPr lang="en-US" sz="2600" dirty="0" smtClean="0">
                <a:solidFill>
                  <a:srgbClr val="CC3300"/>
                </a:solidFill>
              </a:rPr>
              <a:t>Conceptual models of affective style</a:t>
            </a:r>
            <a:r>
              <a:rPr lang="en-US" sz="2600" dirty="0">
                <a:solidFill>
                  <a:srgbClr val="CC3300"/>
                </a:solidFill>
              </a:rPr>
              <a:t/>
            </a:r>
            <a:br>
              <a:rPr lang="en-US" sz="2600" dirty="0">
                <a:solidFill>
                  <a:srgbClr val="CC3300"/>
                </a:solidFill>
              </a:rPr>
            </a:br>
            <a:endParaRPr lang="en-US" sz="2600" dirty="0">
              <a:solidFill>
                <a:srgbClr val="CC3300"/>
              </a:solidFill>
            </a:endParaRPr>
          </a:p>
          <a:p>
            <a:pPr lvl="1">
              <a:buClr>
                <a:srgbClr val="CCB400"/>
              </a:buClr>
              <a:buSzPct val="100000"/>
              <a:buFont typeface="Courier New" pitchFamily="49" charset="0"/>
              <a:buChar char="o"/>
            </a:pPr>
            <a:r>
              <a:rPr lang="en-US" i="1" dirty="0" smtClean="0">
                <a:solidFill>
                  <a:srgbClr val="CC3300"/>
                </a:solidFill>
              </a:rPr>
              <a:t>Valence model </a:t>
            </a:r>
            <a:r>
              <a:rPr lang="en-US" dirty="0" smtClean="0">
                <a:solidFill>
                  <a:srgbClr val="CC3300"/>
                </a:solidFill>
              </a:rPr>
              <a:t>– positive and negative affectivity based on greater left or right frontal brain activity</a:t>
            </a:r>
            <a:br>
              <a:rPr lang="en-US" dirty="0" smtClean="0">
                <a:solidFill>
                  <a:srgbClr val="CC3300"/>
                </a:solidFill>
              </a:rPr>
            </a:br>
            <a:endParaRPr lang="en-US" dirty="0" smtClean="0">
              <a:solidFill>
                <a:srgbClr val="CC3300"/>
              </a:solidFill>
            </a:endParaRPr>
          </a:p>
          <a:p>
            <a:pPr lvl="1">
              <a:buClr>
                <a:srgbClr val="CCB400"/>
              </a:buClr>
              <a:buSzPct val="100000"/>
              <a:buFont typeface="Courier New" pitchFamily="49" charset="0"/>
              <a:buChar char="o"/>
            </a:pPr>
            <a:r>
              <a:rPr lang="en-US" i="1" dirty="0" smtClean="0">
                <a:solidFill>
                  <a:srgbClr val="CC3300"/>
                </a:solidFill>
              </a:rPr>
              <a:t>Motivational model </a:t>
            </a:r>
            <a:r>
              <a:rPr lang="en-US" dirty="0" smtClean="0">
                <a:solidFill>
                  <a:srgbClr val="CC3300"/>
                </a:solidFill>
              </a:rPr>
              <a:t>– greater left frontal brain activity associated with approach-oriented affect (e.g., joy, anger), while greater right frontal brain activity associated with avoidance-oriented affect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4715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763000" cy="838200"/>
          </a:xfrm>
        </p:spPr>
        <p:txBody>
          <a:bodyPr/>
          <a:lstStyle/>
          <a:p>
            <a:r>
              <a:rPr lang="en-US" sz="3400" dirty="0">
                <a:solidFill>
                  <a:srgbClr val="8CADAE">
                    <a:shade val="75000"/>
                  </a:srgbClr>
                </a:solidFill>
              </a:rPr>
              <a:t>Affective Style and Risk for Psychopathology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524000"/>
            <a:ext cx="8503920" cy="5181600"/>
          </a:xfrm>
        </p:spPr>
        <p:txBody>
          <a:bodyPr>
            <a:normAutofit lnSpcReduction="10000"/>
          </a:bodyPr>
          <a:lstStyle/>
          <a:p>
            <a:pPr lvl="1">
              <a:buClr>
                <a:srgbClr val="CCB400"/>
              </a:buClr>
              <a:buSzPct val="100000"/>
              <a:buFont typeface="Courier New" pitchFamily="49" charset="0"/>
              <a:buChar char="o"/>
            </a:pPr>
            <a:r>
              <a:rPr lang="en-US" sz="2300" dirty="0" smtClean="0">
                <a:solidFill>
                  <a:srgbClr val="CC3300"/>
                </a:solidFill>
              </a:rPr>
              <a:t>Affective style, EEG Asymmetries, and Psychopathology</a:t>
            </a:r>
            <a:r>
              <a:rPr lang="en-US" dirty="0" smtClean="0">
                <a:solidFill>
                  <a:srgbClr val="CC3300"/>
                </a:solidFill>
              </a:rPr>
              <a:t/>
            </a:r>
            <a:br>
              <a:rPr lang="en-US" dirty="0" smtClean="0">
                <a:solidFill>
                  <a:srgbClr val="CC3300"/>
                </a:solidFill>
              </a:rPr>
            </a:br>
            <a:endParaRPr lang="en-US" dirty="0" smtClean="0">
              <a:solidFill>
                <a:srgbClr val="CC3300"/>
              </a:solidFill>
            </a:endParaRPr>
          </a:p>
          <a:p>
            <a:pPr lvl="2">
              <a:buClr>
                <a:schemeClr val="accent1"/>
              </a:buClr>
              <a:buSzPct val="100000"/>
              <a:buFont typeface="Arial" pitchFamily="34" charset="0"/>
              <a:buChar char="•"/>
            </a:pPr>
            <a:r>
              <a:rPr lang="en-US" sz="2100" dirty="0" smtClean="0">
                <a:solidFill>
                  <a:srgbClr val="CC3300"/>
                </a:solidFill>
              </a:rPr>
              <a:t>Moderational model – affective state X stress </a:t>
            </a:r>
            <a:r>
              <a:rPr lang="en-US" sz="2100" dirty="0" smtClean="0">
                <a:solidFill>
                  <a:srgbClr val="CC3300"/>
                </a:solidFill>
                <a:sym typeface="Wingdings" pitchFamily="2" charset="2"/>
              </a:rPr>
              <a:t> psychopathology</a:t>
            </a:r>
            <a:br>
              <a:rPr lang="en-US" sz="2100" dirty="0" smtClean="0">
                <a:solidFill>
                  <a:srgbClr val="CC3300"/>
                </a:solidFill>
                <a:sym typeface="Wingdings" pitchFamily="2" charset="2"/>
              </a:rPr>
            </a:br>
            <a:endParaRPr lang="en-US" sz="2100" dirty="0" smtClean="0">
              <a:solidFill>
                <a:srgbClr val="CC3300"/>
              </a:solidFill>
              <a:sym typeface="Wingdings" pitchFamily="2" charset="2"/>
            </a:endParaRPr>
          </a:p>
          <a:p>
            <a:pPr lvl="2">
              <a:buClr>
                <a:schemeClr val="accent1"/>
              </a:buClr>
              <a:buSzPct val="100000"/>
              <a:buFont typeface="Arial" pitchFamily="34" charset="0"/>
              <a:buChar char="•"/>
            </a:pPr>
            <a:r>
              <a:rPr lang="en-US" sz="2100" dirty="0" smtClean="0">
                <a:solidFill>
                  <a:srgbClr val="CC3300"/>
                </a:solidFill>
                <a:sym typeface="Wingdings" pitchFamily="2" charset="2"/>
              </a:rPr>
              <a:t>Episode markers – asymmetries exist only during episode</a:t>
            </a:r>
            <a:br>
              <a:rPr lang="en-US" sz="2100" dirty="0" smtClean="0">
                <a:solidFill>
                  <a:srgbClr val="CC3300"/>
                </a:solidFill>
                <a:sym typeface="Wingdings" pitchFamily="2" charset="2"/>
              </a:rPr>
            </a:br>
            <a:endParaRPr lang="en-US" sz="2100" dirty="0" smtClean="0">
              <a:solidFill>
                <a:srgbClr val="CC3300"/>
              </a:solidFill>
              <a:sym typeface="Wingdings" pitchFamily="2" charset="2"/>
            </a:endParaRPr>
          </a:p>
          <a:p>
            <a:pPr lvl="2">
              <a:buClr>
                <a:schemeClr val="accent1"/>
              </a:buClr>
              <a:buSzPct val="100000"/>
              <a:buFont typeface="Arial" pitchFamily="34" charset="0"/>
              <a:buChar char="•"/>
            </a:pPr>
            <a:r>
              <a:rPr lang="en-US" sz="2100" dirty="0" smtClean="0">
                <a:solidFill>
                  <a:srgbClr val="CC3300"/>
                </a:solidFill>
                <a:sym typeface="Wingdings" pitchFamily="2" charset="2"/>
              </a:rPr>
              <a:t>Liability markers – asymmetries exist at all times</a:t>
            </a:r>
            <a:br>
              <a:rPr lang="en-US" sz="2100" dirty="0" smtClean="0">
                <a:solidFill>
                  <a:srgbClr val="CC3300"/>
                </a:solidFill>
                <a:sym typeface="Wingdings" pitchFamily="2" charset="2"/>
              </a:rPr>
            </a:br>
            <a:endParaRPr lang="en-US" sz="2100" dirty="0" smtClean="0">
              <a:solidFill>
                <a:srgbClr val="CC3300"/>
              </a:solidFill>
              <a:sym typeface="Wingdings" pitchFamily="2" charset="2"/>
            </a:endParaRPr>
          </a:p>
          <a:p>
            <a:pPr lvl="2">
              <a:buClr>
                <a:schemeClr val="accent1"/>
              </a:buClr>
              <a:buSzPct val="100000"/>
              <a:buFont typeface="Arial" pitchFamily="34" charset="0"/>
              <a:buChar char="•"/>
            </a:pPr>
            <a:r>
              <a:rPr lang="en-US" sz="2100" dirty="0" smtClean="0">
                <a:solidFill>
                  <a:srgbClr val="CC3300"/>
                </a:solidFill>
                <a:sym typeface="Wingdings" pitchFamily="2" charset="2"/>
              </a:rPr>
              <a:t>Genetic vulnerability markers – asymmetries entirely under genetic control</a:t>
            </a:r>
            <a:r>
              <a:rPr lang="en-US" dirty="0" smtClean="0">
                <a:solidFill>
                  <a:srgbClr val="CC3300"/>
                </a:solidFill>
                <a:sym typeface="Wingdings" pitchFamily="2" charset="2"/>
              </a:rPr>
              <a:t/>
            </a:r>
            <a:br>
              <a:rPr lang="en-US" dirty="0" smtClean="0">
                <a:solidFill>
                  <a:srgbClr val="CC3300"/>
                </a:solidFill>
                <a:sym typeface="Wingdings" pitchFamily="2" charset="2"/>
              </a:rPr>
            </a:br>
            <a:endParaRPr lang="en-US" dirty="0" smtClean="0">
              <a:solidFill>
                <a:srgbClr val="CC3300"/>
              </a:solidFill>
              <a:sym typeface="Wingdings" pitchFamily="2" charset="2"/>
            </a:endParaRPr>
          </a:p>
          <a:p>
            <a:pPr lvl="3">
              <a:buClr>
                <a:schemeClr val="accent2"/>
              </a:buClr>
              <a:buSzPct val="100000"/>
              <a:buFont typeface="Wingdings" pitchFamily="2" charset="2"/>
              <a:buChar char="v"/>
            </a:pPr>
            <a:r>
              <a:rPr lang="en-US" dirty="0" smtClean="0">
                <a:solidFill>
                  <a:srgbClr val="CC3300"/>
                </a:solidFill>
                <a:sym typeface="Wingdings" pitchFamily="2" charset="2"/>
              </a:rPr>
              <a:t> Independent of situational factors</a:t>
            </a:r>
            <a:br>
              <a:rPr lang="en-US" dirty="0" smtClean="0">
                <a:solidFill>
                  <a:srgbClr val="CC3300"/>
                </a:solidFill>
                <a:sym typeface="Wingdings" pitchFamily="2" charset="2"/>
              </a:rPr>
            </a:br>
            <a:endParaRPr lang="en-US" dirty="0" smtClean="0">
              <a:solidFill>
                <a:srgbClr val="CC3300"/>
              </a:solidFill>
              <a:sym typeface="Wingdings" pitchFamily="2" charset="2"/>
            </a:endParaRPr>
          </a:p>
          <a:p>
            <a:pPr lvl="3">
              <a:buClr>
                <a:schemeClr val="accent2"/>
              </a:buClr>
              <a:buSzPct val="100000"/>
              <a:buFont typeface="Wingdings" pitchFamily="2" charset="2"/>
              <a:buChar char="v"/>
            </a:pPr>
            <a:r>
              <a:rPr lang="en-US" dirty="0">
                <a:solidFill>
                  <a:srgbClr val="CC3300"/>
                </a:solidFill>
                <a:sym typeface="Wingdings" pitchFamily="2" charset="2"/>
              </a:rPr>
              <a:t> P</a:t>
            </a:r>
            <a:r>
              <a:rPr lang="en-US" dirty="0" smtClean="0">
                <a:solidFill>
                  <a:srgbClr val="CC3300"/>
                </a:solidFill>
                <a:sym typeface="Wingdings" pitchFamily="2" charset="2"/>
              </a:rPr>
              <a:t>resent in both depressed and </a:t>
            </a:r>
            <a:r>
              <a:rPr lang="en-US" dirty="0" err="1" smtClean="0">
                <a:solidFill>
                  <a:srgbClr val="CC3300"/>
                </a:solidFill>
                <a:sym typeface="Wingdings" pitchFamily="2" charset="2"/>
              </a:rPr>
              <a:t>nondepressed</a:t>
            </a:r>
            <a:r>
              <a:rPr lang="en-US" dirty="0" smtClean="0">
                <a:solidFill>
                  <a:srgbClr val="CC3300"/>
                </a:solidFill>
                <a:sym typeface="Wingdings" pitchFamily="2" charset="2"/>
              </a:rPr>
              <a:t> individuals</a:t>
            </a:r>
          </a:p>
          <a:p>
            <a:pPr marL="868680" lvl="3" indent="0">
              <a:buClr>
                <a:schemeClr val="accent2"/>
              </a:buClr>
              <a:buSzPct val="100000"/>
              <a:buNone/>
            </a:pPr>
            <a:endParaRPr lang="en-US" dirty="0" smtClean="0">
              <a:solidFill>
                <a:srgbClr val="CC3300"/>
              </a:solidFill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828778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762000"/>
          </a:xfrm>
        </p:spPr>
        <p:txBody>
          <a:bodyPr>
            <a:normAutofit/>
          </a:bodyPr>
          <a:lstStyle/>
          <a:p>
            <a:r>
              <a:rPr lang="en-US" sz="3400" dirty="0">
                <a:solidFill>
                  <a:srgbClr val="8CADAE">
                    <a:shade val="75000"/>
                  </a:srgbClr>
                </a:solidFill>
              </a:rPr>
              <a:t>Affective Style and Risk for Psychopathology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97552"/>
          </a:xfrm>
        </p:spPr>
        <p:txBody>
          <a:bodyPr>
            <a:normAutofit/>
          </a:bodyPr>
          <a:lstStyle/>
          <a:p>
            <a:pPr lvl="2">
              <a:buClr>
                <a:srgbClr val="D16349"/>
              </a:buClr>
              <a:buSzPct val="100000"/>
              <a:buFont typeface="Arial" pitchFamily="34" charset="0"/>
              <a:buChar char="•"/>
            </a:pPr>
            <a:r>
              <a:rPr lang="en-US" sz="2100" dirty="0">
                <a:solidFill>
                  <a:srgbClr val="CC3300"/>
                </a:solidFill>
              </a:rPr>
              <a:t>Moderational model – </a:t>
            </a:r>
          </a:p>
          <a:p>
            <a:pPr marL="868680" lvl="3" indent="0">
              <a:buClr>
                <a:srgbClr val="D16349"/>
              </a:buClr>
              <a:buSzPct val="100000"/>
              <a:buNone/>
            </a:pPr>
            <a:r>
              <a:rPr lang="en-US" sz="2100" dirty="0" smtClean="0">
                <a:solidFill>
                  <a:srgbClr val="CC3300"/>
                </a:solidFill>
                <a:sym typeface="Wingdings" pitchFamily="2" charset="2"/>
              </a:rPr>
              <a:t>    </a:t>
            </a:r>
            <a:r>
              <a:rPr lang="en-US" dirty="0" smtClean="0">
                <a:solidFill>
                  <a:srgbClr val="CC3300"/>
                </a:solidFill>
                <a:sym typeface="Wingdings" pitchFamily="2" charset="2"/>
              </a:rPr>
              <a:t>9 months           affect  X       9 months  R   frontal activity       </a:t>
            </a:r>
            <a:br>
              <a:rPr lang="en-US" dirty="0" smtClean="0">
                <a:solidFill>
                  <a:srgbClr val="CC3300"/>
                </a:solidFill>
                <a:sym typeface="Wingdings" pitchFamily="2" charset="2"/>
              </a:rPr>
            </a:br>
            <a:r>
              <a:rPr lang="en-US" dirty="0" smtClean="0">
                <a:solidFill>
                  <a:srgbClr val="CC3300"/>
                </a:solidFill>
                <a:sym typeface="Wingdings" pitchFamily="2" charset="2"/>
              </a:rPr>
              <a:t> social wariness at 4 years</a:t>
            </a:r>
          </a:p>
          <a:p>
            <a:pPr marL="868680" lvl="3" indent="0">
              <a:buClr>
                <a:srgbClr val="D16349"/>
              </a:buClr>
              <a:buSzPct val="100000"/>
              <a:buNone/>
            </a:pPr>
            <a:endParaRPr lang="en-US" sz="2100" dirty="0">
              <a:solidFill>
                <a:srgbClr val="CC3300"/>
              </a:solidFill>
              <a:sym typeface="Wingdings" pitchFamily="2" charset="2"/>
            </a:endParaRPr>
          </a:p>
          <a:p>
            <a:pPr lvl="2">
              <a:buClr>
                <a:srgbClr val="D16349"/>
              </a:buClr>
              <a:buSzPct val="100000"/>
              <a:buFont typeface="Arial" pitchFamily="34" charset="0"/>
              <a:buChar char="•"/>
            </a:pPr>
            <a:r>
              <a:rPr lang="en-US" sz="2100" dirty="0" smtClean="0">
                <a:solidFill>
                  <a:srgbClr val="CC3300"/>
                </a:solidFill>
                <a:sym typeface="Wingdings" pitchFamily="2" charset="2"/>
              </a:rPr>
              <a:t>Capability model – affective styles are emotion-regulatory abilities, not passive emotional predispositions</a:t>
            </a:r>
            <a:r>
              <a:rPr lang="en-US" sz="2100" dirty="0">
                <a:solidFill>
                  <a:srgbClr val="CC3300"/>
                </a:solidFill>
                <a:sym typeface="Wingdings" pitchFamily="2" charset="2"/>
              </a:rPr>
              <a:t/>
            </a:r>
            <a:br>
              <a:rPr lang="en-US" sz="2100" dirty="0">
                <a:solidFill>
                  <a:srgbClr val="CC3300"/>
                </a:solidFill>
                <a:sym typeface="Wingdings" pitchFamily="2" charset="2"/>
              </a:rPr>
            </a:br>
            <a:endParaRPr lang="en-US" sz="2100" dirty="0">
              <a:solidFill>
                <a:srgbClr val="CC3300"/>
              </a:solidFill>
              <a:sym typeface="Wingdings" pitchFamily="2" charset="2"/>
            </a:endParaRPr>
          </a:p>
          <a:p>
            <a:pPr lvl="1">
              <a:buClr>
                <a:srgbClr val="CCB400"/>
              </a:buClr>
              <a:buSzPct val="100000"/>
              <a:buFont typeface="Courier New" pitchFamily="49" charset="0"/>
              <a:buChar char="o"/>
            </a:pPr>
            <a:r>
              <a:rPr lang="en-US" sz="2300" dirty="0" smtClean="0">
                <a:solidFill>
                  <a:srgbClr val="CC3300"/>
                </a:solidFill>
              </a:rPr>
              <a:t>Frontal EEG asymmetry and time</a:t>
            </a:r>
            <a:r>
              <a:rPr lang="en-US" dirty="0">
                <a:solidFill>
                  <a:srgbClr val="CC3300"/>
                </a:solidFill>
              </a:rPr>
              <a:t/>
            </a:r>
            <a:br>
              <a:rPr lang="en-US" dirty="0">
                <a:solidFill>
                  <a:srgbClr val="CC3300"/>
                </a:solidFill>
              </a:rPr>
            </a:br>
            <a:endParaRPr lang="en-US" dirty="0">
              <a:solidFill>
                <a:srgbClr val="CC3300"/>
              </a:solidFill>
            </a:endParaRPr>
          </a:p>
          <a:p>
            <a:pPr lvl="2">
              <a:buClr>
                <a:srgbClr val="D16349"/>
              </a:buClr>
              <a:buSzPct val="100000"/>
              <a:buFont typeface="Arial" pitchFamily="34" charset="0"/>
              <a:buChar char="•"/>
            </a:pPr>
            <a:r>
              <a:rPr lang="en-US" sz="2100" dirty="0" smtClean="0">
                <a:solidFill>
                  <a:srgbClr val="CC3300"/>
                </a:solidFill>
              </a:rPr>
              <a:t>Risk time to peak</a:t>
            </a:r>
          </a:p>
          <a:p>
            <a:pPr lvl="2">
              <a:buClr>
                <a:srgbClr val="D16349"/>
              </a:buClr>
              <a:buSzPct val="100000"/>
              <a:buFont typeface="Arial" pitchFamily="34" charset="0"/>
              <a:buChar char="•"/>
            </a:pPr>
            <a:r>
              <a:rPr lang="en-US" sz="2100" dirty="0" smtClean="0">
                <a:solidFill>
                  <a:srgbClr val="CC3300"/>
                </a:solidFill>
              </a:rPr>
              <a:t>Peak amplitude</a:t>
            </a:r>
          </a:p>
          <a:p>
            <a:pPr lvl="2">
              <a:buClr>
                <a:srgbClr val="D16349"/>
              </a:buClr>
              <a:buSzPct val="100000"/>
              <a:buFont typeface="Arial" pitchFamily="34" charset="0"/>
              <a:buChar char="•"/>
            </a:pPr>
            <a:r>
              <a:rPr lang="en-US" sz="2100" dirty="0" smtClean="0">
                <a:solidFill>
                  <a:srgbClr val="CC3300"/>
                </a:solidFill>
              </a:rPr>
              <a:t>Recovery time (e.g., depressed people “hold on” to longer activation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1371600" y="1981200"/>
            <a:ext cx="0" cy="3048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2750127" y="1981200"/>
            <a:ext cx="342900" cy="304800"/>
          </a:xfrm>
          <a:prstGeom prst="ellipse">
            <a:avLst/>
          </a:prstGeom>
          <a:noFill/>
          <a:ln w="19050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2807277" y="2133600"/>
            <a:ext cx="228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1841500"/>
            <a:ext cx="274637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2001405"/>
            <a:ext cx="360363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91153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839200" cy="838200"/>
          </a:xfrm>
        </p:spPr>
        <p:txBody>
          <a:bodyPr/>
          <a:lstStyle/>
          <a:p>
            <a:r>
              <a:rPr lang="en-US" sz="3400" dirty="0">
                <a:solidFill>
                  <a:srgbClr val="8CADAE">
                    <a:shade val="75000"/>
                  </a:srgbClr>
                </a:solidFill>
              </a:rPr>
              <a:t>Affective Style and Risk for Psychopathology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4495800"/>
            <a:ext cx="3289540" cy="1779587"/>
          </a:xfrm>
          <a:ln w="31750">
            <a:solidFill>
              <a:schemeClr val="accent1">
                <a:shade val="50000"/>
              </a:schemeClr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304800" y="1676399"/>
            <a:ext cx="8686800" cy="4653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lvl="0" indent="-274320">
              <a:spcBef>
                <a:spcPct val="20000"/>
              </a:spcBef>
              <a:buClr>
                <a:srgbClr val="D16349"/>
              </a:buClr>
              <a:buSzPct val="85000"/>
              <a:buFont typeface="Wingdings" pitchFamily="2" charset="2"/>
              <a:buChar char="§"/>
            </a:pPr>
            <a:r>
              <a:rPr lang="en-US" sz="2600" dirty="0" smtClean="0">
                <a:solidFill>
                  <a:srgbClr val="CC3300"/>
                </a:solidFill>
              </a:rPr>
              <a:t>Attachment Theory and Emotion Regulation</a:t>
            </a:r>
          </a:p>
          <a:p>
            <a:pPr marL="800100" lvl="1" indent="-342900">
              <a:spcBef>
                <a:spcPct val="20000"/>
              </a:spcBef>
              <a:buClr>
                <a:schemeClr val="accent2"/>
              </a:buClr>
              <a:buSzPct val="100000"/>
              <a:buFont typeface="Courier New" pitchFamily="49" charset="0"/>
              <a:buChar char="o"/>
            </a:pPr>
            <a:r>
              <a:rPr lang="en-US" sz="2400" dirty="0" smtClean="0">
                <a:solidFill>
                  <a:srgbClr val="CC3300"/>
                </a:solidFill>
              </a:rPr>
              <a:t>Appraisal </a:t>
            </a:r>
            <a:r>
              <a:rPr lang="en-US" sz="2400" dirty="0">
                <a:solidFill>
                  <a:srgbClr val="CC3300"/>
                </a:solidFill>
              </a:rPr>
              <a:t>– radar through which we evaluate circumstances in regard to their significance for </a:t>
            </a:r>
            <a:r>
              <a:rPr lang="en-US" sz="2400" dirty="0" smtClean="0">
                <a:solidFill>
                  <a:srgbClr val="CC3300"/>
                </a:solidFill>
              </a:rPr>
              <a:t>well-being</a:t>
            </a:r>
          </a:p>
          <a:p>
            <a:pPr marL="1257300" lvl="2" indent="-342900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</a:pPr>
            <a:r>
              <a:rPr lang="en-US" sz="2200" i="1" dirty="0" smtClean="0">
                <a:solidFill>
                  <a:srgbClr val="CC3300"/>
                </a:solidFill>
              </a:rPr>
              <a:t>Secure</a:t>
            </a:r>
            <a:r>
              <a:rPr lang="en-US" sz="2200" dirty="0" smtClean="0">
                <a:solidFill>
                  <a:srgbClr val="CC3300"/>
                </a:solidFill>
              </a:rPr>
              <a:t> – modulated emotion regulation</a:t>
            </a:r>
          </a:p>
          <a:p>
            <a:pPr marL="1257300" lvl="2" indent="-342900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</a:pPr>
            <a:r>
              <a:rPr lang="en-US" sz="2200" i="1" dirty="0" smtClean="0">
                <a:solidFill>
                  <a:srgbClr val="CC3300"/>
                </a:solidFill>
              </a:rPr>
              <a:t>Avoidant</a:t>
            </a:r>
            <a:r>
              <a:rPr lang="en-US" sz="2200" dirty="0" smtClean="0">
                <a:solidFill>
                  <a:srgbClr val="CC3300"/>
                </a:solidFill>
              </a:rPr>
              <a:t> – deactivated attachment system (overregulation)</a:t>
            </a:r>
          </a:p>
          <a:p>
            <a:pPr marL="4000500" lvl="8" indent="-342900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</a:pPr>
            <a:r>
              <a:rPr lang="en-US" sz="2200" i="1" dirty="0" smtClean="0">
                <a:solidFill>
                  <a:srgbClr val="CC3300"/>
                </a:solidFill>
              </a:rPr>
              <a:t>Resistant</a:t>
            </a:r>
            <a:r>
              <a:rPr lang="en-US" sz="2200" dirty="0" smtClean="0">
                <a:solidFill>
                  <a:srgbClr val="CC3300"/>
                </a:solidFill>
              </a:rPr>
              <a:t> – </a:t>
            </a:r>
            <a:r>
              <a:rPr lang="en-US" sz="2200" dirty="0" err="1" smtClean="0">
                <a:solidFill>
                  <a:srgbClr val="CC3300"/>
                </a:solidFill>
              </a:rPr>
              <a:t>hyperactivated</a:t>
            </a:r>
            <a:r>
              <a:rPr lang="en-US" sz="2200" dirty="0" smtClean="0">
                <a:solidFill>
                  <a:srgbClr val="CC3300"/>
                </a:solidFill>
              </a:rPr>
              <a:t> attachment system (</a:t>
            </a:r>
            <a:r>
              <a:rPr lang="en-US" sz="2200" dirty="0" err="1" smtClean="0">
                <a:solidFill>
                  <a:srgbClr val="CC3300"/>
                </a:solidFill>
              </a:rPr>
              <a:t>underregulation</a:t>
            </a:r>
            <a:r>
              <a:rPr lang="en-US" sz="2200" dirty="0" smtClean="0">
                <a:solidFill>
                  <a:srgbClr val="CC3300"/>
                </a:solidFill>
              </a:rPr>
              <a:t>)</a:t>
            </a:r>
          </a:p>
          <a:p>
            <a:pPr marL="4000500" lvl="8" indent="-342900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</a:pPr>
            <a:r>
              <a:rPr lang="en-US" sz="2200" i="1" dirty="0" smtClean="0">
                <a:solidFill>
                  <a:srgbClr val="CC3300"/>
                </a:solidFill>
              </a:rPr>
              <a:t>Disorganized</a:t>
            </a:r>
            <a:r>
              <a:rPr lang="en-US" sz="2200" dirty="0" smtClean="0">
                <a:solidFill>
                  <a:srgbClr val="CC3300"/>
                </a:solidFill>
              </a:rPr>
              <a:t> – absence of strategy </a:t>
            </a:r>
            <a:br>
              <a:rPr lang="en-US" sz="2200" dirty="0" smtClean="0">
                <a:solidFill>
                  <a:srgbClr val="CC3300"/>
                </a:solidFill>
              </a:rPr>
            </a:br>
            <a:r>
              <a:rPr lang="en-US" sz="2200" dirty="0" smtClean="0">
                <a:solidFill>
                  <a:srgbClr val="CC3300"/>
                </a:solidFill>
              </a:rPr>
              <a:t> (</a:t>
            </a:r>
            <a:r>
              <a:rPr lang="en-US" sz="2200" dirty="0" err="1" smtClean="0">
                <a:solidFill>
                  <a:srgbClr val="CC3300"/>
                </a:solidFill>
              </a:rPr>
              <a:t>dysregulation</a:t>
            </a:r>
            <a:r>
              <a:rPr lang="en-US" sz="2200" dirty="0" smtClean="0">
                <a:solidFill>
                  <a:srgbClr val="CC3300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103617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914400"/>
          </a:xfrm>
        </p:spPr>
        <p:txBody>
          <a:bodyPr/>
          <a:lstStyle/>
          <a:p>
            <a:r>
              <a:rPr lang="en-US" sz="3400" dirty="0">
                <a:solidFill>
                  <a:srgbClr val="8CADAE">
                    <a:shade val="75000"/>
                  </a:srgbClr>
                </a:solidFill>
              </a:rPr>
              <a:t>Affective Style and Risk for Psychopathology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8503920" cy="4572000"/>
          </a:xfrm>
        </p:spPr>
        <p:txBody>
          <a:bodyPr/>
          <a:lstStyle/>
          <a:p>
            <a:pPr marL="800100" lvl="1" indent="-342900">
              <a:buClr>
                <a:srgbClr val="CCB400"/>
              </a:buClr>
              <a:buSzPct val="100000"/>
              <a:buFont typeface="Courier New" pitchFamily="49" charset="0"/>
              <a:buChar char="o"/>
            </a:pPr>
            <a:r>
              <a:rPr lang="en-US" sz="2400" dirty="0" smtClean="0">
                <a:solidFill>
                  <a:srgbClr val="CC3300"/>
                </a:solidFill>
              </a:rPr>
              <a:t>Psychopathology associated with four patterns of attachment</a:t>
            </a:r>
            <a:br>
              <a:rPr lang="en-US" sz="2400" dirty="0" smtClean="0">
                <a:solidFill>
                  <a:srgbClr val="CC3300"/>
                </a:solidFill>
              </a:rPr>
            </a:br>
            <a:endParaRPr lang="en-US" sz="2400" dirty="0">
              <a:solidFill>
                <a:srgbClr val="CC3300"/>
              </a:solidFill>
            </a:endParaRPr>
          </a:p>
          <a:p>
            <a:pPr marL="1257300" lvl="2" indent="-342900">
              <a:buClr>
                <a:srgbClr val="D16349"/>
              </a:buClr>
              <a:buSzPct val="100000"/>
              <a:buFont typeface="Arial" pitchFamily="34" charset="0"/>
              <a:buChar char="•"/>
            </a:pPr>
            <a:r>
              <a:rPr lang="en-US" sz="2200" dirty="0" smtClean="0">
                <a:solidFill>
                  <a:srgbClr val="CC3300"/>
                </a:solidFill>
              </a:rPr>
              <a:t>Secure – neuroses</a:t>
            </a:r>
            <a:br>
              <a:rPr lang="en-US" sz="2200" dirty="0" smtClean="0">
                <a:solidFill>
                  <a:srgbClr val="CC3300"/>
                </a:solidFill>
              </a:rPr>
            </a:br>
            <a:endParaRPr lang="en-US" sz="2200" dirty="0" smtClean="0">
              <a:solidFill>
                <a:srgbClr val="CC3300"/>
              </a:solidFill>
            </a:endParaRPr>
          </a:p>
          <a:p>
            <a:pPr marL="1257300" lvl="2" indent="-342900">
              <a:buClr>
                <a:srgbClr val="D16349"/>
              </a:buClr>
              <a:buSzPct val="100000"/>
              <a:buFont typeface="Arial" pitchFamily="34" charset="0"/>
              <a:buChar char="•"/>
            </a:pPr>
            <a:r>
              <a:rPr lang="en-US" sz="2200" dirty="0" smtClean="0">
                <a:solidFill>
                  <a:srgbClr val="CC3300"/>
                </a:solidFill>
              </a:rPr>
              <a:t>Avoidant – NPD, APD, substance abuse, anorexia nervosa</a:t>
            </a:r>
            <a:br>
              <a:rPr lang="en-US" sz="2200" dirty="0" smtClean="0">
                <a:solidFill>
                  <a:srgbClr val="CC3300"/>
                </a:solidFill>
              </a:rPr>
            </a:br>
            <a:endParaRPr lang="en-US" sz="2200" dirty="0" smtClean="0">
              <a:solidFill>
                <a:srgbClr val="CC3300"/>
              </a:solidFill>
            </a:endParaRPr>
          </a:p>
          <a:p>
            <a:pPr marL="1257300" lvl="2" indent="-342900">
              <a:buClr>
                <a:srgbClr val="D16349"/>
              </a:buClr>
              <a:buSzPct val="100000"/>
              <a:buFont typeface="Arial" pitchFamily="34" charset="0"/>
              <a:buChar char="•"/>
            </a:pPr>
            <a:r>
              <a:rPr lang="en-US" sz="2200" dirty="0" smtClean="0">
                <a:solidFill>
                  <a:srgbClr val="CC3300"/>
                </a:solidFill>
              </a:rPr>
              <a:t>Resistant – BPD, HPD, depression, bulimia nervosa</a:t>
            </a:r>
            <a:br>
              <a:rPr lang="en-US" sz="2200" dirty="0" smtClean="0">
                <a:solidFill>
                  <a:srgbClr val="CC3300"/>
                </a:solidFill>
              </a:rPr>
            </a:br>
            <a:endParaRPr lang="en-US" sz="2200" dirty="0" smtClean="0">
              <a:solidFill>
                <a:srgbClr val="CC3300"/>
              </a:solidFill>
            </a:endParaRPr>
          </a:p>
          <a:p>
            <a:pPr marL="1257300" lvl="2" indent="-342900">
              <a:buClr>
                <a:srgbClr val="D16349"/>
              </a:buClr>
              <a:buSzPct val="100000"/>
              <a:buFont typeface="Arial" pitchFamily="34" charset="0"/>
              <a:buChar char="•"/>
            </a:pPr>
            <a:r>
              <a:rPr lang="en-US" sz="2200" dirty="0" smtClean="0">
                <a:solidFill>
                  <a:srgbClr val="CC3300"/>
                </a:solidFill>
              </a:rPr>
              <a:t>Disorganized – BPD, PTSD, substance abuse</a:t>
            </a:r>
            <a:endParaRPr lang="en-US" sz="2200" dirty="0">
              <a:solidFill>
                <a:srgbClr val="CC33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7795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Emotion </a:t>
            </a:r>
            <a:r>
              <a:rPr lang="en-US" dirty="0" err="1" smtClean="0"/>
              <a:t>Dysregulation</a:t>
            </a:r>
            <a:r>
              <a:rPr lang="en-US" dirty="0" smtClean="0"/>
              <a:t> as a Risk Factor for Psychopathology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sz="2600" dirty="0" smtClean="0">
                <a:solidFill>
                  <a:srgbClr val="CC3300"/>
                </a:solidFill>
              </a:rPr>
              <a:t>Two emotional processes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>
                <a:solidFill>
                  <a:srgbClr val="CC3300"/>
                </a:solidFill>
              </a:rPr>
              <a:t>Appraisal – radar through which we evaluate circumstances in regard to their significance for well-being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>
                <a:solidFill>
                  <a:srgbClr val="CC3300"/>
                </a:solidFill>
              </a:rPr>
              <a:t>Action preparation – readiness to respond in a particular manner that enables us to act to regain or maintain well-being</a:t>
            </a:r>
            <a:endParaRPr lang="en-US" dirty="0">
              <a:solidFill>
                <a:srgbClr val="CC33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" y="3581400"/>
            <a:ext cx="3228975" cy="2693363"/>
          </a:xfrm>
          <a:prstGeom prst="rect">
            <a:avLst/>
          </a:prstGeom>
          <a:ln w="31750">
            <a:solidFill>
              <a:schemeClr val="accent1">
                <a:lumMod val="75000"/>
              </a:schemeClr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0" y="3538010"/>
            <a:ext cx="3228975" cy="2750608"/>
          </a:xfrm>
          <a:prstGeom prst="rect">
            <a:avLst/>
          </a:prstGeom>
          <a:ln w="31750">
            <a:solidFill>
              <a:schemeClr val="accent1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247046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839200" cy="914400"/>
          </a:xfrm>
        </p:spPr>
        <p:txBody>
          <a:bodyPr>
            <a:normAutofit fontScale="90000"/>
          </a:bodyPr>
          <a:lstStyle/>
          <a:p>
            <a:r>
              <a:rPr lang="en-US" dirty="0"/>
              <a:t>Emotion </a:t>
            </a:r>
            <a:r>
              <a:rPr lang="en-US" dirty="0" err="1"/>
              <a:t>Dysregulation</a:t>
            </a:r>
            <a:r>
              <a:rPr lang="en-US" dirty="0"/>
              <a:t> as a Risk Factor for Psychopathology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524000"/>
            <a:ext cx="8686800" cy="48768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 smtClean="0">
                <a:solidFill>
                  <a:srgbClr val="CC3300"/>
                </a:solidFill>
              </a:rPr>
              <a:t>Purpose of emotions – to organize adaptive responses to shifting environmental circumstances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>
                <a:solidFill>
                  <a:srgbClr val="CC3300"/>
                </a:solidFill>
              </a:rPr>
              <a:t>Rapid detection of threat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>
                <a:solidFill>
                  <a:srgbClr val="CC3300"/>
                </a:solidFill>
              </a:rPr>
              <a:t>Continual, not occasional, states of arousal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>
                <a:solidFill>
                  <a:srgbClr val="CC3300"/>
                </a:solidFill>
              </a:rPr>
              <a:t>Signals to changes in the environment related to their significance of well-being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>
                <a:solidFill>
                  <a:srgbClr val="CC3300"/>
                </a:solidFill>
              </a:rPr>
              <a:t>Operating outside of conscious awareness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>
                <a:solidFill>
                  <a:srgbClr val="CC3300"/>
                </a:solidFill>
              </a:rPr>
              <a:t>Inherently regulatory – motivating and readying particular types of action aimed at specific ways of changing the relation of the person to the environment</a:t>
            </a:r>
          </a:p>
          <a:p>
            <a:pPr lvl="2">
              <a:buClr>
                <a:schemeClr val="accent1"/>
              </a:buClr>
              <a:buSzPct val="100000"/>
              <a:buFont typeface="Arial" pitchFamily="34" charset="0"/>
              <a:buChar char="•"/>
            </a:pPr>
            <a:r>
              <a:rPr lang="en-US" dirty="0" smtClean="0">
                <a:solidFill>
                  <a:srgbClr val="CC3300"/>
                </a:solidFill>
              </a:rPr>
              <a:t>Focus attention</a:t>
            </a:r>
          </a:p>
          <a:p>
            <a:pPr lvl="2">
              <a:buClr>
                <a:schemeClr val="accent1"/>
              </a:buClr>
              <a:buSzPct val="100000"/>
              <a:buFont typeface="Arial" pitchFamily="34" charset="0"/>
              <a:buChar char="•"/>
            </a:pPr>
            <a:r>
              <a:rPr lang="en-US" dirty="0" smtClean="0">
                <a:solidFill>
                  <a:srgbClr val="CC3300"/>
                </a:solidFill>
              </a:rPr>
              <a:t>Facilitate or limit memory processes</a:t>
            </a:r>
          </a:p>
          <a:p>
            <a:pPr lvl="2">
              <a:buClr>
                <a:schemeClr val="accent1"/>
              </a:buClr>
              <a:buSzPct val="100000"/>
              <a:buFont typeface="Arial" pitchFamily="34" charset="0"/>
              <a:buChar char="•"/>
            </a:pPr>
            <a:r>
              <a:rPr lang="en-US" dirty="0" smtClean="0">
                <a:solidFill>
                  <a:srgbClr val="CC3300"/>
                </a:solidFill>
              </a:rPr>
              <a:t>Facilitate specific motor activities</a:t>
            </a:r>
            <a:endParaRPr lang="en-US" dirty="0">
              <a:solidFill>
                <a:srgbClr val="CC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6165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914400"/>
          </a:xfrm>
        </p:spPr>
        <p:txBody>
          <a:bodyPr>
            <a:normAutofit fontScale="90000"/>
          </a:bodyPr>
          <a:lstStyle/>
          <a:p>
            <a:r>
              <a:rPr lang="en-US" dirty="0"/>
              <a:t>Emotion </a:t>
            </a:r>
            <a:r>
              <a:rPr lang="en-US" dirty="0" err="1"/>
              <a:t>Dysregulation</a:t>
            </a:r>
            <a:r>
              <a:rPr lang="en-US" dirty="0"/>
              <a:t> as a Risk Factor for Psychopathology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srgbClr val="CC3300"/>
                </a:solidFill>
              </a:rPr>
              <a:t>Emotion regulation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>
                <a:solidFill>
                  <a:srgbClr val="CC3300"/>
                </a:solidFill>
              </a:rPr>
              <a:t>Definition – changes in an initial emotional response toward modulation</a:t>
            </a:r>
          </a:p>
          <a:p>
            <a:pPr lvl="2">
              <a:buClr>
                <a:schemeClr val="accent1"/>
              </a:buClr>
              <a:buSzPct val="100000"/>
              <a:buFont typeface="Arial" pitchFamily="34" charset="0"/>
              <a:buChar char="•"/>
            </a:pPr>
            <a:r>
              <a:rPr lang="en-US" dirty="0" smtClean="0">
                <a:solidFill>
                  <a:srgbClr val="CC3300"/>
                </a:solidFill>
              </a:rPr>
              <a:t>Shift attention</a:t>
            </a:r>
          </a:p>
          <a:p>
            <a:pPr lvl="2">
              <a:buClr>
                <a:schemeClr val="accent1"/>
              </a:buClr>
              <a:buSzPct val="100000"/>
              <a:buFont typeface="Arial" pitchFamily="34" charset="0"/>
              <a:buChar char="•"/>
            </a:pPr>
            <a:r>
              <a:rPr lang="en-US" dirty="0" smtClean="0">
                <a:solidFill>
                  <a:srgbClr val="CC3300"/>
                </a:solidFill>
              </a:rPr>
              <a:t>Recall memories that intensify or reduce the emotion</a:t>
            </a:r>
          </a:p>
          <a:p>
            <a:pPr lvl="2">
              <a:buClr>
                <a:schemeClr val="accent1"/>
              </a:buClr>
              <a:buSzPct val="100000"/>
              <a:buFont typeface="Arial" pitchFamily="34" charset="0"/>
              <a:buChar char="•"/>
            </a:pPr>
            <a:r>
              <a:rPr lang="en-US" dirty="0" smtClean="0">
                <a:solidFill>
                  <a:srgbClr val="CC3300"/>
                </a:solidFill>
              </a:rPr>
              <a:t>Reappraise the situation</a:t>
            </a:r>
          </a:p>
          <a:p>
            <a:pPr lvl="2">
              <a:buClr>
                <a:schemeClr val="accent1"/>
              </a:buClr>
              <a:buSzPct val="100000"/>
              <a:buFont typeface="Arial" pitchFamily="34" charset="0"/>
              <a:buChar char="•"/>
            </a:pPr>
            <a:r>
              <a:rPr lang="en-US" dirty="0" smtClean="0">
                <a:solidFill>
                  <a:srgbClr val="CC3300"/>
                </a:solidFill>
              </a:rPr>
              <a:t>Take instrumental action</a:t>
            </a:r>
            <a:endParaRPr lang="en-US" dirty="0">
              <a:solidFill>
                <a:srgbClr val="CC33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0" y="3962400"/>
            <a:ext cx="3030101" cy="2257425"/>
          </a:xfrm>
          <a:prstGeom prst="rect">
            <a:avLst/>
          </a:prstGeom>
          <a:ln w="31750">
            <a:solidFill>
              <a:schemeClr val="accent1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4121281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914400"/>
          </a:xfrm>
        </p:spPr>
        <p:txBody>
          <a:bodyPr>
            <a:normAutofit fontScale="90000"/>
          </a:bodyPr>
          <a:lstStyle/>
          <a:p>
            <a:r>
              <a:rPr lang="en-US" dirty="0"/>
              <a:t>Emotion </a:t>
            </a:r>
            <a:r>
              <a:rPr lang="en-US" dirty="0" err="1"/>
              <a:t>Dysregulation</a:t>
            </a:r>
            <a:r>
              <a:rPr lang="en-US" dirty="0"/>
              <a:t> as a Risk Factor for Psychopathology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1">
              <a:buSzPct val="100000"/>
              <a:buFont typeface="Courier New" pitchFamily="49" charset="0"/>
              <a:buChar char="o"/>
            </a:pPr>
            <a:r>
              <a:rPr lang="en-US" sz="2400" dirty="0" smtClean="0">
                <a:solidFill>
                  <a:srgbClr val="CC3300"/>
                </a:solidFill>
              </a:rPr>
              <a:t>Examination of emotion regulation </a:t>
            </a:r>
          </a:p>
          <a:p>
            <a:pPr lvl="2">
              <a:buClr>
                <a:schemeClr val="accent1"/>
              </a:buClr>
              <a:buSzPct val="100000"/>
              <a:buFont typeface="Arial" pitchFamily="34" charset="0"/>
              <a:buChar char="•"/>
            </a:pPr>
            <a:r>
              <a:rPr lang="en-US" sz="2200" dirty="0" smtClean="0">
                <a:solidFill>
                  <a:srgbClr val="CC3300"/>
                </a:solidFill>
              </a:rPr>
              <a:t>Observation of temporal sequences</a:t>
            </a:r>
          </a:p>
          <a:p>
            <a:pPr lvl="2">
              <a:buClr>
                <a:schemeClr val="accent1"/>
              </a:buClr>
              <a:buSzPct val="100000"/>
              <a:buFont typeface="Arial" pitchFamily="34" charset="0"/>
              <a:buChar char="•"/>
            </a:pPr>
            <a:r>
              <a:rPr lang="en-US" sz="2200" dirty="0" smtClean="0">
                <a:solidFill>
                  <a:srgbClr val="CC3300"/>
                </a:solidFill>
              </a:rPr>
              <a:t>Convergence of information based on multiple levels of measurement</a:t>
            </a:r>
          </a:p>
          <a:p>
            <a:pPr lvl="3">
              <a:buClr>
                <a:schemeClr val="accent2"/>
              </a:buClr>
              <a:buSzPct val="100000"/>
              <a:buFont typeface="Wingdings" pitchFamily="2" charset="2"/>
              <a:buChar char="v"/>
            </a:pPr>
            <a:r>
              <a:rPr lang="en-US" dirty="0" smtClean="0">
                <a:solidFill>
                  <a:srgbClr val="CC3300"/>
                </a:solidFill>
              </a:rPr>
              <a:t> Behavioral </a:t>
            </a:r>
          </a:p>
          <a:p>
            <a:pPr lvl="3">
              <a:buClr>
                <a:schemeClr val="accent2"/>
              </a:buClr>
              <a:buSzPct val="100000"/>
              <a:buFont typeface="Wingdings" pitchFamily="2" charset="2"/>
              <a:buChar char="v"/>
            </a:pPr>
            <a:r>
              <a:rPr lang="en-US" dirty="0" smtClean="0">
                <a:solidFill>
                  <a:srgbClr val="CC3300"/>
                </a:solidFill>
              </a:rPr>
              <a:t> Self-report</a:t>
            </a:r>
          </a:p>
          <a:p>
            <a:pPr lvl="3">
              <a:buClr>
                <a:schemeClr val="accent2"/>
              </a:buClr>
              <a:buSzPct val="100000"/>
              <a:buFont typeface="Wingdings" pitchFamily="2" charset="2"/>
              <a:buChar char="v"/>
            </a:pPr>
            <a:r>
              <a:rPr lang="en-US" dirty="0" smtClean="0">
                <a:solidFill>
                  <a:srgbClr val="CC3300"/>
                </a:solidFill>
              </a:rPr>
              <a:t> Physiological</a:t>
            </a:r>
          </a:p>
          <a:p>
            <a:pPr lvl="2">
              <a:buClr>
                <a:srgbClr val="D16349"/>
              </a:buClr>
              <a:buSzPct val="100000"/>
              <a:buFont typeface="Arial" pitchFamily="34" charset="0"/>
              <a:buChar char="•"/>
            </a:pPr>
            <a:r>
              <a:rPr lang="en-US" sz="2200" dirty="0" smtClean="0">
                <a:solidFill>
                  <a:srgbClr val="CC3300"/>
                </a:solidFill>
              </a:rPr>
              <a:t>Strategic manipulations of situational context (</a:t>
            </a:r>
            <a:r>
              <a:rPr lang="en-US" sz="2200" dirty="0" err="1" smtClean="0">
                <a:solidFill>
                  <a:srgbClr val="CC3300"/>
                </a:solidFill>
              </a:rPr>
              <a:t>Milgram</a:t>
            </a:r>
            <a:r>
              <a:rPr lang="en-US" sz="2200" dirty="0" smtClean="0">
                <a:solidFill>
                  <a:srgbClr val="CC3300"/>
                </a:solidFill>
              </a:rPr>
              <a:t> experiment)</a:t>
            </a:r>
            <a:endParaRPr lang="en-US" sz="2200" dirty="0">
              <a:solidFill>
                <a:srgbClr val="CC3300"/>
              </a:solidFill>
            </a:endParaRPr>
          </a:p>
          <a:p>
            <a:pPr marL="868680" lvl="3" indent="0">
              <a:buClr>
                <a:schemeClr val="accent2"/>
              </a:buClr>
              <a:buSzPct val="100000"/>
              <a:buNone/>
            </a:pPr>
            <a:r>
              <a:rPr lang="en-US" dirty="0" smtClean="0">
                <a:solidFill>
                  <a:srgbClr val="CC33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90943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914400"/>
          </a:xfrm>
        </p:spPr>
        <p:txBody>
          <a:bodyPr>
            <a:noAutofit/>
          </a:bodyPr>
          <a:lstStyle/>
          <a:p>
            <a:r>
              <a:rPr lang="en-US" sz="3000" dirty="0">
                <a:solidFill>
                  <a:srgbClr val="8CADAE">
                    <a:shade val="75000"/>
                  </a:srgbClr>
                </a:solidFill>
              </a:rPr>
              <a:t>Emotion </a:t>
            </a:r>
            <a:r>
              <a:rPr lang="en-US" sz="3000" dirty="0" err="1">
                <a:solidFill>
                  <a:srgbClr val="8CADAE">
                    <a:shade val="75000"/>
                  </a:srgbClr>
                </a:solidFill>
              </a:rPr>
              <a:t>Dysregulation</a:t>
            </a:r>
            <a:r>
              <a:rPr lang="en-US" sz="3000" dirty="0">
                <a:solidFill>
                  <a:srgbClr val="8CADAE">
                    <a:shade val="75000"/>
                  </a:srgbClr>
                </a:solidFill>
              </a:rPr>
              <a:t> as a Risk Factor for Psychopathology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97552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srgbClr val="CC3300"/>
                </a:solidFill>
              </a:rPr>
              <a:t>Emotion </a:t>
            </a:r>
            <a:r>
              <a:rPr lang="en-US" dirty="0" err="1" smtClean="0">
                <a:solidFill>
                  <a:srgbClr val="CC3300"/>
                </a:solidFill>
              </a:rPr>
              <a:t>dysregulation</a:t>
            </a:r>
            <a:endParaRPr lang="en-US" dirty="0" smtClean="0">
              <a:solidFill>
                <a:srgbClr val="CC3300"/>
              </a:solidFill>
            </a:endParaRPr>
          </a:p>
          <a:p>
            <a:pPr lvl="1">
              <a:buFont typeface="Courier New" pitchFamily="49" charset="0"/>
              <a:buChar char="o"/>
            </a:pPr>
            <a:r>
              <a:rPr lang="en-US" dirty="0" smtClean="0">
                <a:solidFill>
                  <a:srgbClr val="CC3300"/>
                </a:solidFill>
              </a:rPr>
              <a:t>Emotional symptoms – “stable patterns of emotion regulation that have particular problematic features </a:t>
            </a:r>
            <a:r>
              <a:rPr lang="en-US" i="1" dirty="0" smtClean="0">
                <a:solidFill>
                  <a:srgbClr val="CC3300"/>
                </a:solidFill>
              </a:rPr>
              <a:t>even as they serve the goals of achieving an immediate sense of well-being</a:t>
            </a:r>
            <a:r>
              <a:rPr lang="en-US" dirty="0" smtClean="0">
                <a:solidFill>
                  <a:srgbClr val="CC3300"/>
                </a:solidFill>
              </a:rPr>
              <a:t>”. (p. 270-271)</a:t>
            </a:r>
          </a:p>
          <a:p>
            <a:pPr lvl="2">
              <a:buClr>
                <a:schemeClr val="accent1"/>
              </a:buClr>
              <a:buSzPct val="100000"/>
              <a:buFont typeface="Arial" pitchFamily="34" charset="0"/>
              <a:buChar char="•"/>
            </a:pPr>
            <a:r>
              <a:rPr lang="en-US" dirty="0" smtClean="0">
                <a:solidFill>
                  <a:srgbClr val="CC3300"/>
                </a:solidFill>
              </a:rPr>
              <a:t>Advantage – limits psychological discomfort</a:t>
            </a:r>
          </a:p>
          <a:p>
            <a:pPr lvl="2">
              <a:buClr>
                <a:schemeClr val="accent1"/>
              </a:buClr>
              <a:buSzPct val="100000"/>
              <a:buFont typeface="Arial" pitchFamily="34" charset="0"/>
              <a:buChar char="•"/>
            </a:pPr>
            <a:r>
              <a:rPr lang="en-US" dirty="0" smtClean="0">
                <a:solidFill>
                  <a:srgbClr val="CC3300"/>
                </a:solidFill>
              </a:rPr>
              <a:t>Disadvantage – diminished quality of relationships, productive activity, future developmental goals</a:t>
            </a:r>
          </a:p>
          <a:p>
            <a:pPr lvl="1">
              <a:buClr>
                <a:srgbClr val="CCB400"/>
              </a:buClr>
              <a:buFont typeface="Courier New" pitchFamily="49" charset="0"/>
              <a:buChar char="o"/>
            </a:pPr>
            <a:r>
              <a:rPr lang="en-US" dirty="0" smtClean="0">
                <a:solidFill>
                  <a:srgbClr val="CC3300"/>
                </a:solidFill>
              </a:rPr>
              <a:t>Implicated in many forms of psychopathology – CD, depression, anxiety disorders, bipolar disorder, BPD, eating disorders, addictions</a:t>
            </a:r>
            <a:endParaRPr lang="en-US" dirty="0">
              <a:solidFill>
                <a:srgbClr val="CC3300"/>
              </a:solidFill>
            </a:endParaRPr>
          </a:p>
          <a:p>
            <a:pPr marL="594360" lvl="2" indent="0">
              <a:buClr>
                <a:schemeClr val="accent1"/>
              </a:buClr>
              <a:buSzPct val="100000"/>
              <a:buNone/>
            </a:pPr>
            <a:endParaRPr lang="en-US" dirty="0">
              <a:solidFill>
                <a:srgbClr val="CC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3236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914400"/>
          </a:xfrm>
        </p:spPr>
        <p:txBody>
          <a:bodyPr>
            <a:noAutofit/>
          </a:bodyPr>
          <a:lstStyle/>
          <a:p>
            <a:r>
              <a:rPr lang="en-US" sz="3000" dirty="0">
                <a:solidFill>
                  <a:srgbClr val="8CADAE">
                    <a:shade val="75000"/>
                  </a:srgbClr>
                </a:solidFill>
              </a:rPr>
              <a:t>Emotion </a:t>
            </a:r>
            <a:r>
              <a:rPr lang="en-US" sz="3000" dirty="0" err="1">
                <a:solidFill>
                  <a:srgbClr val="8CADAE">
                    <a:shade val="75000"/>
                  </a:srgbClr>
                </a:solidFill>
              </a:rPr>
              <a:t>Dysregulation</a:t>
            </a:r>
            <a:r>
              <a:rPr lang="en-US" sz="3000" dirty="0">
                <a:solidFill>
                  <a:srgbClr val="8CADAE">
                    <a:shade val="75000"/>
                  </a:srgbClr>
                </a:solidFill>
              </a:rPr>
              <a:t> as a Risk Factor for Psychopathology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1">
              <a:buClr>
                <a:srgbClr val="CCB400"/>
              </a:buClr>
              <a:buFont typeface="Courier New" pitchFamily="49" charset="0"/>
              <a:buChar char="o"/>
            </a:pPr>
            <a:r>
              <a:rPr lang="en-US" dirty="0" smtClean="0">
                <a:solidFill>
                  <a:srgbClr val="CC3300"/>
                </a:solidFill>
              </a:rPr>
              <a:t>Four kinds of emotion </a:t>
            </a:r>
            <a:r>
              <a:rPr lang="en-US" dirty="0" err="1" smtClean="0">
                <a:solidFill>
                  <a:srgbClr val="CC3300"/>
                </a:solidFill>
              </a:rPr>
              <a:t>dysregulation</a:t>
            </a:r>
            <a:endParaRPr lang="en-US" dirty="0" smtClean="0">
              <a:solidFill>
                <a:srgbClr val="CC3300"/>
              </a:solidFill>
            </a:endParaRPr>
          </a:p>
          <a:p>
            <a:pPr lvl="2">
              <a:buClr>
                <a:schemeClr val="accent1"/>
              </a:buClr>
              <a:buSzPct val="100000"/>
              <a:buFont typeface="Arial" pitchFamily="34" charset="0"/>
              <a:buChar char="•"/>
            </a:pPr>
            <a:r>
              <a:rPr lang="en-US" dirty="0" smtClean="0">
                <a:solidFill>
                  <a:srgbClr val="CC3300"/>
                </a:solidFill>
              </a:rPr>
              <a:t>Emotions endure, and regulatory attempts are ineffective</a:t>
            </a:r>
          </a:p>
          <a:p>
            <a:pPr lvl="2">
              <a:buClr>
                <a:schemeClr val="accent1"/>
              </a:buClr>
              <a:buSzPct val="100000"/>
              <a:buFont typeface="Arial" pitchFamily="34" charset="0"/>
              <a:buChar char="•"/>
            </a:pPr>
            <a:r>
              <a:rPr lang="en-US" dirty="0" smtClean="0">
                <a:solidFill>
                  <a:srgbClr val="CC3300"/>
                </a:solidFill>
              </a:rPr>
              <a:t>Emotions interfere with appropriate behavior</a:t>
            </a:r>
          </a:p>
          <a:p>
            <a:pPr lvl="2">
              <a:buClr>
                <a:schemeClr val="accent1"/>
              </a:buClr>
              <a:buSzPct val="100000"/>
              <a:buFont typeface="Arial" pitchFamily="34" charset="0"/>
              <a:buChar char="•"/>
            </a:pPr>
            <a:r>
              <a:rPr lang="en-US" dirty="0" smtClean="0">
                <a:solidFill>
                  <a:srgbClr val="CC3300"/>
                </a:solidFill>
              </a:rPr>
              <a:t>Emotions expressed or experienced are context-inappropriate</a:t>
            </a:r>
          </a:p>
          <a:p>
            <a:pPr lvl="2">
              <a:buClr>
                <a:schemeClr val="accent1"/>
              </a:buClr>
              <a:buSzPct val="100000"/>
              <a:buFont typeface="Arial" pitchFamily="34" charset="0"/>
              <a:buChar char="•"/>
            </a:pPr>
            <a:r>
              <a:rPr lang="en-US" dirty="0" smtClean="0">
                <a:solidFill>
                  <a:srgbClr val="CC3300"/>
                </a:solidFill>
              </a:rPr>
              <a:t>Emotions change too abruptly or too slowly</a:t>
            </a:r>
            <a:endParaRPr lang="en-US" dirty="0">
              <a:solidFill>
                <a:srgbClr val="CC33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3733801"/>
            <a:ext cx="4501169" cy="2417618"/>
          </a:xfrm>
          <a:prstGeom prst="rect">
            <a:avLst/>
          </a:prstGeom>
          <a:ln w="31750">
            <a:solidFill>
              <a:schemeClr val="accent1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663504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914400"/>
          </a:xfrm>
        </p:spPr>
        <p:txBody>
          <a:bodyPr>
            <a:noAutofit/>
          </a:bodyPr>
          <a:lstStyle/>
          <a:p>
            <a:r>
              <a:rPr lang="en-US" sz="3000" dirty="0">
                <a:solidFill>
                  <a:srgbClr val="8CADAE">
                    <a:shade val="75000"/>
                  </a:srgbClr>
                </a:solidFill>
              </a:rPr>
              <a:t>Emotion </a:t>
            </a:r>
            <a:r>
              <a:rPr lang="en-US" sz="3000" dirty="0" err="1">
                <a:solidFill>
                  <a:srgbClr val="8CADAE">
                    <a:shade val="75000"/>
                  </a:srgbClr>
                </a:solidFill>
              </a:rPr>
              <a:t>Dysregulation</a:t>
            </a:r>
            <a:r>
              <a:rPr lang="en-US" sz="3000" dirty="0">
                <a:solidFill>
                  <a:srgbClr val="8CADAE">
                    <a:shade val="75000"/>
                  </a:srgbClr>
                </a:solidFill>
              </a:rPr>
              <a:t> as a Risk Factor for Psychopathology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76400"/>
            <a:ext cx="8686800" cy="50292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 smtClean="0">
                <a:solidFill>
                  <a:srgbClr val="CC3300"/>
                </a:solidFill>
              </a:rPr>
              <a:t>Characteristics of emotion </a:t>
            </a:r>
            <a:r>
              <a:rPr lang="en-US" sz="2600" dirty="0" err="1" smtClean="0">
                <a:solidFill>
                  <a:srgbClr val="CC3300"/>
                </a:solidFill>
              </a:rPr>
              <a:t>dysregulation</a:t>
            </a:r>
            <a:r>
              <a:rPr lang="en-US" sz="2600" dirty="0" smtClean="0">
                <a:solidFill>
                  <a:srgbClr val="CC3300"/>
                </a:solidFill>
              </a:rPr>
              <a:t/>
            </a:r>
            <a:br>
              <a:rPr lang="en-US" sz="2600" dirty="0" smtClean="0">
                <a:solidFill>
                  <a:srgbClr val="CC3300"/>
                </a:solidFill>
              </a:rPr>
            </a:br>
            <a:endParaRPr lang="en-US" sz="2600" dirty="0" smtClean="0">
              <a:solidFill>
                <a:srgbClr val="CC3300"/>
              </a:solidFill>
            </a:endParaRPr>
          </a:p>
          <a:p>
            <a:pPr lvl="1">
              <a:buFont typeface="Courier New" pitchFamily="49" charset="0"/>
              <a:buChar char="o"/>
            </a:pPr>
            <a:r>
              <a:rPr lang="en-US" dirty="0" smtClean="0">
                <a:solidFill>
                  <a:srgbClr val="CC3300"/>
                </a:solidFill>
              </a:rPr>
              <a:t>Emotions endure, and regulatory attempts are ineffective</a:t>
            </a:r>
            <a:r>
              <a:rPr lang="en-US" sz="2100" dirty="0" smtClean="0">
                <a:solidFill>
                  <a:srgbClr val="CC3300"/>
                </a:solidFill>
              </a:rPr>
              <a:t/>
            </a:r>
            <a:br>
              <a:rPr lang="en-US" sz="2100" dirty="0" smtClean="0">
                <a:solidFill>
                  <a:srgbClr val="CC3300"/>
                </a:solidFill>
              </a:rPr>
            </a:br>
            <a:endParaRPr lang="en-US" sz="2100" dirty="0" smtClean="0">
              <a:solidFill>
                <a:srgbClr val="CC3300"/>
              </a:solidFill>
            </a:endParaRPr>
          </a:p>
          <a:p>
            <a:pPr lvl="2">
              <a:buClr>
                <a:schemeClr val="accent1"/>
              </a:buClr>
              <a:buSzPct val="100000"/>
              <a:buFont typeface="Arial" pitchFamily="34" charset="0"/>
              <a:buChar char="•"/>
            </a:pPr>
            <a:r>
              <a:rPr lang="en-US" dirty="0" smtClean="0">
                <a:solidFill>
                  <a:srgbClr val="CC3300"/>
                </a:solidFill>
              </a:rPr>
              <a:t>Lack of skillfulness in executing a regulatory strategy</a:t>
            </a:r>
            <a:br>
              <a:rPr lang="en-US" dirty="0" smtClean="0">
                <a:solidFill>
                  <a:srgbClr val="CC3300"/>
                </a:solidFill>
              </a:rPr>
            </a:br>
            <a:endParaRPr lang="en-US" dirty="0" smtClean="0">
              <a:solidFill>
                <a:srgbClr val="CC3300"/>
              </a:solidFill>
            </a:endParaRPr>
          </a:p>
          <a:p>
            <a:pPr lvl="2">
              <a:buClr>
                <a:schemeClr val="accent1"/>
              </a:buClr>
              <a:buSzPct val="100000"/>
              <a:buFont typeface="Arial" pitchFamily="34" charset="0"/>
              <a:buChar char="•"/>
            </a:pPr>
            <a:r>
              <a:rPr lang="en-US" dirty="0" err="1" smtClean="0">
                <a:solidFill>
                  <a:srgbClr val="CC3300"/>
                </a:solidFill>
              </a:rPr>
              <a:t>Dysregulation</a:t>
            </a:r>
            <a:r>
              <a:rPr lang="en-US" dirty="0" smtClean="0">
                <a:solidFill>
                  <a:srgbClr val="CC3300"/>
                </a:solidFill>
              </a:rPr>
              <a:t> of biological systems that support emotion</a:t>
            </a:r>
            <a:br>
              <a:rPr lang="en-US" dirty="0" smtClean="0">
                <a:solidFill>
                  <a:srgbClr val="CC3300"/>
                </a:solidFill>
              </a:rPr>
            </a:br>
            <a:endParaRPr lang="en-US" dirty="0" smtClean="0">
              <a:solidFill>
                <a:srgbClr val="CC3300"/>
              </a:solidFill>
            </a:endParaRPr>
          </a:p>
          <a:p>
            <a:pPr lvl="2">
              <a:buClr>
                <a:schemeClr val="accent1"/>
              </a:buClr>
              <a:buSzPct val="100000"/>
              <a:buFont typeface="Arial" pitchFamily="34" charset="0"/>
              <a:buChar char="•"/>
            </a:pPr>
            <a:r>
              <a:rPr lang="en-US" dirty="0" smtClean="0">
                <a:solidFill>
                  <a:srgbClr val="CC3300"/>
                </a:solidFill>
              </a:rPr>
              <a:t>Secondary or partial gains for sustaining prolonged emotion</a:t>
            </a:r>
          </a:p>
          <a:p>
            <a:pPr marL="594360" lvl="2" indent="0">
              <a:buClr>
                <a:schemeClr val="accent1"/>
              </a:buClr>
              <a:buSzPct val="100000"/>
              <a:buNone/>
            </a:pPr>
            <a:endParaRPr lang="en-US" sz="1700" dirty="0">
              <a:solidFill>
                <a:srgbClr val="CC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6469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914400"/>
          </a:xfrm>
        </p:spPr>
        <p:txBody>
          <a:bodyPr>
            <a:noAutofit/>
          </a:bodyPr>
          <a:lstStyle/>
          <a:p>
            <a:r>
              <a:rPr lang="en-US" sz="3000" dirty="0">
                <a:solidFill>
                  <a:srgbClr val="8CADAE">
                    <a:shade val="75000"/>
                  </a:srgbClr>
                </a:solidFill>
              </a:rPr>
              <a:t>Emotion </a:t>
            </a:r>
            <a:r>
              <a:rPr lang="en-US" sz="3000" dirty="0" err="1">
                <a:solidFill>
                  <a:srgbClr val="8CADAE">
                    <a:shade val="75000"/>
                  </a:srgbClr>
                </a:solidFill>
              </a:rPr>
              <a:t>Dysregulation</a:t>
            </a:r>
            <a:r>
              <a:rPr lang="en-US" sz="3000" dirty="0">
                <a:solidFill>
                  <a:srgbClr val="8CADAE">
                    <a:shade val="75000"/>
                  </a:srgbClr>
                </a:solidFill>
              </a:rPr>
              <a:t> as a Risk Factor for Psychopathology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1">
              <a:buClr>
                <a:srgbClr val="CCB400"/>
              </a:buClr>
              <a:buFont typeface="Courier New" pitchFamily="49" charset="0"/>
              <a:buChar char="o"/>
            </a:pPr>
            <a:r>
              <a:rPr lang="en-US" sz="2300" dirty="0">
                <a:solidFill>
                  <a:srgbClr val="CC3300"/>
                </a:solidFill>
              </a:rPr>
              <a:t>Strategies for regulating enduring </a:t>
            </a:r>
            <a:r>
              <a:rPr lang="en-US" sz="2300" dirty="0" smtClean="0">
                <a:solidFill>
                  <a:srgbClr val="CC3300"/>
                </a:solidFill>
              </a:rPr>
              <a:t>emotions</a:t>
            </a:r>
            <a:r>
              <a:rPr lang="en-US" dirty="0" smtClean="0">
                <a:solidFill>
                  <a:srgbClr val="CC3300"/>
                </a:solidFill>
              </a:rPr>
              <a:t/>
            </a:r>
            <a:br>
              <a:rPr lang="en-US" dirty="0" smtClean="0">
                <a:solidFill>
                  <a:srgbClr val="CC3300"/>
                </a:solidFill>
              </a:rPr>
            </a:br>
            <a:endParaRPr lang="en-US" dirty="0">
              <a:solidFill>
                <a:srgbClr val="CC3300"/>
              </a:solidFill>
            </a:endParaRPr>
          </a:p>
          <a:p>
            <a:pPr lvl="2">
              <a:buClr>
                <a:srgbClr val="D16349"/>
              </a:buClr>
              <a:buSzPct val="100000"/>
              <a:buFont typeface="Arial" pitchFamily="34" charset="0"/>
              <a:buChar char="•"/>
            </a:pPr>
            <a:r>
              <a:rPr lang="en-US" sz="1900" dirty="0">
                <a:solidFill>
                  <a:srgbClr val="CC3300"/>
                </a:solidFill>
              </a:rPr>
              <a:t>Self-directed efforts to modify internal state (e.g., attention redirection, reappraisal, self-soothing</a:t>
            </a:r>
            <a:r>
              <a:rPr lang="en-US" sz="1900" dirty="0" smtClean="0">
                <a:solidFill>
                  <a:srgbClr val="CC3300"/>
                </a:solidFill>
              </a:rPr>
              <a:t>)</a:t>
            </a:r>
            <a:br>
              <a:rPr lang="en-US" sz="1900" dirty="0" smtClean="0">
                <a:solidFill>
                  <a:srgbClr val="CC3300"/>
                </a:solidFill>
              </a:rPr>
            </a:br>
            <a:endParaRPr lang="en-US" sz="1900" dirty="0">
              <a:solidFill>
                <a:srgbClr val="CC3300"/>
              </a:solidFill>
            </a:endParaRPr>
          </a:p>
          <a:p>
            <a:pPr lvl="2">
              <a:buClr>
                <a:srgbClr val="D16349"/>
              </a:buClr>
              <a:buSzPct val="100000"/>
              <a:buFont typeface="Arial" pitchFamily="34" charset="0"/>
              <a:buChar char="•"/>
            </a:pPr>
            <a:r>
              <a:rPr lang="en-US" sz="1900" dirty="0">
                <a:solidFill>
                  <a:srgbClr val="CC3300"/>
                </a:solidFill>
              </a:rPr>
              <a:t>Outward-directed efforts to alter circumstances (e.g., active problem-solving, information, support-seeking</a:t>
            </a:r>
            <a:r>
              <a:rPr lang="en-US" sz="1900" dirty="0" smtClean="0">
                <a:solidFill>
                  <a:srgbClr val="CC3300"/>
                </a:solidFill>
              </a:rPr>
              <a:t>)</a:t>
            </a:r>
            <a:br>
              <a:rPr lang="en-US" sz="1900" dirty="0" smtClean="0">
                <a:solidFill>
                  <a:srgbClr val="CC3300"/>
                </a:solidFill>
              </a:rPr>
            </a:br>
            <a:endParaRPr lang="en-US" sz="1900" dirty="0">
              <a:solidFill>
                <a:srgbClr val="CC3300"/>
              </a:solidFill>
            </a:endParaRPr>
          </a:p>
          <a:p>
            <a:pPr lvl="2">
              <a:buClr>
                <a:srgbClr val="D16349"/>
              </a:buClr>
              <a:buSzPct val="100000"/>
              <a:buFont typeface="Arial" pitchFamily="34" charset="0"/>
              <a:buChar char="•"/>
            </a:pPr>
            <a:r>
              <a:rPr lang="en-US" sz="1900" dirty="0">
                <a:solidFill>
                  <a:srgbClr val="CC3300"/>
                </a:solidFill>
              </a:rPr>
              <a:t>Responsiveness to efforts of others to soothe, redirect, or discourage emotional </a:t>
            </a:r>
            <a:r>
              <a:rPr lang="en-US" sz="1900" dirty="0" smtClean="0">
                <a:solidFill>
                  <a:srgbClr val="CC3300"/>
                </a:solidFill>
              </a:rPr>
              <a:t>expression</a:t>
            </a:r>
            <a:br>
              <a:rPr lang="en-US" sz="1900" dirty="0" smtClean="0">
                <a:solidFill>
                  <a:srgbClr val="CC3300"/>
                </a:solidFill>
              </a:rPr>
            </a:br>
            <a:endParaRPr lang="en-US" sz="1900" dirty="0">
              <a:solidFill>
                <a:srgbClr val="CC3300"/>
              </a:solidFill>
            </a:endParaRPr>
          </a:p>
          <a:p>
            <a:pPr lvl="2">
              <a:buClr>
                <a:srgbClr val="D16349"/>
              </a:buClr>
              <a:buSzPct val="100000"/>
              <a:buFont typeface="Arial" pitchFamily="34" charset="0"/>
              <a:buChar char="•"/>
            </a:pPr>
            <a:r>
              <a:rPr lang="en-US" sz="1900" dirty="0">
                <a:solidFill>
                  <a:srgbClr val="CC3300"/>
                </a:solidFill>
              </a:rPr>
              <a:t>Maladaptive strategies (</a:t>
            </a:r>
            <a:r>
              <a:rPr lang="en-US" sz="1900" dirty="0" err="1">
                <a:solidFill>
                  <a:srgbClr val="CC3300"/>
                </a:solidFill>
              </a:rPr>
              <a:t>e..g</a:t>
            </a:r>
            <a:r>
              <a:rPr lang="en-US" sz="1900" dirty="0">
                <a:solidFill>
                  <a:srgbClr val="CC3300"/>
                </a:solidFill>
              </a:rPr>
              <a:t>., avoidance, denial, emotion suppression, rumination, substance use, aggression, venting)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8934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867</TotalTime>
  <Words>776</Words>
  <Application>Microsoft Office PowerPoint</Application>
  <PresentationFormat>On-screen Show (4:3)</PresentationFormat>
  <Paragraphs>134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Civic</vt:lpstr>
      <vt:lpstr>Child and Adolescent Psychopathology</vt:lpstr>
      <vt:lpstr>Emotion Dysregulation as a Risk Factor for Psychopathology</vt:lpstr>
      <vt:lpstr>Emotion Dysregulation as a Risk Factor for Psychopathology</vt:lpstr>
      <vt:lpstr>Emotion Dysregulation as a Risk Factor for Psychopathology</vt:lpstr>
      <vt:lpstr>Emotion Dysregulation as a Risk Factor for Psychopathology</vt:lpstr>
      <vt:lpstr>Emotion Dysregulation as a Risk Factor for Psychopathology</vt:lpstr>
      <vt:lpstr>Emotion Dysregulation as a Risk Factor for Psychopathology</vt:lpstr>
      <vt:lpstr>Emotion Dysregulation as a Risk Factor for Psychopathology</vt:lpstr>
      <vt:lpstr>Emotion Dysregulation as a Risk Factor for Psychopathology</vt:lpstr>
      <vt:lpstr>Emotion Dysregulation as a Risk Factor for Psychopathology</vt:lpstr>
      <vt:lpstr>Emotion Dysregulation as a Risk Factor for Psychopathology</vt:lpstr>
      <vt:lpstr>Emotion Dysregulation as a Risk Factor for Psychopathology</vt:lpstr>
      <vt:lpstr>Emotion Dysregulation as a Risk Factor for Psychopathology</vt:lpstr>
      <vt:lpstr>Emotion Dysregulation as a Risk Factor for Psychopathology</vt:lpstr>
      <vt:lpstr>Affective Style and Risk for Psychopathology</vt:lpstr>
      <vt:lpstr>Affective Style and Risk for Psychopathology</vt:lpstr>
      <vt:lpstr>Affective Style and Risk for Psychopathology</vt:lpstr>
      <vt:lpstr>Affective Style and Risk for Psychopathology</vt:lpstr>
      <vt:lpstr>Affective Style and Risk for Psychopathology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Child and Adolescent Psychopathology</dc:title>
  <dc:creator>Brianna</dc:creator>
  <cp:lastModifiedBy>Brianna</cp:lastModifiedBy>
  <cp:revision>34</cp:revision>
  <dcterms:created xsi:type="dcterms:W3CDTF">2010-10-21T13:32:53Z</dcterms:created>
  <dcterms:modified xsi:type="dcterms:W3CDTF">2010-10-22T04:00:44Z</dcterms:modified>
</cp:coreProperties>
</file>