
<file path=[Content_Types].xml><?xml version="1.0" encoding="utf-8"?>
<Types xmlns="http://schemas.openxmlformats.org/package/2006/content-types">
  <Default Extension="bmp" ContentType="image/bmp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E5466203-7305-41EA-9656-2D12B8F2C812}" type="datetimeFigureOut">
              <a:rPr lang="en-US" smtClean="0"/>
              <a:t>10/7/2010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890B74-A444-4624-9888-467371AD4882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66203-7305-41EA-9656-2D12B8F2C812}" type="datetimeFigureOut">
              <a:rPr lang="en-US" smtClean="0"/>
              <a:t>10/7/2010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90B74-A444-4624-9888-467371AD48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66203-7305-41EA-9656-2D12B8F2C812}" type="datetimeFigureOut">
              <a:rPr lang="en-US" smtClean="0"/>
              <a:t>10/7/2010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90B74-A444-4624-9888-467371AD488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5466203-7305-41EA-9656-2D12B8F2C812}" type="datetimeFigureOut">
              <a:rPr lang="en-US" smtClean="0"/>
              <a:t>10/7/2010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4890B74-A444-4624-9888-467371AD4882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66203-7305-41EA-9656-2D12B8F2C812}" type="datetimeFigureOut">
              <a:rPr lang="en-US" smtClean="0"/>
              <a:t>10/7/2010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890B74-A444-4624-9888-467371AD4882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E5466203-7305-41EA-9656-2D12B8F2C812}" type="datetimeFigureOut">
              <a:rPr lang="en-US" smtClean="0"/>
              <a:t>10/7/2010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4890B74-A444-4624-9888-467371AD4882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E5466203-7305-41EA-9656-2D12B8F2C812}" type="datetimeFigureOut">
              <a:rPr lang="en-US" smtClean="0"/>
              <a:t>10/7/2010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4890B74-A444-4624-9888-467371AD4882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66203-7305-41EA-9656-2D12B8F2C812}" type="datetimeFigureOut">
              <a:rPr lang="en-US" smtClean="0"/>
              <a:t>10/7/2010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890B74-A444-4624-9888-467371AD4882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66203-7305-41EA-9656-2D12B8F2C812}" type="datetimeFigureOut">
              <a:rPr lang="en-US" smtClean="0"/>
              <a:t>10/7/2010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890B74-A444-4624-9888-467371AD488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E5466203-7305-41EA-9656-2D12B8F2C812}" type="datetimeFigureOut">
              <a:rPr lang="en-US" smtClean="0"/>
              <a:t>10/7/2010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4890B74-A444-4624-9888-467371AD4882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E5466203-7305-41EA-9656-2D12B8F2C812}" type="datetimeFigureOut">
              <a:rPr lang="en-US" smtClean="0"/>
              <a:t>10/7/2010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64890B74-A444-4624-9888-467371AD4882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E5466203-7305-41EA-9656-2D12B8F2C812}" type="datetimeFigureOut">
              <a:rPr lang="en-US" smtClean="0"/>
              <a:t>10/7/2010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64890B74-A444-4624-9888-467371AD4882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bmp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1600200"/>
            <a:ext cx="6172200" cy="1752600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PMingLiU" pitchFamily="18" charset="-120"/>
                <a:ea typeface="PMingLiU" pitchFamily="18" charset="-120"/>
              </a:rPr>
              <a:t>Child &amp; Adolescent Psychopathology</a:t>
            </a:r>
            <a:endParaRPr lang="en-US" sz="2800" dirty="0">
              <a:latin typeface="PMingLiU" pitchFamily="18" charset="-120"/>
              <a:ea typeface="PMingLiU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075813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10600" cy="838200"/>
          </a:xfrm>
        </p:spPr>
        <p:txBody>
          <a:bodyPr/>
          <a:lstStyle/>
          <a:p>
            <a:r>
              <a:rPr lang="en-US" sz="3400" cap="none" dirty="0">
                <a:solidFill>
                  <a:srgbClr val="000000">
                    <a:lumMod val="75000"/>
                    <a:lumOff val="25000"/>
                  </a:srgbClr>
                </a:solidFill>
                <a:latin typeface="PMingLiU" pitchFamily="18" charset="-120"/>
                <a:ea typeface="PMingLiU" pitchFamily="18" charset="-120"/>
              </a:rPr>
              <a:t>Impulsivity and Vulnerability to Psychopathology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1524000"/>
            <a:ext cx="8763000" cy="521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Clr>
                <a:srgbClr val="FFFFFF">
                  <a:lumMod val="65000"/>
                </a:srgbClr>
              </a:buClr>
              <a:buFont typeface="Wingdings" pitchFamily="2" charset="2"/>
              <a:buChar char="v"/>
            </a:pPr>
            <a:r>
              <a:rPr lang="en-US" sz="2500" dirty="0" smtClean="0">
                <a:solidFill>
                  <a:srgbClr val="FFFFFF"/>
                </a:solidFill>
              </a:rPr>
              <a:t>Epigenetic and other experience-dependent effects</a:t>
            </a:r>
            <a:endParaRPr lang="en-US" sz="2500" dirty="0">
              <a:solidFill>
                <a:srgbClr val="FFFFFF"/>
              </a:solidFill>
            </a:endParaRPr>
          </a:p>
          <a:p>
            <a:pPr marL="742950" lvl="1" indent="-285750">
              <a:buClr>
                <a:srgbClr val="FFFFFF">
                  <a:lumMod val="65000"/>
                </a:srgbClr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rgbClr val="FFFFFF"/>
                </a:solidFill>
              </a:rPr>
              <a:t>Environmental experiences influence gene expression</a:t>
            </a:r>
          </a:p>
          <a:p>
            <a:pPr marL="742950" lvl="1" indent="-285750">
              <a:buClr>
                <a:srgbClr val="FFFFFF">
                  <a:lumMod val="65000"/>
                </a:srgbClr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rgbClr val="FFFFFF"/>
                </a:solidFill>
              </a:rPr>
              <a:t>Epigenetic effects included in theoretical models of antisocial behavior</a:t>
            </a:r>
          </a:p>
          <a:p>
            <a:pPr marL="742950" lvl="1" indent="-285750">
              <a:buClr>
                <a:srgbClr val="FFFFFF">
                  <a:lumMod val="65000"/>
                </a:srgbClr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rgbClr val="FFFFFF"/>
                </a:solidFill>
              </a:rPr>
              <a:t>Neural plasticity – experience-dependent functional changes in neural networks, including efficiency, sensitivity, and time course of responding</a:t>
            </a:r>
          </a:p>
          <a:p>
            <a:pPr marL="1257300" lvl="2" indent="-342900">
              <a:buClr>
                <a:srgbClr val="FFFFFF">
                  <a:lumMod val="65000"/>
                </a:srgbClr>
              </a:buClr>
              <a:buFont typeface="Courier New" pitchFamily="49" charset="0"/>
              <a:buChar char="o"/>
            </a:pPr>
            <a:r>
              <a:rPr lang="en-US" sz="2100" dirty="0" smtClean="0">
                <a:solidFill>
                  <a:srgbClr val="FFFFFF"/>
                </a:solidFill>
              </a:rPr>
              <a:t>Strong stimulants produce changes in neural functioning</a:t>
            </a:r>
          </a:p>
          <a:p>
            <a:pPr marL="1257300" lvl="2" indent="-342900">
              <a:buClr>
                <a:srgbClr val="FFFFFF">
                  <a:lumMod val="65000"/>
                </a:srgbClr>
              </a:buClr>
              <a:buFont typeface="Courier New" pitchFamily="49" charset="0"/>
              <a:buChar char="o"/>
            </a:pPr>
            <a:r>
              <a:rPr lang="en-US" sz="2100" dirty="0" smtClean="0">
                <a:solidFill>
                  <a:srgbClr val="FFFFFF"/>
                </a:solidFill>
              </a:rPr>
              <a:t>Repeated maternal separations produce greater sensitivity to behavioral effects of cocaine and amphetamines later in rats</a:t>
            </a:r>
          </a:p>
          <a:p>
            <a:pPr marL="1257300" lvl="2" indent="-342900">
              <a:buClr>
                <a:srgbClr val="FFFFFF">
                  <a:lumMod val="65000"/>
                </a:srgbClr>
              </a:buClr>
              <a:buFont typeface="Courier New" pitchFamily="49" charset="0"/>
              <a:buChar char="o"/>
            </a:pPr>
            <a:r>
              <a:rPr lang="en-US" sz="2100" dirty="0" smtClean="0">
                <a:solidFill>
                  <a:srgbClr val="FFFFFF"/>
                </a:solidFill>
              </a:rPr>
              <a:t>Stress also prevents maturational processes from unfolding</a:t>
            </a:r>
          </a:p>
          <a:p>
            <a:pPr marL="742950" lvl="1" indent="-285750">
              <a:buClr>
                <a:srgbClr val="FFFFFF">
                  <a:lumMod val="65000"/>
                </a:srgbClr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rgbClr val="FFFFFF"/>
                </a:solidFill>
              </a:rPr>
              <a:t>Implications for learning – efficiency of knowledge acquisition</a:t>
            </a:r>
            <a:endParaRPr lang="en-US" sz="2200" dirty="0">
              <a:solidFill>
                <a:srgbClr val="FFFFFF"/>
              </a:solidFill>
            </a:endParaRPr>
          </a:p>
          <a:p>
            <a:pPr marL="1257300" lvl="2" indent="-342900">
              <a:buClr>
                <a:srgbClr val="FFFFFF">
                  <a:lumMod val="65000"/>
                </a:srgbClr>
              </a:buClr>
              <a:buFont typeface="Courier New" pitchFamily="49" charset="0"/>
              <a:buChar char="o"/>
            </a:pPr>
            <a:r>
              <a:rPr lang="en-US" sz="2100" dirty="0" smtClean="0">
                <a:solidFill>
                  <a:srgbClr val="FFFFFF"/>
                </a:solidFill>
              </a:rPr>
              <a:t>Sensation-seeking tendencies that reduce learning motivation</a:t>
            </a:r>
          </a:p>
          <a:p>
            <a:pPr marL="1257300" lvl="2" indent="-342900">
              <a:buClr>
                <a:srgbClr val="FFFFFF">
                  <a:lumMod val="65000"/>
                </a:srgbClr>
              </a:buClr>
              <a:buFont typeface="Courier New" pitchFamily="49" charset="0"/>
              <a:buChar char="o"/>
            </a:pPr>
            <a:r>
              <a:rPr lang="en-US" sz="2100" dirty="0" smtClean="0">
                <a:solidFill>
                  <a:srgbClr val="FFFFFF"/>
                </a:solidFill>
              </a:rPr>
              <a:t>Reduced efficacy of learning due to dampened activation of mesolimbic structures</a:t>
            </a:r>
          </a:p>
          <a:p>
            <a:pPr marL="1257300" lvl="2" indent="-342900">
              <a:buClr>
                <a:srgbClr val="FFFFFF">
                  <a:lumMod val="65000"/>
                </a:srgbClr>
              </a:buClr>
              <a:buFont typeface="Courier New" pitchFamily="49" charset="0"/>
              <a:buChar char="o"/>
            </a:pPr>
            <a:r>
              <a:rPr lang="en-US" sz="2100" dirty="0" smtClean="0">
                <a:solidFill>
                  <a:srgbClr val="FFFFFF"/>
                </a:solidFill>
              </a:rPr>
              <a:t>Compromised executive functioning</a:t>
            </a:r>
            <a:endParaRPr lang="en-US" sz="2100" dirty="0">
              <a:solidFill>
                <a:srgbClr val="FFFFFF"/>
              </a:solidFill>
            </a:endParaRPr>
          </a:p>
          <a:p>
            <a:pPr lvl="2">
              <a:buClr>
                <a:srgbClr val="FFFFFF">
                  <a:lumMod val="65000"/>
                </a:srgbClr>
              </a:buClr>
            </a:pPr>
            <a:endParaRPr lang="en-US" sz="2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428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28600"/>
            <a:ext cx="8458200" cy="914400"/>
          </a:xfrm>
        </p:spPr>
        <p:txBody>
          <a:bodyPr>
            <a:noAutofit/>
          </a:bodyPr>
          <a:lstStyle/>
          <a:p>
            <a:r>
              <a:rPr lang="en-US" sz="3400" cap="none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PMingLiU" pitchFamily="18" charset="-120"/>
                <a:ea typeface="PMingLiU" pitchFamily="18" charset="-120"/>
              </a:rPr>
              <a:t>Behavioral Inhibition as a Risk Factor for Psychopathology</a:t>
            </a:r>
            <a:endParaRPr lang="en-US" sz="3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1524000"/>
            <a:ext cx="2090738" cy="2658074"/>
          </a:xfrm>
          <a:prstGeom prst="rect">
            <a:avLst/>
          </a:prstGeom>
          <a:ln w="28575">
            <a:solidFill>
              <a:schemeClr val="tx1">
                <a:lumMod val="65000"/>
              </a:schemeClr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228600" y="1524000"/>
            <a:ext cx="66294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Clr>
                <a:srgbClr val="FFFFFF">
                  <a:lumMod val="65000"/>
                </a:srgbClr>
              </a:buClr>
              <a:buFont typeface="Wingdings" pitchFamily="2" charset="2"/>
              <a:buChar char="v"/>
            </a:pPr>
            <a:r>
              <a:rPr lang="en-US" sz="2500" dirty="0" smtClean="0">
                <a:solidFill>
                  <a:srgbClr val="FFFFFF"/>
                </a:solidFill>
              </a:rPr>
              <a:t>Three categories of risk</a:t>
            </a:r>
            <a:endParaRPr lang="en-US" sz="2500" dirty="0">
              <a:solidFill>
                <a:srgbClr val="FFFFFF"/>
              </a:solidFill>
            </a:endParaRPr>
          </a:p>
          <a:p>
            <a:pPr marL="742950" lvl="1" indent="-285750">
              <a:buClr>
                <a:srgbClr val="FFFFFF">
                  <a:lumMod val="65000"/>
                </a:srgbClr>
              </a:buClr>
              <a:buFont typeface="Wingdings" pitchFamily="2" charset="2"/>
              <a:buChar char="§"/>
            </a:pPr>
            <a:r>
              <a:rPr lang="en-US" sz="2300" dirty="0" smtClean="0">
                <a:solidFill>
                  <a:srgbClr val="FFFFFF"/>
                </a:solidFill>
              </a:rPr>
              <a:t>Childhood experiences – excessive uncertainty, anger, sadness, shame, guilt provoked by abuse, neglect, divorce</a:t>
            </a:r>
          </a:p>
          <a:p>
            <a:pPr marL="742950" lvl="1" indent="-285750">
              <a:buClr>
                <a:srgbClr val="FFFFFF">
                  <a:lumMod val="65000"/>
                </a:srgbClr>
              </a:buClr>
              <a:buFont typeface="Wingdings" pitchFamily="2" charset="2"/>
              <a:buChar char="§"/>
            </a:pPr>
            <a:r>
              <a:rPr lang="en-US" sz="2300" dirty="0" smtClean="0">
                <a:solidFill>
                  <a:srgbClr val="FFFFFF"/>
                </a:solidFill>
              </a:rPr>
              <a:t>Historical/cultural setting (e.g., views on martyrdom)</a:t>
            </a:r>
          </a:p>
          <a:p>
            <a:pPr marL="742950" lvl="1" indent="-285750">
              <a:buClr>
                <a:srgbClr val="FFFFFF">
                  <a:lumMod val="65000"/>
                </a:srgbClr>
              </a:buClr>
              <a:buFont typeface="Wingdings" pitchFamily="2" charset="2"/>
              <a:buChar char="§"/>
            </a:pPr>
            <a:r>
              <a:rPr lang="en-US" sz="2300" dirty="0" smtClean="0">
                <a:solidFill>
                  <a:srgbClr val="FFFFFF"/>
                </a:solidFill>
              </a:rPr>
              <a:t>Biological biases</a:t>
            </a:r>
          </a:p>
          <a:p>
            <a:pPr marL="285750" lvl="0" indent="-285750">
              <a:buClr>
                <a:srgbClr val="FFFFFF">
                  <a:lumMod val="65000"/>
                </a:srgbClr>
              </a:buClr>
              <a:buFont typeface="Wingdings" pitchFamily="2" charset="2"/>
              <a:buChar char="v"/>
            </a:pPr>
            <a:r>
              <a:rPr lang="en-US" sz="2600" i="1" dirty="0" smtClean="0">
                <a:solidFill>
                  <a:srgbClr val="FFFFFF"/>
                </a:solidFill>
              </a:rPr>
              <a:t>Temperaments </a:t>
            </a:r>
            <a:r>
              <a:rPr lang="en-US" sz="2500" dirty="0" smtClean="0">
                <a:solidFill>
                  <a:srgbClr val="FFFFFF"/>
                </a:solidFill>
              </a:rPr>
              <a:t>– “biologically based foundations for clusters of feelings and actions that appear during early childhood and are sculpted by the environment into a large but limited number of profiles that ultimately define a </a:t>
            </a:r>
            <a:r>
              <a:rPr lang="en-US" sz="2500" dirty="0" smtClean="0">
                <a:solidFill>
                  <a:srgbClr val="FFFFFF"/>
                </a:solidFill>
              </a:rPr>
              <a:t>personality.” </a:t>
            </a:r>
            <a:r>
              <a:rPr lang="en-US" sz="2500" dirty="0" smtClean="0">
                <a:solidFill>
                  <a:srgbClr val="FFFFFF"/>
                </a:solidFill>
              </a:rPr>
              <a:t>(p. 160)</a:t>
            </a:r>
            <a:endParaRPr lang="en-US" sz="2500" dirty="0">
              <a:solidFill>
                <a:srgbClr val="FFFFFF"/>
              </a:solidFill>
            </a:endParaRPr>
          </a:p>
          <a:p>
            <a:pPr lvl="1">
              <a:buClr>
                <a:srgbClr val="FFFFFF">
                  <a:lumMod val="65000"/>
                </a:srgbClr>
              </a:buClr>
            </a:pPr>
            <a:endParaRPr lang="en-US" sz="23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398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2000" cy="914400"/>
          </a:xfrm>
        </p:spPr>
        <p:txBody>
          <a:bodyPr>
            <a:noAutofit/>
          </a:bodyPr>
          <a:lstStyle/>
          <a:p>
            <a:r>
              <a:rPr lang="en-US" sz="3400" cap="none" dirty="0">
                <a:solidFill>
                  <a:srgbClr val="000000">
                    <a:lumMod val="75000"/>
                    <a:lumOff val="25000"/>
                  </a:srgbClr>
                </a:solidFill>
                <a:latin typeface="PMingLiU" pitchFamily="18" charset="-120"/>
                <a:ea typeface="PMingLiU" pitchFamily="18" charset="-120"/>
              </a:rPr>
              <a:t>Behavioral Inhibition as a Risk Factor for Psychopathology</a:t>
            </a:r>
            <a:endParaRPr lang="en-US" sz="3400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1676400"/>
            <a:ext cx="86868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Clr>
                <a:srgbClr val="FFFFFF">
                  <a:lumMod val="65000"/>
                </a:srgbClr>
              </a:buClr>
              <a:buFont typeface="Wingdings" pitchFamily="2" charset="2"/>
              <a:buChar char="v"/>
            </a:pPr>
            <a:r>
              <a:rPr lang="en-US" sz="2500" dirty="0">
                <a:solidFill>
                  <a:srgbClr val="FFFFFF"/>
                </a:solidFill>
              </a:rPr>
              <a:t> </a:t>
            </a:r>
            <a:r>
              <a:rPr lang="en-US" sz="2500" dirty="0" smtClean="0">
                <a:solidFill>
                  <a:srgbClr val="FFFFFF"/>
                </a:solidFill>
              </a:rPr>
              <a:t>Heritable and </a:t>
            </a:r>
            <a:r>
              <a:rPr lang="en-US" sz="2500" dirty="0" err="1" smtClean="0">
                <a:solidFill>
                  <a:srgbClr val="FFFFFF"/>
                </a:solidFill>
              </a:rPr>
              <a:t>nonheritable</a:t>
            </a:r>
            <a:r>
              <a:rPr lang="en-US" sz="2500" dirty="0" smtClean="0">
                <a:solidFill>
                  <a:srgbClr val="FFFFFF"/>
                </a:solidFill>
              </a:rPr>
              <a:t> factors</a:t>
            </a:r>
            <a:endParaRPr lang="en-US" sz="2500" dirty="0">
              <a:solidFill>
                <a:srgbClr val="FFFFFF"/>
              </a:solidFill>
            </a:endParaRPr>
          </a:p>
          <a:p>
            <a:pPr marL="742950" lvl="1" indent="-285750">
              <a:buClr>
                <a:srgbClr val="FFFFFF">
                  <a:lumMod val="65000"/>
                </a:srgbClr>
              </a:buClr>
              <a:buFont typeface="Wingdings" pitchFamily="2" charset="2"/>
              <a:buChar char="§"/>
            </a:pPr>
            <a:r>
              <a:rPr lang="en-US" sz="2300" dirty="0" smtClean="0">
                <a:solidFill>
                  <a:srgbClr val="FFFFFF"/>
                </a:solidFill>
              </a:rPr>
              <a:t>Short allele of 5-HTTLPR </a:t>
            </a:r>
          </a:p>
          <a:p>
            <a:pPr marL="742950" lvl="1" indent="-285750">
              <a:buClr>
                <a:srgbClr val="FFFFFF">
                  <a:lumMod val="65000"/>
                </a:srgbClr>
              </a:buClr>
              <a:buFont typeface="Wingdings" pitchFamily="2" charset="2"/>
              <a:buChar char="§"/>
            </a:pPr>
            <a:r>
              <a:rPr lang="en-US" sz="2300" dirty="0" err="1" smtClean="0">
                <a:solidFill>
                  <a:srgbClr val="FFFFFF"/>
                </a:solidFill>
              </a:rPr>
              <a:t>Nonheritable</a:t>
            </a:r>
            <a:r>
              <a:rPr lang="en-US" sz="2300" dirty="0" smtClean="0">
                <a:solidFill>
                  <a:srgbClr val="FFFFFF"/>
                </a:solidFill>
              </a:rPr>
              <a:t> alterations in brain chemistry (female twin gets androgens from brother and later has high pain threshold)</a:t>
            </a:r>
            <a:endParaRPr lang="en-US" sz="2300" dirty="0">
              <a:solidFill>
                <a:srgbClr val="FFFFFF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00" y="3581400"/>
            <a:ext cx="5715000" cy="2844800"/>
          </a:xfrm>
          <a:prstGeom prst="rect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897928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914400"/>
          </a:xfrm>
        </p:spPr>
        <p:txBody>
          <a:bodyPr>
            <a:noAutofit/>
          </a:bodyPr>
          <a:lstStyle/>
          <a:p>
            <a:r>
              <a:rPr lang="en-US" sz="3400" cap="none" dirty="0">
                <a:solidFill>
                  <a:srgbClr val="000000">
                    <a:lumMod val="75000"/>
                    <a:lumOff val="25000"/>
                  </a:srgbClr>
                </a:solidFill>
                <a:latin typeface="PMingLiU" pitchFamily="18" charset="-120"/>
                <a:ea typeface="PMingLiU" pitchFamily="18" charset="-120"/>
              </a:rPr>
              <a:t>Behavioral Inhibition as a Risk Factor for Psychopathology</a:t>
            </a:r>
            <a:endParaRPr lang="en-US" sz="3400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828800"/>
            <a:ext cx="8458200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Clr>
                <a:srgbClr val="FFFFFF">
                  <a:lumMod val="65000"/>
                </a:srgbClr>
              </a:buClr>
              <a:buFont typeface="Wingdings" pitchFamily="2" charset="2"/>
              <a:buChar char="v"/>
            </a:pPr>
            <a:r>
              <a:rPr lang="en-US" sz="2500" dirty="0" smtClean="0">
                <a:solidFill>
                  <a:srgbClr val="FFFFFF"/>
                </a:solidFill>
              </a:rPr>
              <a:t>Inhibition – high reaction to unfamiliarity</a:t>
            </a:r>
            <a:endParaRPr lang="en-US" sz="2500" dirty="0">
              <a:solidFill>
                <a:srgbClr val="FFFFFF"/>
              </a:solidFill>
            </a:endParaRPr>
          </a:p>
          <a:p>
            <a:pPr marL="742950" lvl="1" indent="-285750">
              <a:buClr>
                <a:srgbClr val="FFFFFF">
                  <a:lumMod val="65000"/>
                </a:srgbClr>
              </a:buClr>
              <a:buFont typeface="Wingdings" pitchFamily="2" charset="2"/>
              <a:buChar char="§"/>
            </a:pPr>
            <a:r>
              <a:rPr lang="en-US" sz="2300" dirty="0" smtClean="0">
                <a:solidFill>
                  <a:srgbClr val="FFFFFF"/>
                </a:solidFill>
              </a:rPr>
              <a:t>Moderately stable throughout the lifespan</a:t>
            </a:r>
          </a:p>
          <a:p>
            <a:pPr marL="742950" lvl="1" indent="-285750">
              <a:buClr>
                <a:srgbClr val="FFFFFF">
                  <a:lumMod val="65000"/>
                </a:srgbClr>
              </a:buClr>
              <a:buFont typeface="Wingdings" pitchFamily="2" charset="2"/>
              <a:buChar char="§"/>
            </a:pPr>
            <a:r>
              <a:rPr lang="en-US" sz="2300" dirty="0" smtClean="0">
                <a:solidFill>
                  <a:srgbClr val="FFFFFF"/>
                </a:solidFill>
              </a:rPr>
              <a:t>Temperamental biases subordinate to historical/cultural influences</a:t>
            </a:r>
          </a:p>
          <a:p>
            <a:pPr marL="742950" lvl="1" indent="-285750">
              <a:buClr>
                <a:srgbClr val="FFFFFF">
                  <a:lumMod val="65000"/>
                </a:srgbClr>
              </a:buClr>
              <a:buFont typeface="Wingdings" pitchFamily="2" charset="2"/>
              <a:buChar char="§"/>
            </a:pPr>
            <a:r>
              <a:rPr lang="en-US" sz="2300" dirty="0" smtClean="0">
                <a:solidFill>
                  <a:srgbClr val="FFFFFF"/>
                </a:solidFill>
              </a:rPr>
              <a:t>Sources of worry – encountering unfamiliar people, places, or situations, uncertainty about future (contrasted to performance anxiety in sports or academia)</a:t>
            </a:r>
          </a:p>
          <a:p>
            <a:pPr marL="742950" lvl="1" indent="-285750">
              <a:buClr>
                <a:srgbClr val="FFFFFF">
                  <a:lumMod val="65000"/>
                </a:srgbClr>
              </a:buClr>
              <a:buFont typeface="Wingdings" pitchFamily="2" charset="2"/>
              <a:buChar char="§"/>
            </a:pPr>
            <a:r>
              <a:rPr lang="en-US" sz="2300" dirty="0" smtClean="0">
                <a:solidFill>
                  <a:srgbClr val="FFFFFF"/>
                </a:solidFill>
              </a:rPr>
              <a:t>Religious commitment can provide sense of certainty for highly reactive persons</a:t>
            </a:r>
          </a:p>
          <a:p>
            <a:pPr marL="742950" lvl="1" indent="-285750">
              <a:buClr>
                <a:srgbClr val="FFFFFF">
                  <a:lumMod val="65000"/>
                </a:srgbClr>
              </a:buClr>
              <a:buFont typeface="Wingdings" pitchFamily="2" charset="2"/>
              <a:buChar char="§"/>
            </a:pPr>
            <a:r>
              <a:rPr lang="en-US" sz="2300" dirty="0" smtClean="0">
                <a:solidFill>
                  <a:srgbClr val="FFFFFF"/>
                </a:solidFill>
              </a:rPr>
              <a:t>Frequent exposure to specific unfamiliar phenomena can produce phobias to these phenomena (p. 169)</a:t>
            </a:r>
          </a:p>
        </p:txBody>
      </p:sp>
    </p:spTree>
    <p:extLst>
      <p:ext uri="{BB962C8B-B14F-4D97-AF65-F5344CB8AC3E}">
        <p14:creationId xmlns:p14="http://schemas.microsoft.com/office/powerpoint/2010/main" val="2593786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914400"/>
          </a:xfrm>
        </p:spPr>
        <p:txBody>
          <a:bodyPr>
            <a:noAutofit/>
          </a:bodyPr>
          <a:lstStyle/>
          <a:p>
            <a:r>
              <a:rPr lang="en-US" sz="3400" cap="none" dirty="0">
                <a:solidFill>
                  <a:srgbClr val="000000">
                    <a:lumMod val="75000"/>
                    <a:lumOff val="25000"/>
                  </a:srgbClr>
                </a:solidFill>
                <a:latin typeface="PMingLiU" pitchFamily="18" charset="-120"/>
                <a:ea typeface="PMingLiU" pitchFamily="18" charset="-120"/>
              </a:rPr>
              <a:t>Behavioral Inhibition as a Risk Factor for Psychopathology</a:t>
            </a:r>
            <a:endParaRPr lang="en-US" sz="3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4099813"/>
            <a:ext cx="2443163" cy="2543111"/>
          </a:xfrm>
          <a:prstGeom prst="rect">
            <a:avLst/>
          </a:prstGeom>
          <a:ln w="28575">
            <a:solidFill>
              <a:schemeClr val="tx1">
                <a:lumMod val="65000"/>
              </a:schemeClr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2819400" y="1676400"/>
            <a:ext cx="6019800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Clr>
                <a:srgbClr val="FFFFFF">
                  <a:lumMod val="65000"/>
                </a:srgbClr>
              </a:buClr>
              <a:buFont typeface="Wingdings" pitchFamily="2" charset="2"/>
              <a:buChar char="v"/>
            </a:pPr>
            <a:r>
              <a:rPr lang="en-US" sz="2500" dirty="0" smtClean="0">
                <a:solidFill>
                  <a:srgbClr val="FFFFFF"/>
                </a:solidFill>
              </a:rPr>
              <a:t>Diagnoses related to behavioral inhibition</a:t>
            </a:r>
            <a:endParaRPr lang="en-US" sz="2500" dirty="0">
              <a:solidFill>
                <a:srgbClr val="FFFFFF"/>
              </a:solidFill>
            </a:endParaRPr>
          </a:p>
          <a:p>
            <a:pPr marL="742950" lvl="1" indent="-285750">
              <a:buClr>
                <a:srgbClr val="FFFFFF">
                  <a:lumMod val="65000"/>
                </a:srgbClr>
              </a:buClr>
              <a:buFont typeface="Wingdings" pitchFamily="2" charset="2"/>
              <a:buChar char="§"/>
            </a:pPr>
            <a:r>
              <a:rPr lang="en-US" sz="2300" dirty="0" smtClean="0">
                <a:solidFill>
                  <a:srgbClr val="FFFFFF"/>
                </a:solidFill>
              </a:rPr>
              <a:t>Social phobia</a:t>
            </a:r>
          </a:p>
          <a:p>
            <a:pPr marL="742950" lvl="1" indent="-285750">
              <a:buClr>
                <a:srgbClr val="FFFFFF">
                  <a:lumMod val="65000"/>
                </a:srgbClr>
              </a:buClr>
              <a:buFont typeface="Wingdings" pitchFamily="2" charset="2"/>
              <a:buChar char="§"/>
            </a:pPr>
            <a:r>
              <a:rPr lang="en-US" sz="2300" dirty="0" smtClean="0">
                <a:solidFill>
                  <a:srgbClr val="FFFFFF"/>
                </a:solidFill>
              </a:rPr>
              <a:t>Depression</a:t>
            </a:r>
          </a:p>
          <a:p>
            <a:pPr marL="742950" lvl="1" indent="-285750">
              <a:buClr>
                <a:srgbClr val="FFFFFF">
                  <a:lumMod val="65000"/>
                </a:srgbClr>
              </a:buClr>
              <a:buFont typeface="Wingdings" pitchFamily="2" charset="2"/>
              <a:buChar char="§"/>
            </a:pPr>
            <a:r>
              <a:rPr lang="en-US" sz="2300" dirty="0" err="1" smtClean="0">
                <a:solidFill>
                  <a:srgbClr val="FFFFFF"/>
                </a:solidFill>
              </a:rPr>
              <a:t>Anhedonia</a:t>
            </a:r>
            <a:endParaRPr lang="en-US" sz="2300" dirty="0" smtClean="0">
              <a:solidFill>
                <a:srgbClr val="FFFFFF"/>
              </a:solidFill>
            </a:endParaRPr>
          </a:p>
          <a:p>
            <a:pPr lvl="1">
              <a:buClr>
                <a:srgbClr val="FFFFFF">
                  <a:lumMod val="65000"/>
                </a:srgbClr>
              </a:buClr>
            </a:pPr>
            <a:endParaRPr lang="en-US" sz="2300" dirty="0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3963" y="3891839"/>
            <a:ext cx="6573982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Clr>
                <a:srgbClr val="FFFFFF">
                  <a:lumMod val="65000"/>
                </a:srgbClr>
              </a:buClr>
              <a:buFont typeface="Wingdings" pitchFamily="2" charset="2"/>
              <a:buChar char="v"/>
            </a:pPr>
            <a:r>
              <a:rPr lang="en-US" sz="2500" dirty="0" smtClean="0">
                <a:solidFill>
                  <a:srgbClr val="FFFFFF"/>
                </a:solidFill>
              </a:rPr>
              <a:t>Biological bias</a:t>
            </a:r>
            <a:endParaRPr lang="en-US" sz="2500" dirty="0">
              <a:solidFill>
                <a:srgbClr val="FFFFFF"/>
              </a:solidFill>
            </a:endParaRPr>
          </a:p>
          <a:p>
            <a:pPr marL="742950" lvl="1" indent="-285750">
              <a:buClr>
                <a:srgbClr val="FFFFFF">
                  <a:lumMod val="65000"/>
                </a:srgbClr>
              </a:buClr>
              <a:buFont typeface="Wingdings" pitchFamily="2" charset="2"/>
              <a:buChar char="§"/>
            </a:pPr>
            <a:r>
              <a:rPr lang="en-US" sz="2300" dirty="0" smtClean="0">
                <a:solidFill>
                  <a:srgbClr val="FFFFFF"/>
                </a:solidFill>
              </a:rPr>
              <a:t>Preference for materialistic explanations</a:t>
            </a:r>
          </a:p>
          <a:p>
            <a:pPr marL="742950" lvl="1" indent="-285750">
              <a:buClr>
                <a:srgbClr val="FFFFFF">
                  <a:lumMod val="65000"/>
                </a:srgbClr>
              </a:buClr>
              <a:buFont typeface="Wingdings" pitchFamily="2" charset="2"/>
              <a:buChar char="§"/>
            </a:pPr>
            <a:r>
              <a:rPr lang="en-US" sz="2300" dirty="0" smtClean="0">
                <a:solidFill>
                  <a:srgbClr val="FFFFFF"/>
                </a:solidFill>
              </a:rPr>
              <a:t>“No one is supposed to blame a victim” (p. 173)</a:t>
            </a:r>
          </a:p>
          <a:p>
            <a:pPr marL="742950" lvl="1" indent="-285750">
              <a:buClr>
                <a:srgbClr val="FFFFFF">
                  <a:lumMod val="65000"/>
                </a:srgbClr>
              </a:buClr>
              <a:buFont typeface="Wingdings" pitchFamily="2" charset="2"/>
              <a:buChar char="§"/>
            </a:pPr>
            <a:r>
              <a:rPr lang="en-US" sz="2300" dirty="0" smtClean="0">
                <a:solidFill>
                  <a:srgbClr val="FFFFFF"/>
                </a:solidFill>
              </a:rPr>
              <a:t>New technologies for geneticists, molecular biologists, and neuroscientists</a:t>
            </a:r>
          </a:p>
          <a:p>
            <a:pPr marL="742950" lvl="1" indent="-285750">
              <a:buClr>
                <a:srgbClr val="FFFFFF">
                  <a:lumMod val="65000"/>
                </a:srgbClr>
              </a:buClr>
              <a:buFont typeface="Wingdings" pitchFamily="2" charset="2"/>
              <a:buChar char="§"/>
            </a:pPr>
            <a:r>
              <a:rPr lang="en-US" sz="2300" dirty="0" smtClean="0">
                <a:solidFill>
                  <a:srgbClr val="FFFFFF"/>
                </a:solidFill>
              </a:rPr>
              <a:t>More focus should be on environmental presentation (p. 174)</a:t>
            </a:r>
          </a:p>
          <a:p>
            <a:pPr marL="742950" lvl="1" indent="-285750">
              <a:buClr>
                <a:srgbClr val="FFFFFF">
                  <a:lumMod val="65000"/>
                </a:srgbClr>
              </a:buClr>
              <a:buFont typeface="Wingdings" pitchFamily="2" charset="2"/>
              <a:buChar char="§"/>
            </a:pPr>
            <a:endParaRPr lang="en-US" sz="2300" dirty="0">
              <a:solidFill>
                <a:srgbClr val="FFFF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489363"/>
            <a:ext cx="2286000" cy="2259466"/>
          </a:xfrm>
          <a:prstGeom prst="rect">
            <a:avLst/>
          </a:prstGeom>
          <a:ln w="28575">
            <a:solidFill>
              <a:schemeClr val="tx1">
                <a:lumMod val="6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095971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228600" y="1524000"/>
            <a:ext cx="8686800" cy="5029200"/>
          </a:xfrm>
        </p:spPr>
        <p:txBody>
          <a:bodyPr/>
          <a:lstStyle/>
          <a:p>
            <a:pPr algn="l"/>
            <a:endParaRPr lang="en-US" dirty="0" smtClean="0">
              <a:latin typeface="PMingLiU" pitchFamily="18" charset="-120"/>
              <a:ea typeface="PMingLiU" pitchFamily="18" charset="-120"/>
            </a:endParaRPr>
          </a:p>
          <a:p>
            <a:pPr algn="l"/>
            <a:endParaRPr lang="en-US" dirty="0" smtClean="0">
              <a:latin typeface="PMingLiU" pitchFamily="18" charset="-120"/>
              <a:ea typeface="PMingLiU" pitchFamily="18" charset="-120"/>
            </a:endParaRPr>
          </a:p>
          <a:p>
            <a:pPr algn="l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2000" cy="990600"/>
          </a:xfrm>
        </p:spPr>
        <p:txBody>
          <a:bodyPr>
            <a:noAutofit/>
          </a:bodyPr>
          <a:lstStyle/>
          <a:p>
            <a:r>
              <a:rPr lang="en-US" sz="3400" dirty="0" smtClean="0">
                <a:latin typeface="PMingLiU" pitchFamily="18" charset="-120"/>
                <a:ea typeface="PMingLiU" pitchFamily="18" charset="-120"/>
              </a:rPr>
              <a:t>I</a:t>
            </a:r>
            <a:r>
              <a:rPr lang="en-US" sz="3400" cap="none" dirty="0" smtClean="0">
                <a:latin typeface="PMingLiU" pitchFamily="18" charset="-120"/>
                <a:ea typeface="PMingLiU" pitchFamily="18" charset="-120"/>
              </a:rPr>
              <a:t>mpulsivity and Vulnerability to Psychopathology</a:t>
            </a:r>
            <a:endParaRPr lang="en-US" sz="3400" dirty="0"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1524000"/>
            <a:ext cx="8610600" cy="5124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tx1">
                  <a:lumMod val="65000"/>
                </a:schemeClr>
              </a:buClr>
              <a:buFont typeface="Wingdings" pitchFamily="2" charset="2"/>
              <a:buChar char="v"/>
            </a:pPr>
            <a:r>
              <a:rPr lang="en-US" sz="2400" dirty="0" smtClean="0"/>
              <a:t>Trait impulsivity underlies several externalizing disorders</a:t>
            </a:r>
          </a:p>
          <a:p>
            <a:pPr marL="742950" lvl="1" indent="-285750">
              <a:buClr>
                <a:schemeClr val="tx1">
                  <a:lumMod val="65000"/>
                </a:schemeClr>
              </a:buClr>
              <a:buFont typeface="Wingdings" pitchFamily="2" charset="2"/>
              <a:buChar char="§"/>
            </a:pPr>
            <a:r>
              <a:rPr lang="en-US" sz="2100" dirty="0" smtClean="0"/>
              <a:t>ADHD</a:t>
            </a:r>
          </a:p>
          <a:p>
            <a:pPr marL="742950" lvl="1" indent="-285750">
              <a:buClr>
                <a:schemeClr val="tx1">
                  <a:lumMod val="65000"/>
                </a:schemeClr>
              </a:buClr>
              <a:buFont typeface="Wingdings" pitchFamily="2" charset="2"/>
              <a:buChar char="§"/>
            </a:pPr>
            <a:r>
              <a:rPr lang="en-US" sz="2100" dirty="0" smtClean="0"/>
              <a:t>ODD</a:t>
            </a:r>
          </a:p>
          <a:p>
            <a:pPr marL="742950" lvl="1" indent="-285750">
              <a:buClr>
                <a:schemeClr val="tx1">
                  <a:lumMod val="65000"/>
                </a:schemeClr>
              </a:buClr>
              <a:buFont typeface="Wingdings" pitchFamily="2" charset="2"/>
              <a:buChar char="§"/>
            </a:pPr>
            <a:r>
              <a:rPr lang="en-US" sz="2100" dirty="0" smtClean="0"/>
              <a:t>CD</a:t>
            </a:r>
          </a:p>
          <a:p>
            <a:pPr marL="742950" lvl="1" indent="-285750">
              <a:buClr>
                <a:schemeClr val="tx1">
                  <a:lumMod val="65000"/>
                </a:schemeClr>
              </a:buClr>
              <a:buFont typeface="Wingdings" pitchFamily="2" charset="2"/>
              <a:buChar char="§"/>
            </a:pPr>
            <a:r>
              <a:rPr lang="en-US" sz="2100" dirty="0" smtClean="0"/>
              <a:t>APD</a:t>
            </a:r>
          </a:p>
          <a:p>
            <a:pPr marL="742950" lvl="1" indent="-285750">
              <a:buClr>
                <a:schemeClr val="tx1">
                  <a:lumMod val="65000"/>
                </a:schemeClr>
              </a:buClr>
              <a:buFont typeface="Wingdings" pitchFamily="2" charset="2"/>
              <a:buChar char="§"/>
            </a:pPr>
            <a:r>
              <a:rPr lang="en-US" sz="2100" dirty="0" smtClean="0"/>
              <a:t>Substance use disorders (SUDs)</a:t>
            </a:r>
          </a:p>
          <a:p>
            <a:pPr marL="285750" lvl="0" indent="-285750">
              <a:buClr>
                <a:schemeClr val="tx1">
                  <a:lumMod val="65000"/>
                </a:schemeClr>
              </a:buClr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FFFFFF"/>
                </a:solidFill>
              </a:rPr>
              <a:t>This trajectory can also culminate in depression and internalizing psychopathology</a:t>
            </a:r>
          </a:p>
          <a:p>
            <a:pPr marL="285750" lvl="0" indent="-285750">
              <a:buClr>
                <a:schemeClr val="tx1">
                  <a:lumMod val="65000"/>
                </a:schemeClr>
              </a:buClr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FFFFFF"/>
                </a:solidFill>
              </a:rPr>
              <a:t>Trait impulsivity – dysfunction in at least one of two inhibitory systems</a:t>
            </a:r>
          </a:p>
          <a:p>
            <a:pPr marL="742950" lvl="1" indent="-285750">
              <a:buClr>
                <a:schemeClr val="tx1">
                  <a:lumMod val="65000"/>
                </a:schemeClr>
              </a:buClr>
              <a:buFont typeface="Wingdings" pitchFamily="2" charset="2"/>
              <a:buChar char="§"/>
            </a:pPr>
            <a:r>
              <a:rPr lang="en-US" sz="2200" i="1" dirty="0" smtClean="0">
                <a:solidFill>
                  <a:srgbClr val="FFFFFF"/>
                </a:solidFill>
              </a:rPr>
              <a:t>Motivational inhibition </a:t>
            </a:r>
            <a:r>
              <a:rPr lang="en-US" sz="2100" dirty="0" smtClean="0">
                <a:solidFill>
                  <a:srgbClr val="FFFFFF"/>
                </a:solidFill>
              </a:rPr>
              <a:t>– behavioral suppression in the context of anxiety-provoking cues</a:t>
            </a:r>
          </a:p>
          <a:p>
            <a:pPr marL="742950" lvl="1" indent="-285750">
              <a:buClr>
                <a:schemeClr val="tx1">
                  <a:lumMod val="65000"/>
                </a:schemeClr>
              </a:buClr>
              <a:buFont typeface="Wingdings" pitchFamily="2" charset="2"/>
              <a:buChar char="§"/>
            </a:pPr>
            <a:r>
              <a:rPr lang="en-US" sz="2200" i="1" dirty="0" smtClean="0">
                <a:solidFill>
                  <a:srgbClr val="FFFFFF"/>
                </a:solidFill>
              </a:rPr>
              <a:t>Executive inhibition </a:t>
            </a:r>
            <a:r>
              <a:rPr lang="en-US" sz="2100" dirty="0" smtClean="0">
                <a:solidFill>
                  <a:srgbClr val="FFFFFF"/>
                </a:solidFill>
              </a:rPr>
              <a:t>– deliberate process of stopping of suppressing a task in appropriate response</a:t>
            </a:r>
            <a:endParaRPr lang="en-US" sz="2100" dirty="0">
              <a:solidFill>
                <a:srgbClr val="FFFFFF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726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914400"/>
          </a:xfrm>
        </p:spPr>
        <p:txBody>
          <a:bodyPr>
            <a:normAutofit/>
          </a:bodyPr>
          <a:lstStyle/>
          <a:p>
            <a:r>
              <a:rPr lang="en-US" sz="3400" cap="none" dirty="0" smtClean="0">
                <a:latin typeface="PMingLiU" pitchFamily="18" charset="-120"/>
                <a:ea typeface="PMingLiU" pitchFamily="18" charset="-120"/>
              </a:rPr>
              <a:t>Impulsivity and Vulnerability to Psychopathology</a:t>
            </a:r>
            <a:endParaRPr lang="en-US" sz="3400" cap="none" dirty="0">
              <a:latin typeface="PMingLiU" pitchFamily="18" charset="-120"/>
              <a:ea typeface="PMingLiU" pitchFamily="18" charset="-12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611" y="4404232"/>
            <a:ext cx="2366716" cy="2213696"/>
          </a:xfrm>
          <a:prstGeom prst="rect">
            <a:avLst/>
          </a:prstGeom>
          <a:ln w="28575">
            <a:solidFill>
              <a:schemeClr val="tx1">
                <a:lumMod val="65000"/>
              </a:schemeClr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325582" y="1752600"/>
            <a:ext cx="8458200" cy="420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tx1">
                  <a:lumMod val="65000"/>
                </a:schemeClr>
              </a:buClr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sz="2400" dirty="0" smtClean="0"/>
              <a:t>DSM-IV criteria for impulsivity in ADHD</a:t>
            </a:r>
          </a:p>
          <a:p>
            <a:pPr marL="742950" lvl="1" indent="-285750">
              <a:buClr>
                <a:schemeClr val="tx1">
                  <a:lumMod val="65000"/>
                </a:schemeClr>
              </a:buClr>
              <a:buFont typeface="Wingdings" pitchFamily="2" charset="2"/>
              <a:buChar char="§"/>
            </a:pPr>
            <a:r>
              <a:rPr lang="en-US" sz="2100" dirty="0" smtClean="0"/>
              <a:t>Impatience</a:t>
            </a:r>
          </a:p>
          <a:p>
            <a:pPr marL="742950" lvl="1" indent="-285750">
              <a:buClr>
                <a:schemeClr val="tx1">
                  <a:lumMod val="65000"/>
                </a:schemeClr>
              </a:buClr>
              <a:buFont typeface="Wingdings" pitchFamily="2" charset="2"/>
              <a:buChar char="§"/>
            </a:pPr>
            <a:r>
              <a:rPr lang="en-US" sz="2100" dirty="0" smtClean="0"/>
              <a:t>Difficulty in delaying response</a:t>
            </a:r>
          </a:p>
          <a:p>
            <a:pPr marL="742950" lvl="1" indent="-285750">
              <a:buClr>
                <a:schemeClr val="tx1">
                  <a:lumMod val="65000"/>
                </a:schemeClr>
              </a:buClr>
              <a:buFont typeface="Wingdings" pitchFamily="2" charset="2"/>
              <a:buChar char="§"/>
            </a:pPr>
            <a:r>
              <a:rPr lang="en-US" sz="2100" dirty="0" smtClean="0"/>
              <a:t>Blurting out answers before the questions have been completed</a:t>
            </a:r>
          </a:p>
          <a:p>
            <a:pPr marL="742950" lvl="1" indent="-285750">
              <a:buClr>
                <a:schemeClr val="tx1">
                  <a:lumMod val="65000"/>
                </a:schemeClr>
              </a:buClr>
              <a:buFont typeface="Wingdings" pitchFamily="2" charset="2"/>
              <a:buChar char="§"/>
            </a:pPr>
            <a:r>
              <a:rPr lang="en-US" sz="2100" dirty="0" smtClean="0"/>
              <a:t>Difficulty awaiting one’s turn</a:t>
            </a:r>
          </a:p>
          <a:p>
            <a:pPr marL="742950" lvl="1" indent="-285750">
              <a:buClr>
                <a:schemeClr val="tx1">
                  <a:lumMod val="65000"/>
                </a:schemeClr>
              </a:buClr>
              <a:buFont typeface="Wingdings" pitchFamily="2" charset="2"/>
              <a:buChar char="§"/>
            </a:pPr>
            <a:r>
              <a:rPr lang="en-US" sz="2100" dirty="0" smtClean="0"/>
              <a:t>Frequently interrupting or intruding on others</a:t>
            </a:r>
          </a:p>
          <a:p>
            <a:pPr lvl="1">
              <a:buClr>
                <a:schemeClr val="tx1">
                  <a:lumMod val="65000"/>
                </a:schemeClr>
              </a:buClr>
            </a:pPr>
            <a:endParaRPr lang="en-US" sz="2100" dirty="0" smtClean="0"/>
          </a:p>
          <a:p>
            <a:pPr lvl="1">
              <a:buClr>
                <a:schemeClr val="tx1">
                  <a:lumMod val="65000"/>
                </a:schemeClr>
              </a:buClr>
            </a:pPr>
            <a:endParaRPr lang="en-US" sz="2100" dirty="0"/>
          </a:p>
          <a:p>
            <a:pPr marL="285750" lvl="0" indent="-285750">
              <a:buClr>
                <a:srgbClr val="FFFFFF">
                  <a:lumMod val="65000"/>
                </a:srgbClr>
              </a:buClr>
              <a:buFont typeface="Wingdings" pitchFamily="2" charset="2"/>
              <a:buChar char="v"/>
            </a:pPr>
            <a:r>
              <a:rPr lang="en-US" sz="2500" i="1" dirty="0" smtClean="0">
                <a:solidFill>
                  <a:srgbClr val="FFFFFF"/>
                </a:solidFill>
              </a:rPr>
              <a:t>Impulsivity</a:t>
            </a:r>
            <a:r>
              <a:rPr lang="en-US" sz="2400" dirty="0" smtClean="0">
                <a:solidFill>
                  <a:srgbClr val="FFFFFF"/>
                </a:solidFill>
              </a:rPr>
              <a:t> – “behavior that is socially </a:t>
            </a:r>
            <a:br>
              <a:rPr lang="en-US" sz="2400" dirty="0" smtClean="0">
                <a:solidFill>
                  <a:srgbClr val="FFFFFF"/>
                </a:solidFill>
              </a:rPr>
            </a:br>
            <a:r>
              <a:rPr lang="en-US" sz="2400" dirty="0" smtClean="0">
                <a:solidFill>
                  <a:srgbClr val="FFFFFF"/>
                </a:solidFill>
              </a:rPr>
              <a:t>inappropriate or maladaptive and is quickly </a:t>
            </a:r>
            <a:br>
              <a:rPr lang="en-US" sz="2400" dirty="0" smtClean="0">
                <a:solidFill>
                  <a:srgbClr val="FFFFFF"/>
                </a:solidFill>
              </a:rPr>
            </a:br>
            <a:r>
              <a:rPr lang="en-US" sz="2400" dirty="0" smtClean="0">
                <a:solidFill>
                  <a:srgbClr val="FFFFFF"/>
                </a:solidFill>
              </a:rPr>
              <a:t>emitted without forethought” (</a:t>
            </a:r>
            <a:r>
              <a:rPr lang="en-US" sz="2400" dirty="0" err="1" smtClean="0">
                <a:solidFill>
                  <a:srgbClr val="FFFFFF"/>
                </a:solidFill>
              </a:rPr>
              <a:t>Oas</a:t>
            </a:r>
            <a:r>
              <a:rPr lang="en-US" sz="2400" dirty="0" smtClean="0">
                <a:solidFill>
                  <a:srgbClr val="FFFFFF"/>
                </a:solidFill>
              </a:rPr>
              <a:t>, 1985; p. 142)</a:t>
            </a:r>
          </a:p>
          <a:p>
            <a:pPr lvl="0">
              <a:buClr>
                <a:srgbClr val="FFFFFF">
                  <a:lumMod val="65000"/>
                </a:srgbClr>
              </a:buClr>
            </a:pPr>
            <a:endParaRPr lang="en-US" sz="24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924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10600" cy="838200"/>
          </a:xfrm>
        </p:spPr>
        <p:txBody>
          <a:bodyPr/>
          <a:lstStyle/>
          <a:p>
            <a:r>
              <a:rPr lang="en-US" sz="3400" cap="none" dirty="0">
                <a:solidFill>
                  <a:srgbClr val="000000">
                    <a:lumMod val="75000"/>
                    <a:lumOff val="25000"/>
                  </a:srgbClr>
                </a:solidFill>
                <a:latin typeface="PMingLiU" pitchFamily="18" charset="-120"/>
                <a:ea typeface="PMingLiU" pitchFamily="18" charset="-120"/>
              </a:rPr>
              <a:t>Impulsivity and Vulnerability to Psychopathology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4267200"/>
            <a:ext cx="2405160" cy="2247900"/>
          </a:xfrm>
          <a:prstGeom prst="rect">
            <a:avLst/>
          </a:prstGeom>
          <a:ln w="28575">
            <a:solidFill>
              <a:schemeClr val="tx1">
                <a:lumMod val="65000"/>
              </a:schemeClr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1524000"/>
            <a:ext cx="2322387" cy="1752600"/>
          </a:xfrm>
          <a:prstGeom prst="rect">
            <a:avLst/>
          </a:prstGeom>
          <a:ln w="28575">
            <a:solidFill>
              <a:schemeClr val="tx1">
                <a:lumMod val="65000"/>
              </a:schemeClr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152400" y="1505718"/>
            <a:ext cx="6553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tx1">
                  <a:lumMod val="65000"/>
                </a:schemeClr>
              </a:buClr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sz="2500" dirty="0" smtClean="0"/>
              <a:t>Etiological formulations</a:t>
            </a:r>
          </a:p>
          <a:p>
            <a:pPr marL="800100" lvl="1" indent="-342900">
              <a:buClr>
                <a:schemeClr val="tx1">
                  <a:lumMod val="65000"/>
                </a:schemeClr>
              </a:buClr>
              <a:buFont typeface="Wingdings" pitchFamily="2" charset="2"/>
              <a:buChar char="§"/>
            </a:pPr>
            <a:r>
              <a:rPr lang="en-US" sz="2100" dirty="0" smtClean="0"/>
              <a:t>Brain injuries – head trauma, hypoxia, and other </a:t>
            </a:r>
            <a:br>
              <a:rPr lang="en-US" sz="2100" dirty="0" smtClean="0"/>
            </a:br>
            <a:r>
              <a:rPr lang="en-US" sz="2100" dirty="0" smtClean="0"/>
              <a:t>CNS insults</a:t>
            </a:r>
          </a:p>
          <a:p>
            <a:pPr marL="800100" lvl="1" indent="-342900">
              <a:buClr>
                <a:schemeClr val="tx1">
                  <a:lumMod val="65000"/>
                </a:schemeClr>
              </a:buClr>
              <a:buFont typeface="Wingdings" pitchFamily="2" charset="2"/>
              <a:buChar char="§"/>
            </a:pPr>
            <a:r>
              <a:rPr lang="en-US" sz="2100" dirty="0" smtClean="0"/>
              <a:t>Exposure to </a:t>
            </a:r>
            <a:r>
              <a:rPr lang="en-US" sz="2100" dirty="0" err="1" smtClean="0"/>
              <a:t>teratogenic</a:t>
            </a:r>
            <a:r>
              <a:rPr lang="en-US" sz="2100" dirty="0" smtClean="0"/>
              <a:t> agents – alcohol, stimulants, lead</a:t>
            </a:r>
          </a:p>
          <a:p>
            <a:pPr marL="800100" lvl="1" indent="-342900">
              <a:buClr>
                <a:schemeClr val="tx1">
                  <a:lumMod val="65000"/>
                </a:schemeClr>
              </a:buClr>
              <a:buFont typeface="Wingdings" pitchFamily="2" charset="2"/>
              <a:buChar char="§"/>
            </a:pPr>
            <a:r>
              <a:rPr lang="en-US" sz="2100" dirty="0" smtClean="0"/>
              <a:t>Early traumatic experiences – social deprivation, abuse, neglect</a:t>
            </a:r>
          </a:p>
          <a:p>
            <a:pPr>
              <a:buClr>
                <a:schemeClr val="tx1">
                  <a:lumMod val="65000"/>
                </a:schemeClr>
              </a:buClr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438401" y="3687414"/>
            <a:ext cx="6513386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Clr>
                <a:srgbClr val="FFFFFF">
                  <a:lumMod val="65000"/>
                </a:srgbClr>
              </a:buClr>
              <a:buFont typeface="Wingdings" pitchFamily="2" charset="2"/>
              <a:buChar char="§"/>
            </a:pPr>
            <a:r>
              <a:rPr lang="en-US" sz="2100" dirty="0">
                <a:solidFill>
                  <a:srgbClr val="FFFFFF"/>
                </a:solidFill>
              </a:rPr>
              <a:t>Genetic vulnerabilities – deficient executive control over </a:t>
            </a:r>
            <a:r>
              <a:rPr lang="en-US" sz="2100" dirty="0" smtClean="0">
                <a:solidFill>
                  <a:srgbClr val="FFFFFF"/>
                </a:solidFill>
              </a:rPr>
              <a:t>behavior</a:t>
            </a:r>
          </a:p>
          <a:p>
            <a:pPr marL="800100" lvl="1" indent="-342900">
              <a:buClr>
                <a:srgbClr val="FFFFFF">
                  <a:lumMod val="65000"/>
                </a:srgbClr>
              </a:buClr>
              <a:buFont typeface="Wingdings" pitchFamily="2" charset="2"/>
              <a:buChar char="§"/>
            </a:pPr>
            <a:r>
              <a:rPr lang="en-US" sz="2100" dirty="0" smtClean="0">
                <a:solidFill>
                  <a:srgbClr val="FFFFFF"/>
                </a:solidFill>
              </a:rPr>
              <a:t>Difficult to distinguish temperamental impulsivity from environmentally based impulsivity (think: </a:t>
            </a:r>
            <a:r>
              <a:rPr lang="en-US" sz="2100" dirty="0" err="1" smtClean="0">
                <a:solidFill>
                  <a:srgbClr val="FFFFFF"/>
                </a:solidFill>
              </a:rPr>
              <a:t>SuperNanny</a:t>
            </a:r>
            <a:r>
              <a:rPr lang="en-US" sz="2100" dirty="0" smtClean="0">
                <a:solidFill>
                  <a:srgbClr val="FFFFFF"/>
                </a:solidFill>
              </a:rPr>
              <a:t>)</a:t>
            </a:r>
          </a:p>
          <a:p>
            <a:pPr marL="800100" lvl="1" indent="-342900">
              <a:buClr>
                <a:srgbClr val="FFFFFF">
                  <a:lumMod val="65000"/>
                </a:srgbClr>
              </a:buClr>
              <a:buFont typeface="Wingdings" pitchFamily="2" charset="2"/>
              <a:buChar char="§"/>
            </a:pPr>
            <a:r>
              <a:rPr lang="en-US" sz="2100" dirty="0" smtClean="0">
                <a:solidFill>
                  <a:srgbClr val="FFFFFF"/>
                </a:solidFill>
              </a:rPr>
              <a:t>Heritable compromises in early maturing brain functioning alter neurodevelopment of later maturing brain functioning responsible for executive functioning and planning</a:t>
            </a:r>
            <a:endParaRPr lang="en-US" sz="21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1369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914400"/>
          </a:xfrm>
        </p:spPr>
        <p:txBody>
          <a:bodyPr/>
          <a:lstStyle/>
          <a:p>
            <a:r>
              <a:rPr lang="en-US" sz="3400" cap="none" dirty="0">
                <a:solidFill>
                  <a:srgbClr val="000000">
                    <a:lumMod val="75000"/>
                    <a:lumOff val="25000"/>
                  </a:srgbClr>
                </a:solidFill>
                <a:latin typeface="PMingLiU" pitchFamily="18" charset="-120"/>
                <a:ea typeface="PMingLiU" pitchFamily="18" charset="-120"/>
              </a:rPr>
              <a:t>Impulsivity and Vulnerability to Psychopathology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676400"/>
            <a:ext cx="8763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Clr>
                <a:srgbClr val="FFFFFF">
                  <a:lumMod val="65000"/>
                </a:srgbClr>
              </a:buClr>
              <a:buFont typeface="Wingdings" pitchFamily="2" charset="2"/>
              <a:buChar char="v"/>
            </a:pPr>
            <a:r>
              <a:rPr lang="en-US" sz="2500" dirty="0" smtClean="0">
                <a:solidFill>
                  <a:srgbClr val="FFFFFF"/>
                </a:solidFill>
              </a:rPr>
              <a:t>Temperamental impulsivity and central dopamine (DA) functioning</a:t>
            </a:r>
            <a:endParaRPr lang="en-US" sz="2500" dirty="0">
              <a:solidFill>
                <a:srgbClr val="FFFFFF"/>
              </a:solidFill>
            </a:endParaRPr>
          </a:p>
          <a:p>
            <a:pPr marL="742950" lvl="1" indent="-285750">
              <a:buClr>
                <a:srgbClr val="FFFFFF">
                  <a:lumMod val="65000"/>
                </a:srgbClr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rgbClr val="FFFFFF"/>
                </a:solidFill>
              </a:rPr>
              <a:t>Mesolimbic dopamine system</a:t>
            </a:r>
          </a:p>
          <a:p>
            <a:pPr marL="1257300" lvl="2" indent="-342900">
              <a:buClr>
                <a:srgbClr val="FFFFFF">
                  <a:lumMod val="65000"/>
                </a:srgbClr>
              </a:buClr>
              <a:buFont typeface="Courier New" pitchFamily="49" charset="0"/>
              <a:buChar char="o"/>
            </a:pPr>
            <a:r>
              <a:rPr lang="en-US" sz="2100" dirty="0" smtClean="0">
                <a:solidFill>
                  <a:srgbClr val="FFFFFF"/>
                </a:solidFill>
              </a:rPr>
              <a:t>Ventral tegmental area</a:t>
            </a:r>
          </a:p>
          <a:p>
            <a:pPr marL="1257300" lvl="2" indent="-342900">
              <a:buClr>
                <a:srgbClr val="FFFFFF">
                  <a:lumMod val="65000"/>
                </a:srgbClr>
              </a:buClr>
              <a:buFont typeface="Courier New" pitchFamily="49" charset="0"/>
              <a:buChar char="o"/>
            </a:pPr>
            <a:r>
              <a:rPr lang="en-US" sz="2100" dirty="0" smtClean="0">
                <a:solidFill>
                  <a:srgbClr val="FFFFFF"/>
                </a:solidFill>
              </a:rPr>
              <a:t>Projections to the nucleus </a:t>
            </a:r>
            <a:r>
              <a:rPr lang="en-US" sz="2100" dirty="0" err="1" smtClean="0">
                <a:solidFill>
                  <a:srgbClr val="FFFFFF"/>
                </a:solidFill>
              </a:rPr>
              <a:t>accumbens</a:t>
            </a:r>
            <a:endParaRPr lang="en-US" sz="2100" dirty="0" smtClean="0">
              <a:solidFill>
                <a:srgbClr val="FFFFFF"/>
              </a:solidFill>
            </a:endParaRPr>
          </a:p>
          <a:p>
            <a:pPr marL="1257300" lvl="2" indent="-342900">
              <a:buClr>
                <a:srgbClr val="FFFFFF">
                  <a:lumMod val="65000"/>
                </a:srgbClr>
              </a:buClr>
              <a:buFont typeface="Courier New" pitchFamily="49" charset="0"/>
              <a:buChar char="o"/>
            </a:pPr>
            <a:r>
              <a:rPr lang="en-US" sz="2100" dirty="0" smtClean="0">
                <a:solidFill>
                  <a:srgbClr val="FFFFFF"/>
                </a:solidFill>
              </a:rPr>
              <a:t>Projections to other dopaminergic networks within the CNS</a:t>
            </a:r>
          </a:p>
          <a:p>
            <a:pPr marL="742950" lvl="1" indent="-285750">
              <a:buClr>
                <a:srgbClr val="FFFFFF">
                  <a:lumMod val="65000"/>
                </a:srgbClr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rgbClr val="FFFFFF"/>
                </a:solidFill>
              </a:rPr>
              <a:t>Trait impulsivity caused in part by abnormally low central DA activity</a:t>
            </a:r>
          </a:p>
          <a:p>
            <a:pPr lvl="1">
              <a:buClr>
                <a:srgbClr val="FFFFFF">
                  <a:lumMod val="65000"/>
                </a:srgbClr>
              </a:buClr>
            </a:pPr>
            <a:endParaRPr lang="en-US" sz="2200" dirty="0" smtClean="0">
              <a:solidFill>
                <a:srgbClr val="FFFFFF"/>
              </a:solidFill>
            </a:endParaRPr>
          </a:p>
          <a:p>
            <a:pPr marL="285750" lvl="0" indent="-285750">
              <a:buClr>
                <a:srgbClr val="FFFFFF">
                  <a:lumMod val="65000"/>
                </a:srgbClr>
              </a:buClr>
              <a:buFont typeface="Wingdings" pitchFamily="2" charset="2"/>
              <a:buChar char="v"/>
            </a:pPr>
            <a:r>
              <a:rPr lang="en-US" sz="2500" dirty="0" smtClean="0">
                <a:solidFill>
                  <a:srgbClr val="FFFFFF"/>
                </a:solidFill>
              </a:rPr>
              <a:t>Behavior genetics of impulsivity</a:t>
            </a:r>
          </a:p>
          <a:p>
            <a:pPr marL="800100" lvl="1" indent="-342900">
              <a:buClr>
                <a:srgbClr val="FFFFFF">
                  <a:lumMod val="65000"/>
                </a:srgbClr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rgbClr val="FFFFFF"/>
                </a:solidFill>
              </a:rPr>
              <a:t>Concordance rates of impulsivity and ADHD – 0.8 heritability (80% genetic)</a:t>
            </a:r>
          </a:p>
          <a:p>
            <a:pPr marL="800100" lvl="1" indent="-342900">
              <a:buClr>
                <a:srgbClr val="FFFFFF">
                  <a:lumMod val="65000"/>
                </a:srgbClr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rgbClr val="FFFFFF"/>
                </a:solidFill>
              </a:rPr>
              <a:t>Externalizing disorders – 81% genetic, reflecting trait impulsivity</a:t>
            </a:r>
            <a:endParaRPr lang="en-US" sz="2200" dirty="0">
              <a:solidFill>
                <a:srgbClr val="FFFFFF"/>
              </a:solidFill>
            </a:endParaRPr>
          </a:p>
          <a:p>
            <a:pPr lvl="1">
              <a:buClr>
                <a:srgbClr val="FFFFFF">
                  <a:lumMod val="65000"/>
                </a:srgbClr>
              </a:buClr>
            </a:pPr>
            <a:endParaRPr lang="en-US" sz="2200" dirty="0">
              <a:solidFill>
                <a:srgbClr val="FFFFFF"/>
              </a:solidFill>
            </a:endParaRPr>
          </a:p>
          <a:p>
            <a:pPr lvl="2">
              <a:buClr>
                <a:srgbClr val="FFFFFF">
                  <a:lumMod val="65000"/>
                </a:srgbClr>
              </a:buClr>
            </a:pPr>
            <a:endParaRPr lang="en-US" sz="21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073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10600" cy="838200"/>
          </a:xfrm>
        </p:spPr>
        <p:txBody>
          <a:bodyPr/>
          <a:lstStyle/>
          <a:p>
            <a:r>
              <a:rPr lang="en-US" sz="3400" cap="none" dirty="0">
                <a:solidFill>
                  <a:srgbClr val="000000">
                    <a:lumMod val="75000"/>
                    <a:lumOff val="25000"/>
                  </a:srgbClr>
                </a:solidFill>
                <a:latin typeface="PMingLiU" pitchFamily="18" charset="-120"/>
                <a:ea typeface="PMingLiU" pitchFamily="18" charset="-120"/>
              </a:rPr>
              <a:t>Impulsivity and Vulnerability to Psychopathology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99" y="2057400"/>
            <a:ext cx="3276601" cy="3610948"/>
          </a:xfrm>
          <a:prstGeom prst="rect">
            <a:avLst/>
          </a:prstGeom>
          <a:ln w="28575">
            <a:solidFill>
              <a:schemeClr val="tx1">
                <a:lumMod val="65000"/>
              </a:schemeClr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3200400" y="1413164"/>
            <a:ext cx="58674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Clr>
                <a:srgbClr val="FFFFFF">
                  <a:lumMod val="65000"/>
                </a:srgbClr>
              </a:buClr>
              <a:buFont typeface="Wingdings" pitchFamily="2" charset="2"/>
              <a:buChar char="v"/>
            </a:pPr>
            <a:r>
              <a:rPr lang="en-US" sz="2500" dirty="0" smtClean="0">
                <a:solidFill>
                  <a:srgbClr val="FFFFFF"/>
                </a:solidFill>
              </a:rPr>
              <a:t>Molecular genetics of impulsivity</a:t>
            </a:r>
            <a:endParaRPr lang="en-US" sz="2500" dirty="0">
              <a:solidFill>
                <a:srgbClr val="FFFFFF"/>
              </a:solidFill>
            </a:endParaRPr>
          </a:p>
          <a:p>
            <a:pPr marL="800100" lvl="1" indent="-342900">
              <a:buClr>
                <a:srgbClr val="FFFFFF">
                  <a:lumMod val="65000"/>
                </a:srgbClr>
              </a:buClr>
              <a:buFont typeface="Wingdings" pitchFamily="2" charset="2"/>
              <a:buChar char="§"/>
            </a:pPr>
            <a:r>
              <a:rPr lang="en-US" sz="2300" i="1" dirty="0" smtClean="0">
                <a:solidFill>
                  <a:srgbClr val="FFFFFF"/>
                </a:solidFill>
              </a:rPr>
              <a:t>Linkage studies </a:t>
            </a:r>
            <a:r>
              <a:rPr lang="en-US" sz="2100" dirty="0" smtClean="0">
                <a:solidFill>
                  <a:srgbClr val="FFFFFF"/>
                </a:solidFill>
              </a:rPr>
              <a:t>– search for genetic markers with known chromosomal locations among large numbers of families</a:t>
            </a:r>
          </a:p>
          <a:p>
            <a:pPr marL="800100" lvl="1" indent="-342900">
              <a:buClr>
                <a:srgbClr val="FFFFFF">
                  <a:lumMod val="65000"/>
                </a:srgbClr>
              </a:buClr>
              <a:buFont typeface="Wingdings" pitchFamily="2" charset="2"/>
              <a:buChar char="§"/>
            </a:pPr>
            <a:r>
              <a:rPr lang="en-US" sz="2300" i="1" dirty="0" smtClean="0">
                <a:solidFill>
                  <a:srgbClr val="FFFFFF"/>
                </a:solidFill>
              </a:rPr>
              <a:t>Genetic association studies </a:t>
            </a:r>
            <a:r>
              <a:rPr lang="en-US" sz="2100" dirty="0" smtClean="0">
                <a:solidFill>
                  <a:srgbClr val="FFFFFF"/>
                </a:solidFill>
              </a:rPr>
              <a:t>– begins with candidate gene thought to play etiological role in expression of disorder</a:t>
            </a:r>
          </a:p>
          <a:p>
            <a:pPr marL="1257300" lvl="2" indent="-342900">
              <a:buClr>
                <a:srgbClr val="FFFFFF">
                  <a:lumMod val="65000"/>
                </a:srgbClr>
              </a:buClr>
              <a:buFont typeface="Courier New" pitchFamily="49" charset="0"/>
              <a:buChar char="o"/>
            </a:pPr>
            <a:r>
              <a:rPr lang="en-US" sz="2000" dirty="0" smtClean="0">
                <a:solidFill>
                  <a:srgbClr val="FFFFFF"/>
                </a:solidFill>
              </a:rPr>
              <a:t>Allelic frequencies of specific genetic polymorphisms compared among those with and without the disorder</a:t>
            </a:r>
          </a:p>
          <a:p>
            <a:pPr marL="1257300" lvl="2" indent="-342900">
              <a:buClr>
                <a:srgbClr val="FFFFFF">
                  <a:lumMod val="65000"/>
                </a:srgbClr>
              </a:buClr>
              <a:buFont typeface="Courier New" pitchFamily="49" charset="0"/>
              <a:buChar char="o"/>
            </a:pPr>
            <a:r>
              <a:rPr lang="en-US" sz="2000" dirty="0" smtClean="0">
                <a:solidFill>
                  <a:srgbClr val="FFFFFF"/>
                </a:solidFill>
              </a:rPr>
              <a:t>DRD4 gene and DAT1 gene implicated in the pathophysiology of impulsivity through DA expression</a:t>
            </a:r>
          </a:p>
          <a:p>
            <a:pPr marL="1257300" lvl="2" indent="-342900">
              <a:buClr>
                <a:srgbClr val="FFFFFF">
                  <a:lumMod val="65000"/>
                </a:srgbClr>
              </a:buClr>
              <a:buFont typeface="Courier New" pitchFamily="49" charset="0"/>
              <a:buChar char="o"/>
            </a:pPr>
            <a:r>
              <a:rPr lang="en-US" sz="2000" dirty="0" smtClean="0">
                <a:solidFill>
                  <a:srgbClr val="FFFFFF"/>
                </a:solidFill>
              </a:rPr>
              <a:t>DBH, MAO, COMT genes also implicated in the pathophysiology of impulsivity through DA synthesis and metabolism</a:t>
            </a:r>
            <a:endParaRPr lang="en-US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804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10600" cy="838200"/>
          </a:xfrm>
        </p:spPr>
        <p:txBody>
          <a:bodyPr/>
          <a:lstStyle/>
          <a:p>
            <a:r>
              <a:rPr lang="en-US" sz="3400" cap="none" dirty="0">
                <a:solidFill>
                  <a:srgbClr val="000000">
                    <a:lumMod val="75000"/>
                    <a:lumOff val="25000"/>
                  </a:srgbClr>
                </a:solidFill>
                <a:latin typeface="PMingLiU" pitchFamily="18" charset="-120"/>
                <a:ea typeface="PMingLiU" pitchFamily="18" charset="-120"/>
              </a:rPr>
              <a:t>Impulsivity and Vulnerability to Psychopathology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2660073" y="4257675"/>
            <a:ext cx="1600200" cy="10668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effectLst>
            <a:outerShdw blurRad="50800" dist="50800" dir="5400000" algn="ctr" rotWithShape="0">
              <a:schemeClr val="tx1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28600" y="1602570"/>
            <a:ext cx="86106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Clr>
                <a:srgbClr val="FFFFFF">
                  <a:lumMod val="65000"/>
                </a:srgbClr>
              </a:buClr>
              <a:buFont typeface="Wingdings" pitchFamily="2" charset="2"/>
              <a:buChar char="v"/>
            </a:pPr>
            <a:r>
              <a:rPr lang="en-US" sz="2500" dirty="0" smtClean="0">
                <a:solidFill>
                  <a:srgbClr val="FFFFFF"/>
                </a:solidFill>
              </a:rPr>
              <a:t>Behavioral </a:t>
            </a:r>
            <a:r>
              <a:rPr lang="en-US" sz="2500" dirty="0" err="1" smtClean="0">
                <a:solidFill>
                  <a:srgbClr val="FFFFFF"/>
                </a:solidFill>
              </a:rPr>
              <a:t>disinhibition</a:t>
            </a:r>
            <a:r>
              <a:rPr lang="en-US" sz="2500" dirty="0" smtClean="0">
                <a:solidFill>
                  <a:srgbClr val="FFFFFF"/>
                </a:solidFill>
              </a:rPr>
              <a:t> and behavioral inhibition have almost completely non-overlapping neural substrates</a:t>
            </a:r>
            <a:endParaRPr lang="en-US" sz="2500" dirty="0">
              <a:solidFill>
                <a:srgbClr val="FFFFFF"/>
              </a:solidFill>
            </a:endParaRPr>
          </a:p>
          <a:p>
            <a:pPr marL="742950" lvl="1" indent="-285750">
              <a:buClr>
                <a:srgbClr val="FFFFFF">
                  <a:lumMod val="65000"/>
                </a:srgbClr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rgbClr val="FFFFFF"/>
                </a:solidFill>
              </a:rPr>
              <a:t>Inhibition mediated by </a:t>
            </a:r>
            <a:r>
              <a:rPr lang="en-US" sz="2200" dirty="0" err="1" smtClean="0">
                <a:solidFill>
                  <a:srgbClr val="FFFFFF"/>
                </a:solidFill>
              </a:rPr>
              <a:t>septal</a:t>
            </a:r>
            <a:r>
              <a:rPr lang="en-US" sz="2200" dirty="0" smtClean="0">
                <a:solidFill>
                  <a:srgbClr val="FFFFFF"/>
                </a:solidFill>
              </a:rPr>
              <a:t>-hippocampal system</a:t>
            </a:r>
          </a:p>
          <a:p>
            <a:pPr marL="742950" lvl="1" indent="-285750">
              <a:buClr>
                <a:srgbClr val="FFFFFF">
                  <a:lumMod val="65000"/>
                </a:srgbClr>
              </a:buClr>
              <a:buFont typeface="Wingdings" pitchFamily="2" charset="2"/>
              <a:buChar char="§"/>
            </a:pPr>
            <a:r>
              <a:rPr lang="en-US" sz="2200" dirty="0" err="1" smtClean="0">
                <a:solidFill>
                  <a:srgbClr val="FFFFFF"/>
                </a:solidFill>
              </a:rPr>
              <a:t>Septo</a:t>
            </a:r>
            <a:r>
              <a:rPr lang="en-US" sz="2200" dirty="0" smtClean="0">
                <a:solidFill>
                  <a:srgbClr val="FFFFFF"/>
                </a:solidFill>
              </a:rPr>
              <a:t>-hippocampal system suppresses approach behaviors under threat</a:t>
            </a:r>
          </a:p>
          <a:p>
            <a:pPr marL="742950" lvl="1" indent="-285750">
              <a:buClr>
                <a:srgbClr val="FFFFFF">
                  <a:lumMod val="65000"/>
                </a:srgbClr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rgbClr val="FFFFFF"/>
                </a:solidFill>
              </a:rPr>
              <a:t>A person could be high on one construct and low on the other</a:t>
            </a:r>
            <a:endParaRPr lang="en-US" sz="220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85455" y="4481945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     DISIN.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1600200" y="4457700"/>
            <a:ext cx="0" cy="304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722543"/>
            <a:ext cx="274637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3170237" y="3888343"/>
            <a:ext cx="983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INHIB.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600200" y="5635336"/>
            <a:ext cx="0" cy="381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752600" y="5638800"/>
            <a:ext cx="919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DISIN.</a:t>
            </a:r>
            <a:endParaRPr lang="en-US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8782" y="5324472"/>
            <a:ext cx="1731963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8781" y="4256757"/>
            <a:ext cx="1731963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2364" y="5324475"/>
            <a:ext cx="1731963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1085" y="3811071"/>
            <a:ext cx="274637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4805866" y="3887425"/>
            <a:ext cx="997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INHIB.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757055" y="4457700"/>
            <a:ext cx="13968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Protected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(buffered)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364327" y="4577834"/>
            <a:ext cx="1439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APD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287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762000"/>
          </a:xfrm>
        </p:spPr>
        <p:txBody>
          <a:bodyPr/>
          <a:lstStyle/>
          <a:p>
            <a:r>
              <a:rPr lang="en-US" sz="3400" cap="none" dirty="0">
                <a:solidFill>
                  <a:srgbClr val="000000">
                    <a:lumMod val="75000"/>
                    <a:lumOff val="25000"/>
                  </a:srgbClr>
                </a:solidFill>
                <a:latin typeface="PMingLiU" pitchFamily="18" charset="-120"/>
                <a:ea typeface="PMingLiU" pitchFamily="18" charset="-120"/>
              </a:rPr>
              <a:t>Impulsivity and Vulnerability to Psychopathology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1766455"/>
            <a:ext cx="86868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Clr>
                <a:srgbClr val="FFFFFF">
                  <a:lumMod val="65000"/>
                </a:srgbClr>
              </a:buClr>
            </a:pPr>
            <a:r>
              <a:rPr lang="en-US" sz="2200" i="1" dirty="0" smtClean="0">
                <a:solidFill>
                  <a:srgbClr val="FFFFFF"/>
                </a:solidFill>
              </a:rPr>
              <a:t>Cont’d</a:t>
            </a:r>
          </a:p>
          <a:p>
            <a:pPr marL="742950" lvl="1" indent="-285750">
              <a:buClr>
                <a:srgbClr val="FFFFFF">
                  <a:lumMod val="65000"/>
                </a:srgbClr>
              </a:buClr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FFFFFF"/>
                </a:solidFill>
              </a:rPr>
              <a:t>Anxiety helps ADHD children be more responsive to intervention</a:t>
            </a:r>
          </a:p>
          <a:p>
            <a:pPr marL="1257300" lvl="2" indent="-342900">
              <a:buClr>
                <a:srgbClr val="FFFFFF">
                  <a:lumMod val="65000"/>
                </a:srgbClr>
              </a:buClr>
              <a:buFont typeface="Courier New" pitchFamily="49" charset="0"/>
              <a:buChar char="o"/>
            </a:pPr>
            <a:r>
              <a:rPr lang="en-US" sz="2200" dirty="0" smtClean="0">
                <a:solidFill>
                  <a:srgbClr val="FFFFFF"/>
                </a:solidFill>
              </a:rPr>
              <a:t>Implications for psychotherapy</a:t>
            </a:r>
          </a:p>
          <a:p>
            <a:pPr marL="1257300" lvl="2" indent="-342900">
              <a:buClr>
                <a:srgbClr val="FFFFFF">
                  <a:lumMod val="65000"/>
                </a:srgbClr>
              </a:buClr>
              <a:buFont typeface="Courier New" pitchFamily="49" charset="0"/>
              <a:buChar char="o"/>
            </a:pPr>
            <a:r>
              <a:rPr lang="en-US" sz="2200" dirty="0" smtClean="0">
                <a:solidFill>
                  <a:srgbClr val="FFFFFF"/>
                </a:solidFill>
              </a:rPr>
              <a:t>Implications for medication</a:t>
            </a:r>
          </a:p>
          <a:p>
            <a:pPr marL="1257300" lvl="2" indent="-342900">
              <a:buClr>
                <a:srgbClr val="FFFFFF">
                  <a:lumMod val="65000"/>
                </a:srgbClr>
              </a:buClr>
              <a:buFont typeface="Courier New" pitchFamily="49" charset="0"/>
              <a:buChar char="o"/>
            </a:pPr>
            <a:endParaRPr lang="en-US" sz="2200" dirty="0" smtClean="0">
              <a:solidFill>
                <a:srgbClr val="FFFFFF"/>
              </a:solidFill>
            </a:endParaRPr>
          </a:p>
          <a:p>
            <a:pPr marL="742950" lvl="1" indent="-285750">
              <a:buClr>
                <a:srgbClr val="FFFFFF">
                  <a:lumMod val="65000"/>
                </a:srgbClr>
              </a:buClr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FFFFFF"/>
                </a:solidFill>
              </a:rPr>
              <a:t>Psychopathy – combination of excessive approach behaviors and disturbing lack of anxiety and fear</a:t>
            </a:r>
          </a:p>
          <a:p>
            <a:pPr lvl="1">
              <a:buClr>
                <a:srgbClr val="FFFFFF">
                  <a:lumMod val="65000"/>
                </a:srgbClr>
              </a:buClr>
            </a:pPr>
            <a:endParaRPr lang="en-US" sz="2200" dirty="0" smtClean="0">
              <a:solidFill>
                <a:srgbClr val="FFFFFF"/>
              </a:solidFill>
            </a:endParaRPr>
          </a:p>
          <a:p>
            <a:pPr marL="742950" lvl="1" indent="-285750">
              <a:buClr>
                <a:srgbClr val="FFFFFF">
                  <a:lumMod val="65000"/>
                </a:srgbClr>
              </a:buClr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FFFFFF"/>
                </a:solidFill>
              </a:rPr>
              <a:t>Trait x trait interaction – two independent heritable attributes contributing to behavioral functioning</a:t>
            </a:r>
            <a:endParaRPr lang="en-US" sz="2400" dirty="0">
              <a:solidFill>
                <a:srgbClr val="FFFFFF"/>
              </a:solidFill>
            </a:endParaRPr>
          </a:p>
          <a:p>
            <a:pPr lvl="2">
              <a:buClr>
                <a:srgbClr val="FFFFFF">
                  <a:lumMod val="65000"/>
                </a:srgbClr>
              </a:buClr>
            </a:pPr>
            <a:endParaRPr lang="en-US" sz="2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721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762000"/>
          </a:xfrm>
        </p:spPr>
        <p:txBody>
          <a:bodyPr/>
          <a:lstStyle/>
          <a:p>
            <a:r>
              <a:rPr lang="en-US" sz="3400" cap="none" dirty="0">
                <a:solidFill>
                  <a:srgbClr val="000000">
                    <a:lumMod val="75000"/>
                    <a:lumOff val="25000"/>
                  </a:srgbClr>
                </a:solidFill>
                <a:latin typeface="PMingLiU" pitchFamily="18" charset="-120"/>
                <a:ea typeface="PMingLiU" pitchFamily="18" charset="-120"/>
              </a:rPr>
              <a:t>Impulsivity and Vulnerability to Psychopathology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513" y="4800599"/>
            <a:ext cx="2571750" cy="1781175"/>
          </a:xfrm>
          <a:prstGeom prst="rect">
            <a:avLst/>
          </a:prstGeom>
          <a:ln w="28575">
            <a:solidFill>
              <a:schemeClr val="tx1">
                <a:lumMod val="75000"/>
              </a:schemeClr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311727" y="1600199"/>
            <a:ext cx="8610600" cy="3524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Clr>
                <a:srgbClr val="FFFFFF">
                  <a:lumMod val="65000"/>
                </a:srgbClr>
              </a:buClr>
              <a:buFont typeface="Wingdings" pitchFamily="2" charset="2"/>
              <a:buChar char="v"/>
            </a:pPr>
            <a:r>
              <a:rPr lang="en-US" sz="2500" dirty="0" smtClean="0">
                <a:solidFill>
                  <a:srgbClr val="FFFFFF"/>
                </a:solidFill>
              </a:rPr>
              <a:t>Environmental risk for impulsive children</a:t>
            </a:r>
            <a:endParaRPr lang="en-US" sz="2500" dirty="0">
              <a:solidFill>
                <a:srgbClr val="FFFFFF"/>
              </a:solidFill>
            </a:endParaRPr>
          </a:p>
          <a:p>
            <a:pPr marL="742950" lvl="1" indent="-285750">
              <a:buClr>
                <a:srgbClr val="FFFFFF">
                  <a:lumMod val="65000"/>
                </a:srgbClr>
              </a:buClr>
              <a:buFont typeface="Wingdings" pitchFamily="2" charset="2"/>
              <a:buChar char="§"/>
            </a:pPr>
            <a:r>
              <a:rPr lang="en-US" sz="2300" dirty="0" smtClean="0">
                <a:solidFill>
                  <a:srgbClr val="FFFFFF"/>
                </a:solidFill>
              </a:rPr>
              <a:t>Parenting – negative, lax, verbose, </a:t>
            </a:r>
            <a:r>
              <a:rPr lang="en-US" sz="2300" dirty="0" err="1" smtClean="0">
                <a:solidFill>
                  <a:srgbClr val="FFFFFF"/>
                </a:solidFill>
              </a:rPr>
              <a:t>overreactive</a:t>
            </a:r>
            <a:r>
              <a:rPr lang="en-US" sz="2300" dirty="0" smtClean="0">
                <a:solidFill>
                  <a:srgbClr val="FFFFFF"/>
                </a:solidFill>
              </a:rPr>
              <a:t> in discipline</a:t>
            </a:r>
          </a:p>
          <a:p>
            <a:pPr marL="1257300" lvl="2" indent="-342900">
              <a:buClr>
                <a:srgbClr val="FFFFFF">
                  <a:lumMod val="65000"/>
                </a:srgbClr>
              </a:buClr>
              <a:buFont typeface="Courier New" pitchFamily="49" charset="0"/>
              <a:buChar char="o"/>
            </a:pPr>
            <a:r>
              <a:rPr lang="en-US" sz="2200" dirty="0" smtClean="0">
                <a:solidFill>
                  <a:srgbClr val="FFFFFF"/>
                </a:solidFill>
              </a:rPr>
              <a:t>Hyperactivity + nagging, explosive parenting + hyper.*</a:t>
            </a:r>
            <a:r>
              <a:rPr lang="en-US" sz="2200" dirty="0" err="1" smtClean="0">
                <a:solidFill>
                  <a:srgbClr val="FFFFFF"/>
                </a:solidFill>
              </a:rPr>
              <a:t>paren</a:t>
            </a:r>
            <a:r>
              <a:rPr lang="en-US" sz="2200" dirty="0" err="1" smtClean="0">
                <a:solidFill>
                  <a:srgbClr val="FFFFFF"/>
                </a:solidFill>
                <a:sym typeface="Wingdings" pitchFamily="2" charset="2"/>
              </a:rPr>
              <a:t>externizaling</a:t>
            </a:r>
            <a:r>
              <a:rPr lang="en-US" sz="2200" dirty="0" smtClean="0">
                <a:solidFill>
                  <a:srgbClr val="FFFFFF"/>
                </a:solidFill>
                <a:sym typeface="Wingdings" pitchFamily="2" charset="2"/>
              </a:rPr>
              <a:t> disorder</a:t>
            </a:r>
          </a:p>
          <a:p>
            <a:pPr marL="1257300" lvl="2" indent="-342900">
              <a:buClr>
                <a:srgbClr val="FFFFFF">
                  <a:lumMod val="65000"/>
                </a:srgbClr>
              </a:buClr>
              <a:buFont typeface="Courier New" pitchFamily="49" charset="0"/>
              <a:buChar char="o"/>
            </a:pPr>
            <a:r>
              <a:rPr lang="en-US" sz="2200" dirty="0" smtClean="0">
                <a:solidFill>
                  <a:srgbClr val="FFFFFF"/>
                </a:solidFill>
                <a:sym typeface="Wingdings" pitchFamily="2" charset="2"/>
              </a:rPr>
              <a:t>Impulsivity causing coercive parenting?</a:t>
            </a:r>
          </a:p>
          <a:p>
            <a:pPr marL="1257300" lvl="2" indent="-342900">
              <a:buClr>
                <a:srgbClr val="FFFFFF">
                  <a:lumMod val="65000"/>
                </a:srgbClr>
              </a:buClr>
              <a:buFont typeface="Courier New" pitchFamily="49" charset="0"/>
              <a:buChar char="o"/>
            </a:pPr>
            <a:r>
              <a:rPr lang="en-US" sz="2200" dirty="0" smtClean="0">
                <a:solidFill>
                  <a:srgbClr val="FFFFFF"/>
                </a:solidFill>
                <a:sym typeface="Wingdings" pitchFamily="2" charset="2"/>
              </a:rPr>
              <a:t>Parental interventions ameliorate impulsivity</a:t>
            </a:r>
          </a:p>
          <a:p>
            <a:pPr marL="742950" lvl="1" indent="-285750">
              <a:buClr>
                <a:srgbClr val="FFFFFF">
                  <a:lumMod val="65000"/>
                </a:srgbClr>
              </a:buClr>
              <a:buFont typeface="Wingdings" pitchFamily="2" charset="2"/>
              <a:buChar char="§"/>
            </a:pPr>
            <a:r>
              <a:rPr lang="en-US" sz="2300" dirty="0" smtClean="0">
                <a:solidFill>
                  <a:srgbClr val="FFFFFF"/>
                </a:solidFill>
              </a:rPr>
              <a:t>Child abuse and neglect</a:t>
            </a:r>
          </a:p>
          <a:p>
            <a:pPr marL="1257300" lvl="2" indent="-342900">
              <a:buClr>
                <a:srgbClr val="FFFFFF">
                  <a:lumMod val="65000"/>
                </a:srgbClr>
              </a:buClr>
              <a:buFont typeface="Courier New" pitchFamily="49" charset="0"/>
              <a:buChar char="o"/>
            </a:pPr>
            <a:r>
              <a:rPr lang="en-US" sz="2200" dirty="0" smtClean="0">
                <a:solidFill>
                  <a:srgbClr val="FFFFFF"/>
                </a:solidFill>
              </a:rPr>
              <a:t>Impulsive children at higher risk for abuse and neglect</a:t>
            </a:r>
          </a:p>
          <a:p>
            <a:pPr marL="1257300" lvl="2" indent="-342900">
              <a:buClr>
                <a:srgbClr val="FFFFFF">
                  <a:lumMod val="65000"/>
                </a:srgbClr>
              </a:buClr>
              <a:buFont typeface="Courier New" pitchFamily="49" charset="0"/>
              <a:buChar char="o"/>
            </a:pPr>
            <a:r>
              <a:rPr lang="en-US" sz="2200" dirty="0" smtClean="0">
                <a:solidFill>
                  <a:srgbClr val="FFFFFF"/>
                </a:solidFill>
              </a:rPr>
              <a:t>MAO gene + maltreatment + </a:t>
            </a:r>
            <a:r>
              <a:rPr lang="en-US" sz="2200" dirty="0" err="1" smtClean="0">
                <a:solidFill>
                  <a:srgbClr val="FFFFFF"/>
                </a:solidFill>
              </a:rPr>
              <a:t>MAOgene</a:t>
            </a:r>
            <a:r>
              <a:rPr lang="en-US" sz="2200" dirty="0" smtClean="0">
                <a:solidFill>
                  <a:srgbClr val="FFFFFF"/>
                </a:solidFill>
              </a:rPr>
              <a:t>*</a:t>
            </a:r>
            <a:r>
              <a:rPr lang="en-US" sz="2200" dirty="0" err="1" smtClean="0">
                <a:solidFill>
                  <a:srgbClr val="FFFFFF"/>
                </a:solidFill>
              </a:rPr>
              <a:t>maltx</a:t>
            </a:r>
            <a:r>
              <a:rPr lang="en-US" sz="2200" dirty="0" err="1" smtClean="0">
                <a:solidFill>
                  <a:srgbClr val="FFFFFF"/>
                </a:solidFill>
                <a:sym typeface="Wingdings" pitchFamily="2" charset="2"/>
              </a:rPr>
              <a:t>APD</a:t>
            </a:r>
            <a:r>
              <a:rPr lang="en-US" sz="2200" dirty="0" smtClean="0">
                <a:solidFill>
                  <a:srgbClr val="FFFFFF"/>
                </a:solidFill>
                <a:sym typeface="Wingdings" pitchFamily="2" charset="2"/>
              </a:rPr>
              <a:t> (in males)</a:t>
            </a:r>
            <a:endParaRPr lang="en-US" sz="2200" dirty="0">
              <a:solidFill>
                <a:srgbClr val="FFFFFF"/>
              </a:solidFill>
            </a:endParaRPr>
          </a:p>
          <a:p>
            <a:pPr lvl="2">
              <a:buClr>
                <a:srgbClr val="FFFFFF">
                  <a:lumMod val="65000"/>
                </a:srgbClr>
              </a:buClr>
            </a:pPr>
            <a:endParaRPr lang="en-US" sz="2200" dirty="0" smtClean="0">
              <a:solidFill>
                <a:srgbClr val="FFFFFF"/>
              </a:solidFill>
              <a:sym typeface="Wingdings" pitchFamily="2" charset="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55817" y="4939575"/>
            <a:ext cx="5666509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tx1">
                  <a:lumMod val="65000"/>
                </a:schemeClr>
              </a:buClr>
              <a:buFont typeface="Wingdings" pitchFamily="2" charset="2"/>
              <a:buChar char="§"/>
            </a:pPr>
            <a:r>
              <a:rPr lang="en-US" sz="2300" dirty="0" smtClean="0"/>
              <a:t>Neighborhood effects</a:t>
            </a:r>
          </a:p>
          <a:p>
            <a:pPr marL="742950" lvl="1" indent="-285750">
              <a:buClr>
                <a:schemeClr val="tx1">
                  <a:lumMod val="65000"/>
                </a:schemeClr>
              </a:buClr>
              <a:buFont typeface="Courier New" pitchFamily="49" charset="0"/>
              <a:buChar char="o"/>
            </a:pPr>
            <a:r>
              <a:rPr lang="en-US" sz="2200" dirty="0" smtClean="0"/>
              <a:t>Impulsivity + low  SES + impulsivity*low </a:t>
            </a:r>
            <a:r>
              <a:rPr lang="en-US" sz="2200" dirty="0" err="1" smtClean="0"/>
              <a:t>SES</a:t>
            </a:r>
            <a:r>
              <a:rPr lang="en-US" sz="2200" dirty="0" err="1" smtClean="0">
                <a:sym typeface="Wingdings" pitchFamily="2" charset="2"/>
              </a:rPr>
              <a:t>violent</a:t>
            </a:r>
            <a:r>
              <a:rPr lang="en-US" sz="2200" dirty="0" smtClean="0">
                <a:sym typeface="Wingdings" pitchFamily="2" charset="2"/>
              </a:rPr>
              <a:t> crimes (in boys)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237689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1494</TotalTime>
  <Words>881</Words>
  <Application>Microsoft Office PowerPoint</Application>
  <PresentationFormat>On-screen Show (4:3)</PresentationFormat>
  <Paragraphs>119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BlackTie</vt:lpstr>
      <vt:lpstr>Child &amp; Adolescent Psychopathology</vt:lpstr>
      <vt:lpstr>Impulsivity and Vulnerability to Psychopathology</vt:lpstr>
      <vt:lpstr>Impulsivity and Vulnerability to Psychopathology</vt:lpstr>
      <vt:lpstr>Impulsivity and Vulnerability to Psychopathology</vt:lpstr>
      <vt:lpstr>Impulsivity and Vulnerability to Psychopathology</vt:lpstr>
      <vt:lpstr>Impulsivity and Vulnerability to Psychopathology</vt:lpstr>
      <vt:lpstr>Impulsivity and Vulnerability to Psychopathology</vt:lpstr>
      <vt:lpstr>Impulsivity and Vulnerability to Psychopathology</vt:lpstr>
      <vt:lpstr>Impulsivity and Vulnerability to Psychopathology</vt:lpstr>
      <vt:lpstr>Impulsivity and Vulnerability to Psychopathology</vt:lpstr>
      <vt:lpstr>Behavioral Inhibition as a Risk Factor for Psychopathology</vt:lpstr>
      <vt:lpstr>Behavioral Inhibition as a Risk Factor for Psychopathology</vt:lpstr>
      <vt:lpstr>Behavioral Inhibition as a Risk Factor for Psychopathology</vt:lpstr>
      <vt:lpstr>Behavioral Inhibition as a Risk Factor for Psychopathology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 &amp; Adolescent Psychopathology</dc:title>
  <dc:creator>Brianna</dc:creator>
  <cp:lastModifiedBy>Brianna</cp:lastModifiedBy>
  <cp:revision>25</cp:revision>
  <dcterms:created xsi:type="dcterms:W3CDTF">2010-10-06T20:03:03Z</dcterms:created>
  <dcterms:modified xsi:type="dcterms:W3CDTF">2010-10-08T00:59:02Z</dcterms:modified>
</cp:coreProperties>
</file>