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BF4B1-37E9-4704-BCEF-F46DBFA9C41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835D-22F6-4882-B7A3-9E8CF8DE5542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09800"/>
            <a:ext cx="7117180" cy="1470025"/>
          </a:xfrm>
        </p:spPr>
        <p:txBody>
          <a:bodyPr/>
          <a:lstStyle/>
          <a:p>
            <a:pPr algn="ctr"/>
            <a:r>
              <a:rPr lang="en-US" sz="4800" dirty="0" smtClean="0">
                <a:latin typeface="Bell MT" pitchFamily="18" charset="0"/>
              </a:rPr>
              <a:t>Child and Adolescent Psychopathology</a:t>
            </a:r>
            <a:br>
              <a:rPr lang="en-US" sz="4800" dirty="0" smtClean="0">
                <a:latin typeface="Bell MT" pitchFamily="18" charset="0"/>
              </a:rPr>
            </a:br>
            <a:r>
              <a:rPr lang="en-US" sz="3400" dirty="0" smtClean="0">
                <a:latin typeface="Bell MT" pitchFamily="18" charset="0"/>
              </a:rPr>
              <a:t>PSY 860</a:t>
            </a:r>
            <a:endParaRPr lang="en-US" sz="4800" dirty="0">
              <a:latin typeface="Bell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600" dirty="0" smtClean="0">
                <a:latin typeface="Bell MT" pitchFamily="18" charset="0"/>
              </a:rPr>
              <a:t>Topics of focus: Maltreatment and Neurodevelopment</a:t>
            </a:r>
            <a:endParaRPr lang="en-US" sz="26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9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52400"/>
            <a:ext cx="8839200" cy="924475"/>
          </a:xfrm>
        </p:spPr>
        <p:txBody>
          <a:bodyPr/>
          <a:lstStyle/>
          <a:p>
            <a:pPr algn="ctr"/>
            <a:r>
              <a:rPr lang="en-US" sz="4100" dirty="0" smtClean="0">
                <a:latin typeface="Bell MT" pitchFamily="18" charset="0"/>
              </a:rPr>
              <a:t>Neurodevelopmental Impact of Neglect</a:t>
            </a:r>
            <a:endParaRPr lang="en-US" sz="4100" dirty="0">
              <a:latin typeface="Bell MT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796519"/>
            <a:ext cx="2285999" cy="1804306"/>
          </a:xfrm>
          <a:prstGeom prst="rect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514600" y="1828800"/>
            <a:ext cx="6629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100" dirty="0" smtClean="0">
                <a:latin typeface="Bell MT" pitchFamily="18" charset="0"/>
              </a:rPr>
              <a:t>Frightened or frightening parenting behaviors at reunion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100" dirty="0" smtClean="0">
                <a:latin typeface="Bell MT" pitchFamily="18" charset="0"/>
              </a:rPr>
              <a:t>Disorganized attachment behaviors</a:t>
            </a:r>
          </a:p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white"/>
                </a:solidFill>
                <a:latin typeface="Bell MT" pitchFamily="18" charset="0"/>
              </a:rPr>
              <a:t>Results in delays in motor, self-regulatory, affective, and cognitive function as well as in language acquisition</a:t>
            </a:r>
          </a:p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white"/>
                </a:solidFill>
                <a:latin typeface="Bell MT" pitchFamily="18" charset="0"/>
              </a:rPr>
              <a:t>Changes in brain development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100" dirty="0" smtClean="0">
                <a:latin typeface="Bell MT" pitchFamily="18" charset="0"/>
              </a:rPr>
              <a:t>Smaller brains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100" dirty="0" smtClean="0">
                <a:latin typeface="Bell MT" pitchFamily="18" charset="0"/>
              </a:rPr>
              <a:t>Less </a:t>
            </a:r>
            <a:r>
              <a:rPr lang="en-US" sz="2100" dirty="0" err="1" smtClean="0">
                <a:latin typeface="Bell MT" pitchFamily="18" charset="0"/>
              </a:rPr>
              <a:t>arborization</a:t>
            </a:r>
            <a:r>
              <a:rPr lang="en-US" sz="2100" dirty="0" smtClean="0">
                <a:latin typeface="Bell MT" pitchFamily="18" charset="0"/>
              </a:rPr>
              <a:t> of dendrites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100" dirty="0" smtClean="0">
                <a:latin typeface="Bell MT" pitchFamily="18" charset="0"/>
              </a:rPr>
              <a:t>Sensory experiences required for optimal organization and development of parts of brain mediating specific functions (e.g., visual input during development of visual cortex)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100" dirty="0" smtClean="0">
                <a:latin typeface="Bell MT" pitchFamily="18" charset="0"/>
              </a:rPr>
              <a:t>Age at adoption positively correlated with resistance to recovery and pervasiveness of deficits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endParaRPr lang="en-US" sz="2100" dirty="0">
              <a:latin typeface="Bell MT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0"/>
            <a:ext cx="2286000" cy="1959429"/>
          </a:xfrm>
          <a:prstGeom prst="rect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28601" y="1080116"/>
            <a:ext cx="8610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white"/>
                </a:solidFill>
                <a:latin typeface="Bell MT" pitchFamily="18" charset="0"/>
              </a:rPr>
              <a:t>Chaotic, mistimed, inconsistent experiences related to primary caregiver’s isolation, personal chaos, and/or psychopathology</a:t>
            </a:r>
          </a:p>
        </p:txBody>
      </p:sp>
    </p:spTree>
    <p:extLst>
      <p:ext uri="{BB962C8B-B14F-4D97-AF65-F5344CB8AC3E}">
        <p14:creationId xmlns:p14="http://schemas.microsoft.com/office/powerpoint/2010/main" val="290170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24475"/>
          </a:xfrm>
        </p:spPr>
        <p:txBody>
          <a:bodyPr/>
          <a:lstStyle/>
          <a:p>
            <a:pPr algn="ctr"/>
            <a:r>
              <a:rPr lang="en-US" sz="4150" dirty="0" smtClean="0">
                <a:latin typeface="Bell MT" pitchFamily="18" charset="0"/>
              </a:rPr>
              <a:t>Neurodevelopmental Impact of Trauma</a:t>
            </a:r>
            <a:endParaRPr lang="en-US" sz="4150" dirty="0">
              <a:latin typeface="Bell MT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89920"/>
            <a:ext cx="2743200" cy="2054752"/>
          </a:xfrm>
          <a:prstGeom prst="rect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429000" y="1447800"/>
            <a:ext cx="548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Bell MT" pitchFamily="18" charset="0"/>
              </a:rPr>
              <a:t>Incoming information alters homeostasis, then brain initiates compensatory, adaptive responses to reestablish homeostasis or take necessary actions to survive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733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Bell MT" pitchFamily="18" charset="0"/>
              </a:rPr>
              <a:t>Brainstem monoamine systems in the reticular activating system (RAS) provide flexible and diverse functions necessary to modulate stress, distress, and trauma</a:t>
            </a:r>
            <a:br>
              <a:rPr lang="en-US" sz="2400" dirty="0" smtClean="0">
                <a:latin typeface="Bell MT" pitchFamily="18" charset="0"/>
              </a:rPr>
            </a:br>
            <a:endParaRPr lang="en-US" sz="2400" dirty="0" smtClean="0">
              <a:latin typeface="Bell MT" pitchFamily="18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Bell MT" pitchFamily="18" charset="0"/>
              </a:rPr>
              <a:t>Amygdala and hippocampus are key brain structures in this process</a:t>
            </a:r>
          </a:p>
        </p:txBody>
      </p:sp>
    </p:spTree>
    <p:extLst>
      <p:ext uri="{BB962C8B-B14F-4D97-AF65-F5344CB8AC3E}">
        <p14:creationId xmlns:p14="http://schemas.microsoft.com/office/powerpoint/2010/main" val="112442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473"/>
            <a:ext cx="9144000" cy="1371600"/>
          </a:xfrm>
        </p:spPr>
        <p:txBody>
          <a:bodyPr/>
          <a:lstStyle/>
          <a:p>
            <a:pPr algn="ctr"/>
            <a:r>
              <a:rPr lang="en-US" sz="3500" dirty="0" smtClean="0">
                <a:latin typeface="Bell MT" pitchFamily="18" charset="0"/>
              </a:rPr>
              <a:t>Heterogeneity of Adaptive Responses to Threat:</a:t>
            </a:r>
            <a:br>
              <a:rPr lang="en-US" sz="3500" dirty="0" smtClean="0">
                <a:latin typeface="Bell MT" pitchFamily="18" charset="0"/>
              </a:rPr>
            </a:br>
            <a:r>
              <a:rPr lang="en-US" sz="3500" i="1" dirty="0" err="1" smtClean="0">
                <a:latin typeface="Bell MT" pitchFamily="18" charset="0"/>
              </a:rPr>
              <a:t>Hyperarousal</a:t>
            </a:r>
            <a:r>
              <a:rPr lang="en-US" sz="3500" i="1" dirty="0" smtClean="0">
                <a:latin typeface="Bell MT" pitchFamily="18" charset="0"/>
              </a:rPr>
              <a:t> and Dissociation</a:t>
            </a:r>
            <a:endParaRPr lang="en-US" sz="3500" i="1" dirty="0"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8392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300" i="1" dirty="0" err="1" smtClean="0">
                <a:latin typeface="Bell MT" pitchFamily="18" charset="0"/>
              </a:rPr>
              <a:t>Hyperarousal</a:t>
            </a:r>
            <a:r>
              <a:rPr lang="en-US" sz="2300" dirty="0" smtClean="0">
                <a:latin typeface="Bell MT" pitchFamily="18" charset="0"/>
              </a:rPr>
              <a:t> – “fight or flight” response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Bell MT" pitchFamily="18" charset="0"/>
              </a:rPr>
              <a:t>“Plan B”: </a:t>
            </a:r>
            <a:r>
              <a:rPr lang="en-US" sz="2300" i="1" dirty="0" smtClean="0">
                <a:latin typeface="Bell MT" pitchFamily="18" charset="0"/>
              </a:rPr>
              <a:t>Dissociation </a:t>
            </a:r>
            <a:r>
              <a:rPr lang="en-US" sz="2300" dirty="0" smtClean="0">
                <a:latin typeface="Bell MT" pitchFamily="18" charset="0"/>
              </a:rPr>
              <a:t>– withdrawal of attention from external events and focus on internal experience (fantasy; see movie </a:t>
            </a:r>
            <a:r>
              <a:rPr lang="en-US" sz="2300" i="1" dirty="0" smtClean="0">
                <a:latin typeface="Bell MT" pitchFamily="18" charset="0"/>
              </a:rPr>
              <a:t>Precious</a:t>
            </a:r>
            <a:r>
              <a:rPr lang="en-US" sz="2300" dirty="0" smtClean="0">
                <a:latin typeface="Bell MT" pitchFamily="18" charset="0"/>
              </a:rPr>
              <a:t>) in which child assumes special powers</a:t>
            </a:r>
            <a:endParaRPr lang="en-US" sz="2300" dirty="0">
              <a:latin typeface="Bell MT" pitchFamily="18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Bell MT" pitchFamily="18" charset="0"/>
              </a:rPr>
              <a:t>Different neurobiological pathways are involved in these two responses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Bell MT" pitchFamily="18" charset="0"/>
              </a:rPr>
              <a:t>For most children and adults, the adaptive response to an acute trauma is a mixture of both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Bell MT" pitchFamily="18" charset="0"/>
              </a:rPr>
              <a:t>Extreme, persistent trauma can convert fear into persistent anxiety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Bell MT" pitchFamily="18" charset="0"/>
              </a:rPr>
              <a:t>Functional problems exacerbated by disrupted family systems, poverty, and other contextual risk factors within which abuse and neglect are often embedded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Bell MT" pitchFamily="18" charset="0"/>
              </a:rPr>
              <a:t>Understanding underlying biological processes should result in a more advanced classification system and more effective intervention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7104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24475"/>
          </a:xfrm>
        </p:spPr>
        <p:txBody>
          <a:bodyPr/>
          <a:lstStyle/>
          <a:p>
            <a:pPr algn="ctr"/>
            <a:r>
              <a:rPr lang="en-US" sz="4200" dirty="0" smtClean="0">
                <a:latin typeface="Bell MT" pitchFamily="18" charset="0"/>
              </a:rPr>
              <a:t>Maltreatment: Trauma and Neglect</a:t>
            </a:r>
            <a:endParaRPr lang="en-US" sz="4200" dirty="0">
              <a:latin typeface="Bell MT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572000"/>
            <a:ext cx="2960370" cy="2114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7145" y="1219200"/>
            <a:ext cx="8382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Bell MT" pitchFamily="18" charset="0"/>
              </a:rPr>
              <a:t>Increased risk for psychopathology</a:t>
            </a:r>
            <a:br>
              <a:rPr lang="en-US" sz="2600" dirty="0" smtClean="0">
                <a:latin typeface="Bell MT" pitchFamily="18" charset="0"/>
              </a:rPr>
            </a:br>
            <a:endParaRPr lang="en-US" sz="2600" dirty="0" smtClean="0">
              <a:latin typeface="Bell MT" pitchFamily="18" charset="0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Bell MT" pitchFamily="18" charset="0"/>
              </a:rPr>
              <a:t>Principle of </a:t>
            </a:r>
            <a:r>
              <a:rPr lang="en-US" sz="2600" dirty="0" err="1" smtClean="0">
                <a:latin typeface="Bell MT" pitchFamily="18" charset="0"/>
              </a:rPr>
              <a:t>multifinality</a:t>
            </a:r>
            <a:r>
              <a:rPr lang="en-US" sz="2600" dirty="0" smtClean="0">
                <a:latin typeface="Bell MT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sym typeface="Wingdings" pitchFamily="2" charset="2"/>
              </a:rPr>
              <a:t>– maltreatment as a risk for psychopathology, from Schizophrenia and Autism to ADHD and LDs</a:t>
            </a:r>
            <a:br>
              <a:rPr lang="en-US" sz="2600" dirty="0" smtClean="0">
                <a:latin typeface="Bell MT" pitchFamily="18" charset="0"/>
                <a:sym typeface="Wingdings" pitchFamily="2" charset="2"/>
              </a:rPr>
            </a:br>
            <a:endParaRPr lang="en-US" sz="2600" dirty="0" smtClean="0">
              <a:latin typeface="Bell MT" pitchFamily="18" charset="0"/>
              <a:sym typeface="Wingdings" pitchFamily="2" charset="2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Bell MT" pitchFamily="18" charset="0"/>
                <a:sym typeface="Wingdings" pitchFamily="2" charset="2"/>
              </a:rPr>
              <a:t>Trauma/abuse causes alterations in brain systems that mediate the stress response</a:t>
            </a:r>
            <a:br>
              <a:rPr lang="en-US" sz="2600" dirty="0" smtClean="0">
                <a:latin typeface="Bell MT" pitchFamily="18" charset="0"/>
                <a:sym typeface="Wingdings" pitchFamily="2" charset="2"/>
              </a:rPr>
            </a:br>
            <a:endParaRPr lang="en-US" sz="2600" dirty="0" smtClean="0">
              <a:latin typeface="Bell MT" pitchFamily="18" charset="0"/>
              <a:sym typeface="Wingdings" pitchFamily="2" charset="2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Bell MT" pitchFamily="18" charset="0"/>
                <a:sym typeface="Wingdings" pitchFamily="2" charset="2"/>
              </a:rPr>
              <a:t>Neglect causes dysfunctions in the </a:t>
            </a:r>
            <a:br>
              <a:rPr lang="en-US" sz="2600" dirty="0" smtClean="0">
                <a:latin typeface="Bell MT" pitchFamily="18" charset="0"/>
                <a:sym typeface="Wingdings" pitchFamily="2" charset="2"/>
              </a:rPr>
            </a:br>
            <a:r>
              <a:rPr lang="en-US" sz="2600" dirty="0" smtClean="0">
                <a:latin typeface="Bell MT" pitchFamily="18" charset="0"/>
                <a:sym typeface="Wingdings" pitchFamily="2" charset="2"/>
              </a:rPr>
              <a:t>neural systems that do not receive </a:t>
            </a:r>
            <a:br>
              <a:rPr lang="en-US" sz="2600" dirty="0" smtClean="0">
                <a:latin typeface="Bell MT" pitchFamily="18" charset="0"/>
                <a:sym typeface="Wingdings" pitchFamily="2" charset="2"/>
              </a:rPr>
            </a:br>
            <a:r>
              <a:rPr lang="en-US" sz="2600" dirty="0" smtClean="0">
                <a:latin typeface="Bell MT" pitchFamily="18" charset="0"/>
                <a:sym typeface="Wingdings" pitchFamily="2" charset="2"/>
              </a:rPr>
              <a:t>appropriately timed and patterned </a:t>
            </a:r>
            <a:br>
              <a:rPr lang="en-US" sz="2600" dirty="0" smtClean="0">
                <a:latin typeface="Bell MT" pitchFamily="18" charset="0"/>
                <a:sym typeface="Wingdings" pitchFamily="2" charset="2"/>
              </a:rPr>
            </a:br>
            <a:r>
              <a:rPr lang="en-US" sz="2600" dirty="0" smtClean="0">
                <a:latin typeface="Bell MT" pitchFamily="18" charset="0"/>
                <a:sym typeface="Wingdings" pitchFamily="2" charset="2"/>
              </a:rPr>
              <a:t>stimulation.</a:t>
            </a:r>
            <a:endParaRPr lang="en-US" sz="26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924475"/>
          </a:xfrm>
        </p:spPr>
        <p:txBody>
          <a:bodyPr/>
          <a:lstStyle/>
          <a:p>
            <a:pPr algn="ctr"/>
            <a:r>
              <a:rPr lang="en-US" sz="4200" dirty="0" smtClean="0">
                <a:latin typeface="Bell MT" pitchFamily="18" charset="0"/>
              </a:rPr>
              <a:t>Definitions of Neglect and Trauma</a:t>
            </a:r>
            <a:endParaRPr lang="en-US" sz="4200" dirty="0">
              <a:latin typeface="Bell MT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36" y="1447800"/>
            <a:ext cx="2797107" cy="1962150"/>
          </a:xfrm>
          <a:prstGeom prst="rect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76600" y="1600200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i="1" dirty="0" smtClean="0">
                <a:latin typeface="Bell MT" pitchFamily="18" charset="0"/>
              </a:rPr>
              <a:t>Neglect</a:t>
            </a:r>
            <a:r>
              <a:rPr lang="en-US" sz="2400" dirty="0" smtClean="0">
                <a:latin typeface="Bell MT" pitchFamily="18" charset="0"/>
              </a:rPr>
              <a:t> – “The </a:t>
            </a:r>
            <a:r>
              <a:rPr lang="en-US" sz="2400" u="sng" dirty="0" smtClean="0">
                <a:latin typeface="Bell MT" pitchFamily="18" charset="0"/>
              </a:rPr>
              <a:t>absence</a:t>
            </a:r>
            <a:r>
              <a:rPr lang="en-US" sz="2400" dirty="0" smtClean="0">
                <a:latin typeface="Bell MT" pitchFamily="18" charset="0"/>
              </a:rPr>
              <a:t> of an experience or pattern of experiences required to express an underlying genetic potential in a key developing neural system.” (p. 94)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2400" dirty="0" smtClean="0">
              <a:latin typeface="Bell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8862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i="1" dirty="0" smtClean="0">
                <a:latin typeface="Bell MT" pitchFamily="18" charset="0"/>
              </a:rPr>
              <a:t>Trauma</a:t>
            </a:r>
            <a:r>
              <a:rPr lang="en-US" sz="2400" dirty="0" smtClean="0">
                <a:latin typeface="Bell MT" pitchFamily="18" charset="0"/>
              </a:rPr>
              <a:t> – “An experience or pattern of experiences that </a:t>
            </a:r>
            <a:r>
              <a:rPr lang="en-US" sz="2400" u="sng" dirty="0" smtClean="0">
                <a:latin typeface="Bell MT" pitchFamily="18" charset="0"/>
              </a:rPr>
              <a:t>activate the stress-response systems </a:t>
            </a:r>
            <a:r>
              <a:rPr lang="en-US" sz="2400" dirty="0" smtClean="0">
                <a:latin typeface="Bell MT" pitchFamily="18" charset="0"/>
              </a:rPr>
              <a:t>in such an extreme or prolonged fashion as to cause alterations in the regulation and functioning of these systems.” (p.94)</a:t>
            </a:r>
            <a:endParaRPr lang="en-US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5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924475"/>
          </a:xfrm>
        </p:spPr>
        <p:txBody>
          <a:bodyPr/>
          <a:lstStyle/>
          <a:p>
            <a:r>
              <a:rPr lang="en-US" sz="3850" dirty="0" smtClean="0">
                <a:latin typeface="Bell MT" pitchFamily="18" charset="0"/>
              </a:rPr>
              <a:t>Impacts of Maltreatment on Development</a:t>
            </a:r>
            <a:endParaRPr lang="en-US" sz="3850" dirty="0"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Bell MT" pitchFamily="18" charset="0"/>
              </a:rPr>
              <a:t>Primary mediator of psychopathology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200" dirty="0" smtClean="0">
                <a:latin typeface="Bell MT" pitchFamily="18" charset="0"/>
              </a:rPr>
              <a:t>Neglect </a:t>
            </a:r>
            <a:r>
              <a:rPr lang="en-US" sz="2200" dirty="0" smtClean="0">
                <a:latin typeface="Bell MT" pitchFamily="18" charset="0"/>
                <a:sym typeface="Wingdings" pitchFamily="2" charset="2"/>
              </a:rPr>
              <a:t>Attachment disorder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200" dirty="0" smtClean="0">
                <a:latin typeface="Bell MT" pitchFamily="18" charset="0"/>
                <a:sym typeface="Wingdings" pitchFamily="2" charset="2"/>
              </a:rPr>
              <a:t>Trauma PTSD</a:t>
            </a:r>
            <a:br>
              <a:rPr lang="en-US" sz="2200" dirty="0" smtClean="0">
                <a:latin typeface="Bell MT" pitchFamily="18" charset="0"/>
                <a:sym typeface="Wingdings" pitchFamily="2" charset="2"/>
              </a:rPr>
            </a:br>
            <a:endParaRPr lang="en-US" sz="2200" dirty="0" smtClean="0">
              <a:latin typeface="Bell MT" pitchFamily="18" charset="0"/>
              <a:sym typeface="Wingdings" pitchFamily="2" charset="2"/>
            </a:endParaRPr>
          </a:p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600" dirty="0">
                <a:solidFill>
                  <a:prstClr val="white"/>
                </a:solidFill>
                <a:latin typeface="Bell MT" pitchFamily="18" charset="0"/>
              </a:rPr>
              <a:t>Exacerbating role in genetic </a:t>
            </a:r>
            <a:r>
              <a:rPr lang="en-US" sz="2600" dirty="0" smtClean="0">
                <a:solidFill>
                  <a:prstClr val="white"/>
                </a:solidFill>
                <a:latin typeface="Bell MT" pitchFamily="18" charset="0"/>
              </a:rPr>
              <a:t>expression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</a:rPr>
              <a:t>Neglect</a:t>
            </a: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  <a:sym typeface="Wingdings" pitchFamily="2" charset="2"/>
              </a:rPr>
              <a:t> Depression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  <a:sym typeface="Wingdings" pitchFamily="2" charset="2"/>
              </a:rPr>
              <a:t>Trauma Schizophrenia</a:t>
            </a:r>
            <a:br>
              <a:rPr lang="en-US" sz="2200" dirty="0" smtClean="0">
                <a:solidFill>
                  <a:prstClr val="white"/>
                </a:solidFill>
                <a:latin typeface="Bell MT" pitchFamily="18" charset="0"/>
                <a:sym typeface="Wingdings" pitchFamily="2" charset="2"/>
              </a:rPr>
            </a:br>
            <a:endParaRPr lang="en-US" sz="2200" dirty="0" smtClean="0">
              <a:solidFill>
                <a:prstClr val="white"/>
              </a:solidFill>
              <a:latin typeface="Bell MT" pitchFamily="18" charset="0"/>
              <a:sym typeface="Wingdings" pitchFamily="2" charset="2"/>
            </a:endParaRPr>
          </a:p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prstClr val="white"/>
                </a:solidFill>
                <a:latin typeface="Bell MT" pitchFamily="18" charset="0"/>
              </a:rPr>
              <a:t>Symptoms caused by maltreatment can disrupt subsequent development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</a:rPr>
              <a:t>Neglect</a:t>
            </a: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  <a:sym typeface="Wingdings" pitchFamily="2" charset="2"/>
              </a:rPr>
              <a:t></a:t>
            </a:r>
            <a:r>
              <a:rPr lang="en-US" sz="2200" dirty="0">
                <a:solidFill>
                  <a:prstClr val="white"/>
                </a:solidFill>
                <a:latin typeface="Bell MT" pitchFamily="18" charset="0"/>
                <a:sym typeface="Wingdings" pitchFamily="2" charset="2"/>
              </a:rPr>
              <a:t> </a:t>
            </a: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  <a:sym typeface="Wingdings" pitchFamily="2" charset="2"/>
              </a:rPr>
              <a:t>Attachment disorder social development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  <a:sym typeface="Wingdings" pitchFamily="2" charset="2"/>
              </a:rPr>
              <a:t>Trauma PTSD academic functioning</a:t>
            </a:r>
            <a:endParaRPr lang="en-US" sz="2000" dirty="0">
              <a:latin typeface="Bell MT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sz="2000" dirty="0" smtClean="0">
              <a:latin typeface="Bell MT" pitchFamily="18" charset="0"/>
            </a:endParaRPr>
          </a:p>
          <a:p>
            <a:endParaRPr lang="en-US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1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95" y="228601"/>
            <a:ext cx="8534400" cy="838199"/>
          </a:xfrm>
        </p:spPr>
        <p:txBody>
          <a:bodyPr/>
          <a:lstStyle/>
          <a:p>
            <a:pPr algn="ctr"/>
            <a:r>
              <a:rPr lang="en-US" sz="4400" dirty="0" smtClean="0">
                <a:latin typeface="Bell MT" pitchFamily="18" charset="0"/>
              </a:rPr>
              <a:t>Neurodevelopment</a:t>
            </a:r>
            <a:endParaRPr lang="en-US" sz="4400" dirty="0">
              <a:latin typeface="Bell MT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13" y="2590800"/>
            <a:ext cx="2826088" cy="4019309"/>
          </a:xfrm>
          <a:prstGeom prst="rect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00400" y="2133600"/>
            <a:ext cx="5638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i="1" dirty="0" smtClean="0">
                <a:solidFill>
                  <a:prstClr val="white"/>
                </a:solidFill>
                <a:latin typeface="Bell MT" pitchFamily="18" charset="0"/>
              </a:rPr>
              <a:t>Migration</a:t>
            </a:r>
            <a:r>
              <a:rPr lang="en-US" sz="2400" dirty="0" smtClean="0">
                <a:solidFill>
                  <a:prstClr val="white"/>
                </a:solidFill>
                <a:latin typeface="Bell MT" pitchFamily="18" charset="0"/>
              </a:rPr>
              <a:t> – movement of neurons to different parts of the brain (e.g., brainstem, cortex) 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</a:rPr>
              <a:t>Affected by environment and genetics</a:t>
            </a:r>
            <a:endParaRPr lang="en-US" sz="2200" dirty="0">
              <a:solidFill>
                <a:prstClr val="white"/>
              </a:solidFill>
              <a:latin typeface="Bell MT" pitchFamily="18" charset="0"/>
            </a:endParaRP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</a:rPr>
              <a:t>Takes place mostly in utero</a:t>
            </a:r>
          </a:p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i="1" dirty="0" smtClean="0">
                <a:solidFill>
                  <a:prstClr val="white"/>
                </a:solidFill>
                <a:latin typeface="Bell MT" pitchFamily="18" charset="0"/>
              </a:rPr>
              <a:t>Differentiation</a:t>
            </a:r>
            <a:r>
              <a:rPr lang="en-US" sz="2400" dirty="0" smtClean="0">
                <a:solidFill>
                  <a:prstClr val="white"/>
                </a:solidFill>
                <a:latin typeface="Bell MT" pitchFamily="18" charset="0"/>
              </a:rPr>
              <a:t> – maturation of neurons to thousands of unique structures</a:t>
            </a:r>
            <a:endParaRPr lang="en-US" sz="2400" dirty="0">
              <a:solidFill>
                <a:prstClr val="white"/>
              </a:solidFill>
              <a:latin typeface="Bell MT" pitchFamily="18" charset="0"/>
            </a:endParaRP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</a:rPr>
              <a:t>Produce over 100 neurotransmitters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</a:rPr>
              <a:t>Extreme stress response during development can change the ways certain neurons differentiate, which in turn alters functional capacity of neural networks</a:t>
            </a:r>
            <a:endParaRPr lang="en-US" sz="2200" dirty="0">
              <a:solidFill>
                <a:prstClr val="white"/>
              </a:solidFill>
              <a:latin typeface="Bell MT" pitchFamily="18" charset="0"/>
            </a:endParaRPr>
          </a:p>
          <a:p>
            <a:pPr lvl="1">
              <a:buClr>
                <a:srgbClr val="C62D03">
                  <a:lumMod val="75000"/>
                </a:srgbClr>
              </a:buClr>
            </a:pPr>
            <a:endParaRPr lang="en-US" sz="2200" dirty="0">
              <a:solidFill>
                <a:prstClr val="white"/>
              </a:solidFill>
              <a:latin typeface="Bell MT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sz="2200" dirty="0" smtClean="0">
              <a:latin typeface="Bell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913" y="1066800"/>
            <a:ext cx="84648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i="1" dirty="0">
                <a:solidFill>
                  <a:prstClr val="white"/>
                </a:solidFill>
                <a:latin typeface="Bell MT" pitchFamily="18" charset="0"/>
              </a:rPr>
              <a:t>Neurogenesis</a:t>
            </a:r>
            <a:r>
              <a:rPr lang="en-US" sz="2400" dirty="0">
                <a:solidFill>
                  <a:prstClr val="white"/>
                </a:solidFill>
                <a:latin typeface="Bell MT" pitchFamily="18" charset="0"/>
              </a:rPr>
              <a:t>– cell birth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>
                <a:solidFill>
                  <a:prstClr val="white"/>
                </a:solidFill>
                <a:latin typeface="Bell MT" pitchFamily="18" charset="0"/>
              </a:rPr>
              <a:t>Takes place mostly in utero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>
                <a:solidFill>
                  <a:prstClr val="white"/>
                </a:solidFill>
                <a:latin typeface="Bell MT" pitchFamily="18" charset="0"/>
              </a:rPr>
              <a:t>Influenced by prenatal drug and alcohol use</a:t>
            </a:r>
          </a:p>
        </p:txBody>
      </p:sp>
    </p:spTree>
    <p:extLst>
      <p:ext uri="{BB962C8B-B14F-4D97-AF65-F5344CB8AC3E}">
        <p14:creationId xmlns:p14="http://schemas.microsoft.com/office/powerpoint/2010/main" val="105629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8382000" cy="914400"/>
          </a:xfrm>
        </p:spPr>
        <p:txBody>
          <a:bodyPr/>
          <a:lstStyle/>
          <a:p>
            <a:pPr algn="ctr"/>
            <a:r>
              <a:rPr lang="en-US" sz="4200" dirty="0" smtClean="0">
                <a:latin typeface="Bell MT" pitchFamily="18" charset="0"/>
              </a:rPr>
              <a:t>Neurodevelopment (cont’d)</a:t>
            </a:r>
            <a:endParaRPr lang="en-US" sz="4200" dirty="0">
              <a:latin typeface="Bell MT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38" y="4343400"/>
            <a:ext cx="2248221" cy="2338387"/>
          </a:xfrm>
          <a:prstGeom prst="rect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52400" y="1413164"/>
            <a:ext cx="865195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i="1" dirty="0" smtClean="0">
                <a:latin typeface="Bell MT" pitchFamily="18" charset="0"/>
              </a:rPr>
              <a:t>Apoptosis</a:t>
            </a:r>
            <a:r>
              <a:rPr lang="en-US" sz="2400" dirty="0" smtClean="0">
                <a:latin typeface="Bell MT" pitchFamily="18" charset="0"/>
              </a:rPr>
              <a:t> – cell death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000" dirty="0" smtClean="0">
                <a:latin typeface="Bell MT" pitchFamily="18" charset="0"/>
              </a:rPr>
              <a:t>Stimulated neurons survive (neurons make synaptic connections with other neurons)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000" dirty="0" err="1" smtClean="0">
                <a:latin typeface="Bell MT" pitchFamily="18" charset="0"/>
              </a:rPr>
              <a:t>Understimulated</a:t>
            </a:r>
            <a:r>
              <a:rPr lang="en-US" sz="2000" dirty="0" smtClean="0">
                <a:latin typeface="Bell MT" pitchFamily="18" charset="0"/>
              </a:rPr>
              <a:t> neurons die </a:t>
            </a:r>
          </a:p>
          <a:p>
            <a:pPr marL="285750" lvl="0" indent="-28575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i="1" dirty="0" err="1" smtClean="0">
                <a:solidFill>
                  <a:prstClr val="white"/>
                </a:solidFill>
                <a:latin typeface="Bell MT" pitchFamily="18" charset="0"/>
              </a:rPr>
              <a:t>Arborization</a:t>
            </a:r>
            <a:r>
              <a:rPr lang="en-US" sz="2400" i="1" dirty="0" smtClean="0">
                <a:solidFill>
                  <a:prstClr val="white"/>
                </a:solidFill>
                <a:latin typeface="Bell MT" pitchFamily="18" charset="0"/>
              </a:rPr>
              <a:t> – </a:t>
            </a:r>
            <a:r>
              <a:rPr lang="en-US" sz="2400" dirty="0" smtClean="0">
                <a:solidFill>
                  <a:prstClr val="white"/>
                </a:solidFill>
                <a:latin typeface="Bell MT" pitchFamily="18" charset="0"/>
              </a:rPr>
              <a:t>density of dendrite branches that constitute receiving sites of neurotransmission from presynaptic neurons that process and integrate complex patterns of input</a:t>
            </a:r>
          </a:p>
          <a:p>
            <a:pPr marL="285750" lvl="0" indent="-28575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i="1" dirty="0" smtClean="0">
                <a:solidFill>
                  <a:prstClr val="white"/>
                </a:solidFill>
                <a:latin typeface="Bell MT" pitchFamily="18" charset="0"/>
              </a:rPr>
              <a:t>Synaptogenesis</a:t>
            </a:r>
            <a:r>
              <a:rPr lang="en-US" sz="2400" dirty="0" smtClean="0">
                <a:solidFill>
                  <a:prstClr val="white"/>
                </a:solidFill>
                <a:latin typeface="Bell MT" pitchFamily="18" charset="0"/>
              </a:rPr>
              <a:t> – development of synapses that regulate activity chains of neurons that allow all brain function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prstClr val="white"/>
                </a:solidFill>
                <a:latin typeface="Bell MT" pitchFamily="18" charset="0"/>
              </a:rPr>
              <a:t>First eight months – eightfold increase in synaptic</a:t>
            </a:r>
            <a:br>
              <a:rPr lang="en-US" sz="2000" dirty="0" smtClean="0">
                <a:solidFill>
                  <a:prstClr val="white"/>
                </a:solidFill>
                <a:latin typeface="Bell MT" pitchFamily="18" charset="0"/>
              </a:rPr>
            </a:br>
            <a:r>
              <a:rPr lang="en-US" sz="2000" dirty="0" smtClean="0">
                <a:solidFill>
                  <a:prstClr val="white"/>
                </a:solidFill>
                <a:latin typeface="Bell MT" pitchFamily="18" charset="0"/>
              </a:rPr>
              <a:t>density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prstClr val="white"/>
                </a:solidFill>
                <a:latin typeface="Bell MT" pitchFamily="18" charset="0"/>
              </a:rPr>
              <a:t>Flexibility to organize and function with wide range </a:t>
            </a:r>
            <a:br>
              <a:rPr lang="en-US" sz="2000" dirty="0" smtClean="0">
                <a:solidFill>
                  <a:prstClr val="white"/>
                </a:solidFill>
                <a:latin typeface="Bell MT" pitchFamily="18" charset="0"/>
              </a:rPr>
            </a:br>
            <a:r>
              <a:rPr lang="en-US" sz="2000" dirty="0" smtClean="0">
                <a:solidFill>
                  <a:prstClr val="white"/>
                </a:solidFill>
                <a:latin typeface="Bell MT" pitchFamily="18" charset="0"/>
              </a:rPr>
              <a:t>of potential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prstClr val="white"/>
                </a:solidFill>
                <a:latin typeface="Bell MT" pitchFamily="18" charset="0"/>
              </a:rPr>
              <a:t>Remarkable vulnerability to trauma and neglect</a:t>
            </a:r>
            <a:br>
              <a:rPr lang="en-US" sz="2000" dirty="0" smtClean="0">
                <a:solidFill>
                  <a:prstClr val="white"/>
                </a:solidFill>
                <a:latin typeface="Bell MT" pitchFamily="18" charset="0"/>
              </a:rPr>
            </a:br>
            <a:r>
              <a:rPr lang="en-US" sz="2000" dirty="0" smtClean="0">
                <a:solidFill>
                  <a:prstClr val="white"/>
                </a:solidFill>
                <a:latin typeface="Bell MT" pitchFamily="18" charset="0"/>
              </a:rPr>
              <a:t>at this time</a:t>
            </a:r>
            <a:endParaRPr lang="en-US" sz="2000" dirty="0">
              <a:solidFill>
                <a:prstClr val="white"/>
              </a:solidFill>
              <a:latin typeface="Bell MT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sz="20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4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10600" cy="914400"/>
          </a:xfrm>
        </p:spPr>
        <p:txBody>
          <a:bodyPr/>
          <a:lstStyle/>
          <a:p>
            <a:pPr algn="ctr"/>
            <a:r>
              <a:rPr lang="en-US" sz="4200" dirty="0" smtClean="0">
                <a:latin typeface="Bell MT" pitchFamily="18" charset="0"/>
              </a:rPr>
              <a:t>Neurodevelopment (cont’d)</a:t>
            </a:r>
            <a:endParaRPr lang="en-US" sz="4200" dirty="0"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382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600" i="1" dirty="0" smtClean="0">
                <a:latin typeface="Bell MT" pitchFamily="18" charset="0"/>
              </a:rPr>
              <a:t>Synaptic sculpting </a:t>
            </a:r>
            <a:r>
              <a:rPr lang="en-US" sz="2600" dirty="0" smtClean="0">
                <a:latin typeface="Bell MT" pitchFamily="18" charset="0"/>
              </a:rPr>
              <a:t>(“</a:t>
            </a:r>
            <a:r>
              <a:rPr lang="en-US" sz="2600" i="1" dirty="0" smtClean="0">
                <a:latin typeface="Bell MT" pitchFamily="18" charset="0"/>
              </a:rPr>
              <a:t>pruning</a:t>
            </a:r>
            <a:r>
              <a:rPr lang="en-US" sz="2600" dirty="0" smtClean="0">
                <a:latin typeface="Bell MT" pitchFamily="18" charset="0"/>
              </a:rPr>
              <a:t>”)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200" dirty="0" smtClean="0">
                <a:latin typeface="Bell MT" pitchFamily="18" charset="0"/>
              </a:rPr>
              <a:t>Synaptic connections strengthen and increase with use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200" dirty="0" smtClean="0">
                <a:latin typeface="Bell MT" pitchFamily="18" charset="0"/>
              </a:rPr>
              <a:t>Synaptic connections dissolve and die with disuse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200" dirty="0" smtClean="0">
                <a:latin typeface="Bell MT" pitchFamily="18" charset="0"/>
              </a:rPr>
              <a:t>Rate of sculpting decreases with age</a:t>
            </a:r>
            <a:r>
              <a:rPr lang="en-US" sz="2100" dirty="0" smtClean="0">
                <a:latin typeface="Bell MT" pitchFamily="18" charset="0"/>
              </a:rPr>
              <a:t/>
            </a:r>
            <a:br>
              <a:rPr lang="en-US" sz="2100" dirty="0" smtClean="0">
                <a:latin typeface="Bell MT" pitchFamily="18" charset="0"/>
              </a:rPr>
            </a:br>
            <a:endParaRPr lang="en-US" sz="2100" dirty="0" smtClean="0">
              <a:latin typeface="Bell MT" pitchFamily="18" charset="0"/>
            </a:endParaRPr>
          </a:p>
          <a:p>
            <a:pPr marL="285750" lvl="0" indent="-28575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600" i="1" dirty="0" smtClean="0">
                <a:solidFill>
                  <a:prstClr val="white"/>
                </a:solidFill>
                <a:latin typeface="Bell MT" pitchFamily="18" charset="0"/>
              </a:rPr>
              <a:t>Myelination </a:t>
            </a:r>
            <a:r>
              <a:rPr lang="en-US" sz="2600" dirty="0" smtClean="0">
                <a:solidFill>
                  <a:prstClr val="white"/>
                </a:solidFill>
                <a:latin typeface="Bell MT" pitchFamily="18" charset="0"/>
              </a:rPr>
              <a:t>– specialized glial cells wrap around axons and create more efficient electrochemical transduction down neuron</a:t>
            </a:r>
            <a:endParaRPr lang="en-US" sz="2600" dirty="0">
              <a:latin typeface="Bell MT" pitchFamily="18" charset="0"/>
            </a:endParaRP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</a:rPr>
              <a:t>Allows neural network to function more rapidly and efficiently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</a:rPr>
              <a:t>Begins in first year but continue throughout life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</a:rPr>
              <a:t>Major burst in cortical areas in adolescence and continue until age thirty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white"/>
                </a:solidFill>
                <a:latin typeface="Bell MT" pitchFamily="18" charset="0"/>
              </a:rPr>
              <a:t>Neglect can negatively influence myelination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endParaRPr lang="en-US" sz="2100" dirty="0">
              <a:solidFill>
                <a:prstClr val="white"/>
              </a:solidFill>
              <a:latin typeface="Bell MT" pitchFamily="18" charset="0"/>
            </a:endParaRP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endParaRPr lang="en-US" sz="2100" dirty="0" smtClean="0">
              <a:solidFill>
                <a:prstClr val="white"/>
              </a:solidFill>
              <a:latin typeface="Bell MT" pitchFamily="18" charset="0"/>
            </a:endParaRP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endParaRPr lang="en-US" sz="2100" dirty="0">
              <a:solidFill>
                <a:prstClr val="white"/>
              </a:solidFill>
              <a:latin typeface="Bell MT" pitchFamily="18" charset="0"/>
            </a:endParaRPr>
          </a:p>
          <a:p>
            <a:pPr lvl="1">
              <a:buClr>
                <a:srgbClr val="C62D03">
                  <a:lumMod val="75000"/>
                </a:srgbClr>
              </a:buClr>
            </a:pPr>
            <a:endParaRPr lang="en-US" sz="2100" dirty="0" smtClean="0">
              <a:solidFill>
                <a:prstClr val="white"/>
              </a:solidFill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3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/>
          <a:lstStyle/>
          <a:p>
            <a:pPr algn="ctr"/>
            <a:r>
              <a:rPr lang="en-US" sz="4200" dirty="0" smtClean="0">
                <a:latin typeface="Bell MT" pitchFamily="18" charset="0"/>
              </a:rPr>
              <a:t>Principles of Neurodevelopment</a:t>
            </a:r>
            <a:endParaRPr lang="en-US" sz="4200" dirty="0">
              <a:latin typeface="Bell MT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22" y="3505200"/>
            <a:ext cx="2529156" cy="3099557"/>
          </a:xfrm>
          <a:prstGeom prst="rect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52400" y="942110"/>
            <a:ext cx="8839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350" dirty="0" smtClean="0">
                <a:latin typeface="Bell MT" pitchFamily="18" charset="0"/>
              </a:rPr>
              <a:t>Input of experience shifts across the lifespan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350" dirty="0" smtClean="0">
                <a:latin typeface="Bell MT" pitchFamily="18" charset="0"/>
              </a:rPr>
              <a:t>Brain develops in sequential and hierarchical fashion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050" dirty="0" smtClean="0">
                <a:latin typeface="Bell MT" pitchFamily="18" charset="0"/>
              </a:rPr>
              <a:t>From least complex region (brainstem) to most complex region (cortex)</a:t>
            </a:r>
          </a:p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  <a:t>If these systems are poorly organized and </a:t>
            </a:r>
            <a:r>
              <a:rPr lang="en-US" sz="2350" dirty="0" err="1" smtClean="0">
                <a:solidFill>
                  <a:prstClr val="white"/>
                </a:solidFill>
                <a:latin typeface="Bell MT" pitchFamily="18" charset="0"/>
              </a:rPr>
              <a:t>dysregulated</a:t>
            </a:r>
            <a: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  <a:t>, they                can disorganize and </a:t>
            </a:r>
            <a:r>
              <a:rPr lang="en-US" sz="2350" dirty="0" err="1" smtClean="0">
                <a:solidFill>
                  <a:prstClr val="white"/>
                </a:solidFill>
                <a:latin typeface="Bell MT" pitchFamily="18" charset="0"/>
              </a:rPr>
              <a:t>dysregulate</a:t>
            </a:r>
            <a: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  <a:t> later-developing parts	</a:t>
            </a:r>
          </a:p>
          <a:p>
            <a:pPr marL="3086100" lvl="6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  <a:t>Traumatic stress can influence cortically</a:t>
            </a:r>
            <a:b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</a:br>
            <a: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  <a:t>mediated, limbic-mediated, </a:t>
            </a:r>
            <a:r>
              <a:rPr lang="en-US" sz="2350" dirty="0" err="1" smtClean="0">
                <a:solidFill>
                  <a:prstClr val="white"/>
                </a:solidFill>
                <a:latin typeface="Bell MT" pitchFamily="18" charset="0"/>
              </a:rPr>
              <a:t>diencephalic</a:t>
            </a:r>
            <a: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  <a:t>-</a:t>
            </a:r>
            <a:b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</a:br>
            <a: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  <a:t>mediated, and </a:t>
            </a:r>
            <a: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  <a:t>brainstem-mediated </a:t>
            </a:r>
            <a: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  <a:t>functioning</a:t>
            </a:r>
          </a:p>
          <a:p>
            <a:pPr marL="3086100" lvl="6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350" dirty="0" smtClean="0">
                <a:solidFill>
                  <a:prstClr val="white"/>
                </a:solidFill>
                <a:latin typeface="Bell MT" pitchFamily="18" charset="0"/>
              </a:rPr>
              <a:t>Causes of disruption of critical neurodevelopmental cues</a:t>
            </a:r>
          </a:p>
          <a:p>
            <a:pPr marL="3543300" lvl="7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050" dirty="0" smtClean="0">
                <a:solidFill>
                  <a:prstClr val="white"/>
                </a:solidFill>
                <a:latin typeface="Bell MT" pitchFamily="18" charset="0"/>
              </a:rPr>
              <a:t>Lack of sensory experience during sensitive periods (e.g., neglect)</a:t>
            </a:r>
          </a:p>
          <a:p>
            <a:pPr marL="3543300" lvl="7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050" dirty="0" smtClean="0">
                <a:solidFill>
                  <a:prstClr val="white"/>
                </a:solidFill>
                <a:latin typeface="Bell MT" pitchFamily="18" charset="0"/>
              </a:rPr>
              <a:t>Atypical or abnormal patterns of necessary cues due to extremes of experience (e.g., traumatic stress)</a:t>
            </a:r>
          </a:p>
          <a:p>
            <a:pPr marL="3543300" lvl="7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endParaRPr lang="en-US" sz="2100" dirty="0">
              <a:solidFill>
                <a:prstClr val="white"/>
              </a:solidFill>
              <a:latin typeface="Bell MT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sz="2100" dirty="0" smtClean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0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24475"/>
          </a:xfrm>
        </p:spPr>
        <p:txBody>
          <a:bodyPr/>
          <a:lstStyle/>
          <a:p>
            <a:r>
              <a:rPr lang="en-US" sz="4000" dirty="0" smtClean="0">
                <a:latin typeface="Bell MT" pitchFamily="18" charset="0"/>
              </a:rPr>
              <a:t>Principles of Neurodevelopment (cont’d)</a:t>
            </a:r>
            <a:endParaRPr lang="en-US" sz="4000" dirty="0"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382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>
                <a:latin typeface="Bell MT" pitchFamily="18" charset="0"/>
              </a:rPr>
              <a:t>E</a:t>
            </a:r>
            <a:r>
              <a:rPr lang="en-US" sz="2400" dirty="0" smtClean="0">
                <a:latin typeface="Bell MT" pitchFamily="18" charset="0"/>
              </a:rPr>
              <a:t>arly deprivation or trauma may be unable to overcome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Bell MT" pitchFamily="18" charset="0"/>
              </a:rPr>
              <a:t>Sensitive and critical windows – times when developing neural systems are more sensitive to experience than they are at other times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100" dirty="0" smtClean="0">
                <a:latin typeface="Bell MT" pitchFamily="18" charset="0"/>
              </a:rPr>
              <a:t>Acquisition of language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100" dirty="0" smtClean="0">
                <a:latin typeface="Bell MT" pitchFamily="18" charset="0"/>
              </a:rPr>
              <a:t>Formation of key relational and attachment capacities after age </a:t>
            </a:r>
            <a:r>
              <a:rPr lang="en-US" sz="2100" dirty="0" smtClean="0">
                <a:latin typeface="Bell MT" pitchFamily="18" charset="0"/>
              </a:rPr>
              <a:t>five becomes difficult</a:t>
            </a:r>
            <a:endParaRPr lang="en-US" sz="2100" dirty="0" smtClean="0">
              <a:latin typeface="Bell MT" pitchFamily="18" charset="0"/>
            </a:endParaRPr>
          </a:p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white"/>
                </a:solidFill>
                <a:latin typeface="Bell MT" pitchFamily="18" charset="0"/>
              </a:rPr>
              <a:t>Different parts of brain differentially affected by experience at different times of development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100" dirty="0" smtClean="0">
                <a:solidFill>
                  <a:prstClr val="white"/>
                </a:solidFill>
                <a:latin typeface="Bell MT" pitchFamily="18" charset="0"/>
              </a:rPr>
              <a:t>Brainstem – in utero</a:t>
            </a:r>
          </a:p>
          <a:p>
            <a:pPr marL="800100" lvl="1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v"/>
            </a:pPr>
            <a:r>
              <a:rPr lang="en-US" sz="2100" dirty="0" smtClean="0">
                <a:solidFill>
                  <a:prstClr val="white"/>
                </a:solidFill>
                <a:latin typeface="Bell MT" pitchFamily="18" charset="0"/>
              </a:rPr>
              <a:t>Cortex – childhood and adolescence</a:t>
            </a:r>
          </a:p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white"/>
                </a:solidFill>
                <a:latin typeface="Bell MT" pitchFamily="18" charset="0"/>
              </a:rPr>
              <a:t>Early childhood trauma potentially more damaging than similar trauma or neglect later in life</a:t>
            </a:r>
          </a:p>
          <a:p>
            <a:pPr marL="342900" lvl="0" indent="-342900">
              <a:buClr>
                <a:srgbClr val="C62D03">
                  <a:lumMod val="75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white"/>
                </a:solidFill>
                <a:latin typeface="Bell MT" pitchFamily="18" charset="0"/>
              </a:rPr>
              <a:t>Duration, intensity, frequency, and onset of trauma important for understanding severity of psychopathology</a:t>
            </a:r>
            <a:endParaRPr lang="en-US" sz="2100" dirty="0">
              <a:solidFill>
                <a:prstClr val="white"/>
              </a:solidFill>
              <a:latin typeface="Bell MT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sz="21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8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210</TotalTime>
  <Words>710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Summer</vt:lpstr>
      <vt:lpstr>Child and Adolescent Psychopathology PSY 860</vt:lpstr>
      <vt:lpstr>Maltreatment: Trauma and Neglect</vt:lpstr>
      <vt:lpstr>Definitions of Neglect and Trauma</vt:lpstr>
      <vt:lpstr>Impacts of Maltreatment on Development</vt:lpstr>
      <vt:lpstr>Neurodevelopment</vt:lpstr>
      <vt:lpstr>Neurodevelopment (cont’d)</vt:lpstr>
      <vt:lpstr>Neurodevelopment (cont’d)</vt:lpstr>
      <vt:lpstr>Principles of Neurodevelopment</vt:lpstr>
      <vt:lpstr>Principles of Neurodevelopment (cont’d)</vt:lpstr>
      <vt:lpstr>Neurodevelopmental Impact of Neglect</vt:lpstr>
      <vt:lpstr>Neurodevelopmental Impact of Trauma</vt:lpstr>
      <vt:lpstr>Heterogeneity of Adaptive Responses to Threat: Hyperarousal and Dissociation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</dc:creator>
  <cp:lastModifiedBy>ggoodman</cp:lastModifiedBy>
  <cp:revision>21</cp:revision>
  <dcterms:created xsi:type="dcterms:W3CDTF">2010-09-29T23:19:53Z</dcterms:created>
  <dcterms:modified xsi:type="dcterms:W3CDTF">2012-09-19T16:13:16Z</dcterms:modified>
</cp:coreProperties>
</file>