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3" r:id="rId8"/>
    <p:sldId id="264" r:id="rId9"/>
    <p:sldId id="265" r:id="rId10"/>
    <p:sldId id="261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87" r:id="rId21"/>
    <p:sldId id="28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4" autoAdjust="0"/>
    <p:restoredTop sz="94687" autoAdjust="0"/>
  </p:normalViewPr>
  <p:slideViewPr>
    <p:cSldViewPr snapToObjects="1">
      <p:cViewPr varScale="1">
        <p:scale>
          <a:sx n="88" d="100"/>
          <a:sy n="88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B7CC652-A623-41D2-B0ED-8F1D217186B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EE2B91-85C2-1F44-B29F-E1A5CA7AD815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26E72-90C2-5F4D-A31E-4F6BB553C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C699CB88-5E1A-4FAC-892A-60949ACB1F6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342188" cy="1924050"/>
          </a:xfrm>
          <a:prstGeom prst="rect">
            <a:avLst/>
          </a:prstGeom>
        </p:spPr>
        <p:txBody>
          <a:bodyPr anchor="ctr"/>
          <a:lstStyle/>
          <a:p>
            <a:pPr marR="0" rtl="0"/>
            <a:r>
              <a:rPr lang="en-US" baseline="0" dirty="0" smtClean="0">
                <a:solidFill>
                  <a:srgbClr val="000090"/>
                </a:solidFill>
                <a:latin typeface="American Typewriter"/>
                <a:ea typeface="ＭＳ ゴシック"/>
                <a:cs typeface="American Typewriter"/>
              </a:rPr>
              <a:t>Bipolar Disorder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55000" lnSpcReduction="20000"/>
          </a:bodyPr>
          <a:lstStyle/>
          <a:p>
            <a:r>
              <a:rPr lang="en-US" sz="8000" dirty="0" smtClean="0">
                <a:solidFill>
                  <a:schemeClr val="accent5"/>
                </a:solidFill>
                <a:latin typeface="American Typewriter"/>
                <a:cs typeface="American Typewriter"/>
              </a:rPr>
              <a:t>Autism Spectrum Disorders: </a:t>
            </a:r>
          </a:p>
          <a:p>
            <a:r>
              <a:rPr lang="en-US" sz="6737" dirty="0" smtClean="0">
                <a:solidFill>
                  <a:schemeClr val="accent5"/>
                </a:solidFill>
                <a:latin typeface="American Typewriter"/>
                <a:cs typeface="American Typewriter"/>
              </a:rPr>
              <a:t>A Developmental Perspective</a:t>
            </a:r>
            <a:endParaRPr lang="en-US" sz="1684" dirty="0" smtClean="0">
              <a:solidFill>
                <a:schemeClr val="bg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2597" y="3124200"/>
            <a:ext cx="37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/>
                <a:cs typeface="American Typewriter"/>
              </a:rPr>
              <a:t>&amp;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562600"/>
            <a:ext cx="3698448" cy="5847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Chapters 18 and 19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Child and Adolescent Psychopathology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American Typewriter"/>
                <a:ea typeface="ＭＳ ゴシック"/>
                <a:cs typeface="American Typewriter"/>
              </a:rPr>
              <a:t>Risk factors and Etiological Formulations</a:t>
            </a:r>
            <a:endParaRPr lang="en-US" sz="4000" baseline="0" dirty="0" smtClean="0">
              <a:solidFill>
                <a:srgbClr val="FFFFFF"/>
              </a:solidFill>
              <a:latin typeface="Times New Roman"/>
              <a:ea typeface="ＭＳ ゴシック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85344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38912" indent="-438912">
              <a:spcBef>
                <a:spcPts val="800"/>
              </a:spcBef>
              <a:spcAft>
                <a:spcPts val="2400"/>
              </a:spcAft>
              <a:buClrTx/>
              <a:buSzPct val="73000"/>
              <a:buFont typeface="Wingdings" charset="2"/>
              <a:buChar char="u"/>
            </a:pPr>
            <a:r>
              <a:rPr lang="en-US" dirty="0" smtClean="0"/>
              <a:t>Disturbances of the sleep-wake cycle: circadian irregularity</a:t>
            </a:r>
          </a:p>
          <a:p>
            <a:pPr marL="438912" indent="-438912">
              <a:spcBef>
                <a:spcPts val="800"/>
              </a:spcBef>
              <a:buClrTx/>
              <a:buSzPct val="73000"/>
              <a:buFont typeface="Wingdings" charset="2"/>
              <a:buChar char="u"/>
            </a:pPr>
            <a:r>
              <a:rPr lang="en-US" dirty="0" smtClean="0"/>
              <a:t>Endophenotypes</a:t>
            </a:r>
          </a:p>
          <a:p>
            <a:pPr marL="393192" lvl="1" indent="320040">
              <a:lnSpc>
                <a:spcPct val="120000"/>
              </a:lnSpc>
              <a:spcBef>
                <a:spcPts val="0"/>
              </a:spcBef>
              <a:buClrTx/>
              <a:buSzPct val="78000"/>
              <a:buFont typeface="Wingdings" charset="2"/>
              <a:buChar char="²"/>
            </a:pPr>
            <a:r>
              <a:rPr lang="en-US" sz="2000" dirty="0" smtClean="0"/>
              <a:t>Impaired attentional control </a:t>
            </a:r>
          </a:p>
          <a:p>
            <a:pPr marL="393192" lvl="1" indent="320040">
              <a:lnSpc>
                <a:spcPct val="120000"/>
              </a:lnSpc>
              <a:spcBef>
                <a:spcPts val="0"/>
              </a:spcBef>
              <a:buClrTx/>
              <a:buSzPct val="78000"/>
              <a:buNone/>
            </a:pPr>
            <a:r>
              <a:rPr lang="en-US" sz="2000" dirty="0" smtClean="0"/>
              <a:t>and other executive functions</a:t>
            </a:r>
          </a:p>
          <a:p>
            <a:pPr marL="393192" lvl="1" indent="320040">
              <a:lnSpc>
                <a:spcPct val="120000"/>
              </a:lnSpc>
              <a:spcBef>
                <a:spcPts val="0"/>
              </a:spcBef>
              <a:buClrTx/>
              <a:buSzPct val="78000"/>
              <a:buFont typeface="Wingdings" charset="2"/>
              <a:buChar char="²"/>
            </a:pPr>
            <a:r>
              <a:rPr lang="en-US" sz="2000" dirty="0" smtClean="0"/>
              <a:t>Depressogenic cognitions: </a:t>
            </a:r>
          </a:p>
          <a:p>
            <a:pPr marL="393192" lvl="1" indent="32004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Tx/>
              <a:buSzPct val="78000"/>
              <a:buNone/>
            </a:pPr>
            <a:r>
              <a:rPr lang="en-US" sz="2000" dirty="0" smtClean="0"/>
              <a:t>produced by negative emotional reactivity</a:t>
            </a:r>
            <a:endParaRPr lang="en-US" dirty="0" smtClean="0"/>
          </a:p>
          <a:p>
            <a:pPr marL="0" lvl="1" indent="-411480">
              <a:buClrTx/>
              <a:buSzPct val="73000"/>
              <a:buFont typeface="Wingdings" charset="2"/>
              <a:buChar char="u"/>
            </a:pPr>
            <a:r>
              <a:rPr lang="en-US" sz="2400" dirty="0" smtClean="0"/>
              <a:t>Familial stressful events</a:t>
            </a:r>
          </a:p>
          <a:p>
            <a:pPr marL="758952" lvl="3" indent="-320040">
              <a:buClrTx/>
              <a:buSzPct val="80000"/>
              <a:buFont typeface="Wingdings" charset="2"/>
              <a:buChar char="²"/>
            </a:pPr>
            <a:r>
              <a:rPr lang="en-US" sz="2000" dirty="0" smtClean="0"/>
              <a:t>Child maltreatment</a:t>
            </a:r>
          </a:p>
          <a:p>
            <a:pPr marL="758952" lvl="3" indent="-320040">
              <a:buClrTx/>
              <a:buSzPct val="80000"/>
              <a:buFont typeface="Wingdings" charset="2"/>
              <a:buChar char="²"/>
            </a:pPr>
            <a:r>
              <a:rPr lang="en-US" sz="2000" dirty="0" smtClean="0"/>
              <a:t>Severe childhood trauma: more pernicious course</a:t>
            </a:r>
          </a:p>
        </p:txBody>
      </p:sp>
      <p:pic>
        <p:nvPicPr>
          <p:cNvPr id="4" name="Picture 3" descr="Biological_clock_hu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438400"/>
            <a:ext cx="38100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Prevalence</a:t>
            </a:r>
            <a:endParaRPr lang="en-U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76549"/>
            <a:ext cx="3657600" cy="4191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Tx/>
              <a:buSzPct val="92000"/>
              <a:buFont typeface="Wingdings" charset="2"/>
              <a:buChar char=""/>
            </a:pPr>
            <a:r>
              <a:rPr lang="en-US" b="1" dirty="0" smtClean="0">
                <a:solidFill>
                  <a:srgbClr val="000000"/>
                </a:solidFill>
              </a:rPr>
              <a:t>Single-point prevalence: 1-1.5%</a:t>
            </a:r>
          </a:p>
          <a:p>
            <a:pPr>
              <a:buClrTx/>
              <a:buSzPct val="92000"/>
              <a:buFont typeface="Wingdings" charset="2"/>
              <a:buChar char=""/>
            </a:pPr>
            <a:r>
              <a:rPr lang="en-US" b="1" dirty="0" smtClean="0">
                <a:solidFill>
                  <a:srgbClr val="000000"/>
                </a:solidFill>
              </a:rPr>
              <a:t>Lifetime prevalence: 2.8-6.5%</a:t>
            </a:r>
          </a:p>
          <a:p>
            <a:pPr>
              <a:buClrTx/>
              <a:buSzPct val="92000"/>
              <a:buFont typeface="Wingdings" charset="2"/>
              <a:buChar char=""/>
            </a:pPr>
            <a:r>
              <a:rPr lang="en-US" b="1" dirty="0" smtClean="0">
                <a:solidFill>
                  <a:srgbClr val="000000"/>
                </a:solidFill>
              </a:rPr>
              <a:t>Adolescence: </a:t>
            </a:r>
          </a:p>
          <a:p>
            <a:pPr lvl="1">
              <a:buClrTx/>
              <a:buSzPct val="92000"/>
              <a:buNone/>
            </a:pPr>
            <a:r>
              <a:rPr lang="en-US" b="1" dirty="0" smtClean="0">
                <a:solidFill>
                  <a:srgbClr val="000000"/>
                </a:solidFill>
              </a:rPr>
              <a:t>.06-.10% (narrow definition)</a:t>
            </a:r>
          </a:p>
          <a:p>
            <a:pPr>
              <a:buClrTx/>
              <a:buSzPct val="92000"/>
              <a:buFont typeface="Wingdings" charset="2"/>
              <a:buChar char=""/>
            </a:pPr>
            <a:r>
              <a:rPr lang="en-US" b="1" dirty="0" smtClean="0">
                <a:solidFill>
                  <a:srgbClr val="000000"/>
                </a:solidFill>
              </a:rPr>
              <a:t>Adolescence: 5-13% (broad definition)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pol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57401"/>
            <a:ext cx="4343400" cy="37146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Developmental Progression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114800" cy="5334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73152" indent="347472">
              <a:spcBef>
                <a:spcPts val="800"/>
              </a:spcBef>
              <a:spcAft>
                <a:spcPts val="1200"/>
              </a:spcAft>
              <a:buClr>
                <a:schemeClr val="bg1"/>
              </a:buClr>
              <a:buSzPct val="74000"/>
              <a:buFont typeface="Wingdings" charset="2"/>
              <a:buChar char="u"/>
            </a:pPr>
            <a:r>
              <a:rPr lang="en-US" sz="2000" b="1" dirty="0" smtClean="0">
                <a:solidFill>
                  <a:schemeClr val="bg1"/>
                </a:solidFill>
              </a:rPr>
              <a:t>Adolescent-onset bipolar disorder</a:t>
            </a:r>
            <a:r>
              <a:rPr lang="en-US" sz="2000" dirty="0" smtClean="0">
                <a:solidFill>
                  <a:schemeClr val="bg1"/>
                </a:solidFill>
              </a:rPr>
              <a:t>: virulent illness that includes serial hospitalizations, substance abuse, suicide attempts, less robust response to meds, worse interepisode functioning</a:t>
            </a:r>
          </a:p>
          <a:p>
            <a:pPr marL="73152" indent="347472">
              <a:spcBef>
                <a:spcPts val="800"/>
              </a:spcBef>
              <a:spcAft>
                <a:spcPts val="1200"/>
              </a:spcAft>
              <a:buClr>
                <a:schemeClr val="bg1"/>
              </a:buClr>
              <a:buSzPct val="74000"/>
              <a:buFont typeface="Wingdings" charset="2"/>
              <a:buChar char="u"/>
            </a:pPr>
            <a:r>
              <a:rPr lang="en-US" sz="2000" dirty="0" smtClean="0"/>
              <a:t>ADHD and </a:t>
            </a:r>
            <a:r>
              <a:rPr lang="en-US" sz="2000" i="1" dirty="0" smtClean="0"/>
              <a:t>onset prior to age 19</a:t>
            </a:r>
            <a:r>
              <a:rPr lang="en-US" sz="2000" dirty="0" smtClean="0"/>
              <a:t> had greater functional impairment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73152" indent="347472">
              <a:spcBef>
                <a:spcPts val="800"/>
              </a:spcBef>
              <a:spcAft>
                <a:spcPts val="1200"/>
              </a:spcAft>
              <a:buClr>
                <a:schemeClr val="bg1"/>
              </a:buClr>
              <a:buSzPct val="74000"/>
              <a:buFont typeface="Wingdings" charset="2"/>
              <a:buChar char="u"/>
            </a:pPr>
            <a:r>
              <a:rPr lang="en-US" sz="2000" b="1" dirty="0" smtClean="0">
                <a:solidFill>
                  <a:schemeClr val="bg1"/>
                </a:solidFill>
              </a:rPr>
              <a:t>Subthreshold manic symptoms </a:t>
            </a:r>
            <a:r>
              <a:rPr lang="en-US" sz="2000" dirty="0" smtClean="0">
                <a:solidFill>
                  <a:schemeClr val="bg1"/>
                </a:solidFill>
              </a:rPr>
              <a:t>not predictive of Bipolar I disorder in adulthood but rather MDD, personality disorders, and anxiety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BPDandADHDGe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1600200"/>
            <a:ext cx="4068281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Comorbidity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5700" y="1600200"/>
            <a:ext cx="4025900" cy="4724400"/>
          </a:xfrm>
        </p:spPr>
        <p:txBody>
          <a:bodyPr>
            <a:normAutofit fontScale="92500"/>
          </a:bodyPr>
          <a:lstStyle/>
          <a:p>
            <a:pPr>
              <a:buClrTx/>
              <a:buSzPct val="74000"/>
              <a:buFont typeface="Wingdings" charset="2"/>
              <a:buChar char="u"/>
            </a:pPr>
            <a:r>
              <a:rPr lang="en-US" dirty="0" smtClean="0">
                <a:solidFill>
                  <a:schemeClr val="tx1"/>
                </a:solidFill>
              </a:rPr>
              <a:t>History of ADHD for bipolar disorder in childhood</a:t>
            </a:r>
          </a:p>
          <a:p>
            <a:pPr>
              <a:buClrTx/>
              <a:buSzPct val="74000"/>
              <a:buFont typeface="Wingdings" charset="2"/>
              <a:buChar char="u"/>
            </a:pPr>
            <a:r>
              <a:rPr lang="en-US" dirty="0" smtClean="0">
                <a:solidFill>
                  <a:schemeClr val="tx1"/>
                </a:solidFill>
              </a:rPr>
              <a:t>77% of bipolar children (with narrow criteria) have at least one comorbid anxiety disorder </a:t>
            </a:r>
          </a:p>
          <a:p>
            <a:pPr>
              <a:buClrTx/>
              <a:buSzPct val="74000"/>
              <a:buFont typeface="Wingdings" charset="2"/>
              <a:buChar char="u"/>
            </a:pPr>
            <a:r>
              <a:rPr lang="en-US" dirty="0" smtClean="0">
                <a:solidFill>
                  <a:schemeClr val="tx1"/>
                </a:solidFill>
              </a:rPr>
              <a:t>12.5% of bipolar children (with strict criteria) have  anxiety symptoms (including symptoms persisting through periods of euthymia)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BPDandADHDve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1"/>
            <a:ext cx="4449961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13" y="27463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rgbClr val="DA1F28"/>
                </a:solidFill>
                <a:latin typeface="American Typewriter"/>
                <a:cs typeface="American Typewriter"/>
              </a:rPr>
              <a:t>Sex Differences:</a:t>
            </a:r>
            <a:endParaRPr lang="en-US" sz="4000" dirty="0">
              <a:solidFill>
                <a:srgbClr val="DA1F28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143000"/>
            <a:ext cx="5867400" cy="1295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Clr>
                <a:schemeClr val="accent6"/>
              </a:buClr>
              <a:buSzPct val="84000"/>
              <a:buFont typeface="Wingdings" charset="2"/>
              <a:buChar char="v"/>
            </a:pPr>
            <a:r>
              <a:rPr lang="en-US" sz="1800" dirty="0" smtClean="0">
                <a:solidFill>
                  <a:srgbClr val="F9D1D3"/>
                </a:solidFill>
              </a:rPr>
              <a:t>Males have </a:t>
            </a:r>
            <a:r>
              <a:rPr lang="en-US" sz="1800" i="1" dirty="0" smtClean="0">
                <a:solidFill>
                  <a:srgbClr val="F9D1D3"/>
                </a:solidFill>
              </a:rPr>
              <a:t>earlier </a:t>
            </a:r>
            <a:r>
              <a:rPr lang="en-US" sz="1800" dirty="0" smtClean="0">
                <a:solidFill>
                  <a:srgbClr val="F9D1D3"/>
                </a:solidFill>
              </a:rPr>
              <a:t>onset and more </a:t>
            </a:r>
            <a:r>
              <a:rPr lang="en-US" sz="1800" i="1" dirty="0" smtClean="0">
                <a:solidFill>
                  <a:srgbClr val="F9D1D3"/>
                </a:solidFill>
              </a:rPr>
              <a:t>manic </a:t>
            </a:r>
            <a:r>
              <a:rPr lang="en-US" sz="1800" dirty="0" smtClean="0">
                <a:solidFill>
                  <a:srgbClr val="F9D1D3"/>
                </a:solidFill>
              </a:rPr>
              <a:t>episodes</a:t>
            </a:r>
          </a:p>
          <a:p>
            <a:pPr>
              <a:buClr>
                <a:schemeClr val="accent6"/>
              </a:buClr>
              <a:buSzPct val="84000"/>
              <a:buFont typeface="Wingdings" charset="2"/>
              <a:buChar char="v"/>
            </a:pPr>
            <a:r>
              <a:rPr lang="en-US" sz="1800" dirty="0" smtClean="0">
                <a:solidFill>
                  <a:srgbClr val="F9D1D3"/>
                </a:solidFill>
              </a:rPr>
              <a:t>Females have </a:t>
            </a:r>
            <a:r>
              <a:rPr lang="en-US" sz="1800" i="1" dirty="0" smtClean="0">
                <a:solidFill>
                  <a:srgbClr val="F9D1D3"/>
                </a:solidFill>
              </a:rPr>
              <a:t>later </a:t>
            </a:r>
            <a:r>
              <a:rPr lang="en-US" sz="1800" dirty="0" smtClean="0">
                <a:solidFill>
                  <a:srgbClr val="F9D1D3"/>
                </a:solidFill>
              </a:rPr>
              <a:t>onset and more </a:t>
            </a:r>
            <a:r>
              <a:rPr lang="en-US" sz="1800" i="1" dirty="0" smtClean="0">
                <a:solidFill>
                  <a:srgbClr val="F9D1D3"/>
                </a:solidFill>
              </a:rPr>
              <a:t>mixed </a:t>
            </a:r>
            <a:r>
              <a:rPr lang="en-US" sz="1800" dirty="0" smtClean="0">
                <a:solidFill>
                  <a:srgbClr val="F9D1D3"/>
                </a:solidFill>
              </a:rPr>
              <a:t>and </a:t>
            </a:r>
            <a:r>
              <a:rPr lang="en-US" sz="1800" i="1" dirty="0" smtClean="0">
                <a:solidFill>
                  <a:srgbClr val="F9D1D3"/>
                </a:solidFill>
              </a:rPr>
              <a:t>depressive </a:t>
            </a:r>
            <a:r>
              <a:rPr lang="en-US" sz="1800" dirty="0" smtClean="0">
                <a:solidFill>
                  <a:srgbClr val="F9D1D3"/>
                </a:solidFill>
              </a:rPr>
              <a:t>episodes</a:t>
            </a:r>
          </a:p>
        </p:txBody>
      </p:sp>
      <p:pic>
        <p:nvPicPr>
          <p:cNvPr id="4" name="Picture 3" descr="kennedyBPDageofon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4" y="1143001"/>
            <a:ext cx="2645037" cy="248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2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0" y="2670682"/>
            <a:ext cx="251972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dirty="0" smtClean="0"/>
              <a:t>*Incidence </a:t>
            </a:r>
            <a:r>
              <a:rPr lang="en-US" sz="700" dirty="0"/>
              <a:t>of DSM-IV Bipolar I Disorder, First Manic Episode, by Age and Gender, in Patients Presenting to Treatment Services in </a:t>
            </a:r>
            <a:r>
              <a:rPr lang="en-US" sz="700" dirty="0" err="1"/>
              <a:t>Camberwell</a:t>
            </a:r>
            <a:r>
              <a:rPr lang="en-US" sz="700" dirty="0"/>
              <a:t>, England, 1965–</a:t>
            </a:r>
            <a:r>
              <a:rPr lang="en-US" sz="700" dirty="0" smtClean="0"/>
              <a:t>1999</a:t>
            </a:r>
          </a:p>
          <a:p>
            <a:r>
              <a:rPr lang="en-US" sz="700" dirty="0" smtClean="0"/>
              <a:t>**</a:t>
            </a:r>
            <a:r>
              <a:rPr lang="en-US" sz="700" dirty="0"/>
              <a:t>Kennedy N, </a:t>
            </a:r>
            <a:r>
              <a:rPr lang="en-US" sz="700" dirty="0" err="1"/>
              <a:t>Boydell</a:t>
            </a:r>
            <a:r>
              <a:rPr lang="en-US" sz="700" dirty="0"/>
              <a:t> J, </a:t>
            </a:r>
            <a:r>
              <a:rPr lang="en-US" sz="700" dirty="0" err="1"/>
              <a:t>Kalidindi</a:t>
            </a:r>
            <a:r>
              <a:rPr lang="en-US" sz="700" dirty="0"/>
              <a:t> S, </a:t>
            </a:r>
            <a:r>
              <a:rPr lang="en-US" sz="700" dirty="0" err="1"/>
              <a:t>Fearon</a:t>
            </a:r>
            <a:r>
              <a:rPr lang="en-US" sz="700" dirty="0"/>
              <a:t> P, Jones PB, van Os J, Murray RM: Gender differences in incidence and age at onset of mania and bipolar disorder over a 35-year period in </a:t>
            </a:r>
            <a:r>
              <a:rPr lang="en-US" sz="700" dirty="0" err="1"/>
              <a:t>Camberwell</a:t>
            </a:r>
            <a:r>
              <a:rPr lang="en-US" sz="700" dirty="0"/>
              <a:t>, England. Am J Psychiatry 2005; 162:257–</a:t>
            </a:r>
            <a:r>
              <a:rPr lang="en-US" sz="700" dirty="0" smtClean="0"/>
              <a:t>262</a:t>
            </a:r>
            <a:r>
              <a:rPr lang="en-US" sz="7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513" y="4267200"/>
            <a:ext cx="5432216" cy="2169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merican Typewriter"/>
                <a:cs typeface="American Typewriter"/>
              </a:rPr>
              <a:t>Cultural Factors:</a:t>
            </a:r>
          </a:p>
          <a:p>
            <a:pPr marL="91440">
              <a:spcBef>
                <a:spcPts val="600"/>
              </a:spcBef>
              <a:buSzPct val="90000"/>
              <a:buFont typeface="Wingdings" charset="2"/>
              <a:buChar char="v"/>
            </a:pPr>
            <a:r>
              <a:rPr lang="en-US" dirty="0" smtClean="0"/>
              <a:t>	African-Americans (especially males) are less likely to receive bipolar diagnosis than others</a:t>
            </a:r>
          </a:p>
          <a:p>
            <a:pPr marL="91440">
              <a:spcBef>
                <a:spcPts val="600"/>
              </a:spcBef>
              <a:buSzPct val="90000"/>
              <a:buFont typeface="Wingdings" charset="2"/>
              <a:buChar char="v"/>
            </a:pPr>
            <a:r>
              <a:rPr lang="en-US" dirty="0" smtClean="0"/>
              <a:t>	There is little empirical literature on the effect of nonracial cultural factors on bipolar symptom expression</a:t>
            </a:r>
            <a:endParaRPr lang="en-US" dirty="0"/>
          </a:p>
        </p:txBody>
      </p:sp>
      <p:pic>
        <p:nvPicPr>
          <p:cNvPr id="7" name="Picture 6" descr="blackBPDdi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766" y="2819400"/>
            <a:ext cx="3125634" cy="3874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6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Theoretical Perspective:</a:t>
            </a:r>
            <a:br>
              <a:rPr lang="en-US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</a:br>
            <a:endParaRPr lang="en-US" dirty="0">
              <a:solidFill>
                <a:schemeClr val="accent2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3962400" cy="4648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097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Classic versus early-onset bipolar disorder:</a:t>
            </a:r>
            <a:endParaRPr lang="en-US" sz="3097" dirty="0" smtClean="0"/>
          </a:p>
          <a:p>
            <a:pPr marL="621792">
              <a:buSzPct val="81000"/>
              <a:buFont typeface="Wingdings" charset="2"/>
              <a:buChar char="Ø"/>
            </a:pPr>
            <a:r>
              <a:rPr lang="en-US" dirty="0" smtClean="0"/>
              <a:t>Developmental versions of same disease process</a:t>
            </a:r>
          </a:p>
          <a:p>
            <a:pPr marL="621792">
              <a:buSzPct val="81000"/>
              <a:buFont typeface="Wingdings" charset="2"/>
              <a:buChar char="Ø"/>
            </a:pPr>
            <a:r>
              <a:rPr lang="en-US" dirty="0" smtClean="0"/>
              <a:t>Separate types of illness that involve same mechanisms of self-control and mood</a:t>
            </a:r>
          </a:p>
          <a:p>
            <a:pPr marL="621792">
              <a:buSzPct val="81000"/>
              <a:buFont typeface="Wingdings" charset="2"/>
              <a:buChar char="Ø"/>
            </a:pPr>
            <a:r>
              <a:rPr lang="en-US" dirty="0" smtClean="0"/>
              <a:t>Fundamentally different problems that demonstrate phenotypic overlap with bipolar disorder</a:t>
            </a:r>
            <a:endParaRPr lang="en-US" dirty="0"/>
          </a:p>
        </p:txBody>
      </p:sp>
      <p:pic>
        <p:nvPicPr>
          <p:cNvPr id="4" name="Picture 3" descr="PedNAdultB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64456"/>
            <a:ext cx="4800600" cy="5162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6427113"/>
            <a:ext cx="495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9D1D3"/>
                </a:solidFill>
              </a:rPr>
              <a:t>*Singh, T. (2008). Pediatric </a:t>
            </a:r>
            <a:r>
              <a:rPr lang="en-US" sz="1050" dirty="0">
                <a:solidFill>
                  <a:srgbClr val="F9D1D3"/>
                </a:solidFill>
              </a:rPr>
              <a:t>bipolar disorder: diagnostic challenges in identifying symptoms and course of illness. </a:t>
            </a:r>
            <a:r>
              <a:rPr lang="en-US" sz="1050" i="1" dirty="0">
                <a:solidFill>
                  <a:srgbClr val="F9D1D3"/>
                </a:solidFill>
              </a:rPr>
              <a:t>Psychiatry (Edgmont</a:t>
            </a:r>
            <a:r>
              <a:rPr lang="en-US" sz="1050" i="1" dirty="0" smtClean="0">
                <a:solidFill>
                  <a:srgbClr val="F9D1D3"/>
                </a:solidFill>
              </a:rPr>
              <a:t>), 5</a:t>
            </a:r>
            <a:r>
              <a:rPr lang="en-US" sz="1050" i="1" dirty="0">
                <a:solidFill>
                  <a:srgbClr val="F9D1D3"/>
                </a:solidFill>
              </a:rPr>
              <a:t>(</a:t>
            </a:r>
            <a:r>
              <a:rPr lang="en-US" sz="1050" dirty="0">
                <a:solidFill>
                  <a:srgbClr val="F9D1D3"/>
                </a:solidFill>
              </a:rPr>
              <a:t>6</a:t>
            </a:r>
            <a:r>
              <a:rPr lang="en-US" sz="1050" dirty="0" smtClean="0">
                <a:solidFill>
                  <a:srgbClr val="F9D1D3"/>
                </a:solidFill>
              </a:rPr>
              <a:t>), 34</a:t>
            </a:r>
            <a:r>
              <a:rPr lang="en-US" sz="1050" dirty="0">
                <a:solidFill>
                  <a:srgbClr val="F9D1D3"/>
                </a:solidFill>
              </a:rPr>
              <a:t>-</a:t>
            </a:r>
            <a:r>
              <a:rPr lang="en-US" sz="1050" dirty="0" smtClean="0">
                <a:solidFill>
                  <a:srgbClr val="F9D1D3"/>
                </a:solidFill>
              </a:rPr>
              <a:t>42.</a:t>
            </a:r>
            <a:endParaRPr lang="en-US" sz="1050" dirty="0">
              <a:solidFill>
                <a:srgbClr val="F9D1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362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Autism Spectrum Disorders: </a:t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A Developmental Perspective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Comic Sans MS"/>
                <a:cs typeface="Comic Sans MS"/>
              </a:rPr>
              <a:t>ASD</a:t>
            </a:r>
            <a:endParaRPr lang="en-US" sz="5400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7244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  <a:buSzPct val="88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Diagnostic Features:</a:t>
            </a:r>
          </a:p>
          <a:p>
            <a:pPr lvl="1">
              <a:buClrTx/>
            </a:pPr>
            <a:r>
              <a:rPr lang="en-US" dirty="0" smtClean="0">
                <a:latin typeface="Comic Sans MS"/>
                <a:cs typeface="Comic Sans MS"/>
              </a:rPr>
              <a:t>Social interaction – no interests or </a:t>
            </a:r>
          </a:p>
          <a:p>
            <a:pPr lvl="1">
              <a:spcAft>
                <a:spcPts val="3000"/>
              </a:spcAft>
              <a:buClrTx/>
              <a:buNone/>
            </a:pPr>
            <a:r>
              <a:rPr lang="en-US" dirty="0" smtClean="0">
                <a:latin typeface="Comic Sans MS"/>
                <a:cs typeface="Comic Sans MS"/>
              </a:rPr>
              <a:t>	emotional reciprocity</a:t>
            </a:r>
          </a:p>
          <a:p>
            <a:pPr lvl="1">
              <a:buClrTx/>
            </a:pPr>
            <a:r>
              <a:rPr lang="en-US" dirty="0" smtClean="0">
                <a:latin typeface="Comic Sans MS"/>
                <a:cs typeface="Comic Sans MS"/>
              </a:rPr>
              <a:t>Communication – delayed language, </a:t>
            </a:r>
          </a:p>
          <a:p>
            <a:pPr lvl="1">
              <a:spcAft>
                <a:spcPts val="2400"/>
              </a:spcAft>
              <a:buClrTx/>
              <a:buNone/>
            </a:pPr>
            <a:r>
              <a:rPr lang="en-US" dirty="0" smtClean="0">
                <a:latin typeface="Comic Sans MS"/>
                <a:cs typeface="Comic Sans MS"/>
              </a:rPr>
              <a:t>	repetitive language</a:t>
            </a:r>
          </a:p>
          <a:p>
            <a:pPr lvl="1">
              <a:spcAft>
                <a:spcPts val="1800"/>
              </a:spcAft>
              <a:buClrTx/>
            </a:pPr>
            <a:r>
              <a:rPr lang="en-US" dirty="0" smtClean="0">
                <a:latin typeface="Comic Sans MS"/>
                <a:cs typeface="Comic Sans MS"/>
              </a:rPr>
              <a:t>Repetitive or restricted behaviors or interests</a:t>
            </a:r>
          </a:p>
          <a:p>
            <a:pPr lvl="1">
              <a:spcAft>
                <a:spcPts val="1800"/>
              </a:spcAft>
              <a:buClrTx/>
            </a:pPr>
            <a:r>
              <a:rPr lang="en-US" dirty="0" smtClean="0">
                <a:latin typeface="Comic Sans MS"/>
                <a:cs typeface="Comic Sans MS"/>
              </a:rPr>
              <a:t>Appearance before age 3 and can be diagnosed as early as 24 months</a:t>
            </a:r>
          </a:p>
        </p:txBody>
      </p:sp>
      <p:pic>
        <p:nvPicPr>
          <p:cNvPr id="4" name="Picture 3" descr="Autism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457" y="1828800"/>
            <a:ext cx="2744343" cy="240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Prevalence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2057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SzPct val="85000"/>
              <a:buFont typeface="Wingdings" charset="2"/>
              <a:buChar char="v"/>
            </a:pPr>
            <a:r>
              <a:rPr lang="en-US" sz="2000" dirty="0" smtClean="0"/>
              <a:t>1 out of every 150 persons</a:t>
            </a:r>
          </a:p>
          <a:p>
            <a:pPr>
              <a:spcBef>
                <a:spcPts val="800"/>
              </a:spcBef>
              <a:buSzPct val="85000"/>
              <a:buFont typeface="Wingdings" charset="2"/>
              <a:buChar char="v"/>
            </a:pPr>
            <a:r>
              <a:rPr lang="en-US" sz="2000" dirty="0" smtClean="0"/>
              <a:t>Increases in prevalence rate: </a:t>
            </a:r>
          </a:p>
          <a:p>
            <a:pPr lvl="2"/>
            <a:r>
              <a:rPr lang="en-US" sz="1800" dirty="0" smtClean="0"/>
              <a:t>Broadening diagnostic criteria</a:t>
            </a:r>
          </a:p>
          <a:p>
            <a:pPr lvl="2"/>
            <a:r>
              <a:rPr lang="en-US" sz="1800" dirty="0" smtClean="0"/>
              <a:t>Methodological changes in prevalence research</a:t>
            </a:r>
          </a:p>
          <a:p>
            <a:pPr lvl="2"/>
            <a:r>
              <a:rPr lang="en-US" sz="1800" dirty="0" smtClean="0"/>
              <a:t>Increasing awareness and use of autism-spectrum diagnoses</a:t>
            </a:r>
            <a:endParaRPr lang="en-US" sz="1800" dirty="0"/>
          </a:p>
        </p:txBody>
      </p:sp>
      <p:pic>
        <p:nvPicPr>
          <p:cNvPr id="5" name="Picture 4" descr="ASDprev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3200400"/>
            <a:ext cx="5943599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43800" y="5690681"/>
            <a:ext cx="1600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*Published </a:t>
            </a:r>
            <a:r>
              <a:rPr lang="en-US" sz="1100" dirty="0"/>
              <a:t>online October 5, </a:t>
            </a:r>
            <a:r>
              <a:rPr lang="en-US" sz="1100" dirty="0" smtClean="0"/>
              <a:t>2009, PEDIATRICS </a:t>
            </a:r>
            <a:r>
              <a:rPr lang="en-US" sz="1100" dirty="0"/>
              <a:t>(doi:10.1542/peds.2009-1522)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Risk Factors and Etiological Formulations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6477000" cy="1371600"/>
          </a:xfrm>
        </p:spPr>
        <p:txBody>
          <a:bodyPr>
            <a:normAutofit/>
          </a:bodyPr>
          <a:lstStyle/>
          <a:p>
            <a:pPr>
              <a:buSzPct val="90000"/>
              <a:buFont typeface="Wingdings" charset="2"/>
              <a:buChar char="v"/>
            </a:pPr>
            <a:r>
              <a:rPr lang="en-US" u="sng" dirty="0" smtClean="0">
                <a:latin typeface="Comic Sans MS"/>
                <a:cs typeface="Comic Sans MS"/>
              </a:rPr>
              <a:t>Genetic Risk Factors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</a:p>
          <a:p>
            <a:pPr lvl="1">
              <a:buClrTx/>
            </a:pPr>
            <a:r>
              <a:rPr lang="en-US" dirty="0" smtClean="0">
                <a:latin typeface="Comic Sans MS"/>
                <a:cs typeface="Comic Sans MS"/>
              </a:rPr>
              <a:t>Concordance rates for MZ twins: 69 - 95%</a:t>
            </a:r>
          </a:p>
          <a:p>
            <a:pPr lvl="1">
              <a:buClrTx/>
            </a:pPr>
            <a:r>
              <a:rPr lang="en-US" dirty="0" smtClean="0">
                <a:latin typeface="Comic Sans MS"/>
                <a:cs typeface="Comic Sans MS"/>
              </a:rPr>
              <a:t>Concordance rates for DZ twins: 0 - 24%</a:t>
            </a:r>
          </a:p>
        </p:txBody>
      </p:sp>
      <p:pic>
        <p:nvPicPr>
          <p:cNvPr id="4" name="Picture 3" descr="DZMZtw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2800"/>
            <a:ext cx="3936838" cy="2879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3762" y="3657600"/>
            <a:ext cx="4241638" cy="16002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1440" lvl="1" indent="182880"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cs typeface="Comic Sans MS"/>
              </a:rPr>
              <a:t>Concordance rates for siblings: 2.8 - 7% </a:t>
            </a:r>
          </a:p>
          <a:p>
            <a:pPr marL="91440" lvl="1" indent="182880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(but 4.4 - 20.4% can show subthreshold symptoms)</a:t>
            </a:r>
          </a:p>
          <a:p>
            <a:pPr marL="91440" lvl="1" indent="182880">
              <a:buClrTx/>
              <a:buFont typeface="Arial"/>
              <a:buChar char="•"/>
            </a:pPr>
            <a:endParaRPr lang="en-US" sz="2200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232017"/>
            <a:ext cx="421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*Thompson et al., (2001). </a:t>
            </a:r>
            <a:r>
              <a:rPr lang="en-US" sz="800" dirty="0"/>
              <a:t>Genetic influences on brain </a:t>
            </a:r>
            <a:r>
              <a:rPr lang="en-US" sz="800" dirty="0" smtClean="0"/>
              <a:t>structure. </a:t>
            </a:r>
            <a:r>
              <a:rPr lang="en-US" sz="800" i="1" dirty="0" smtClean="0"/>
              <a:t>Nature Neuroscience, </a:t>
            </a:r>
            <a:r>
              <a:rPr lang="en-US" sz="800" b="1" i="1" dirty="0"/>
              <a:t>4, </a:t>
            </a:r>
            <a:r>
              <a:rPr lang="en-US" sz="800" b="1" dirty="0"/>
              <a:t>1253</a:t>
            </a:r>
            <a:r>
              <a:rPr lang="en-US" sz="800" b="1" dirty="0" smtClean="0"/>
              <a:t> – 1258.</a:t>
            </a:r>
            <a:r>
              <a:rPr lang="en-US" sz="800" b="1" i="1" dirty="0" smtClean="0"/>
              <a:t> </a:t>
            </a:r>
            <a:r>
              <a:rPr lang="en-US" sz="800" b="1" i="1" dirty="0"/>
              <a:t>Published online: 5 November 2001 | doi:10.1038/nn758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R="0" lvl="0" rtl="0"/>
            <a:r>
              <a:rPr lang="en-US" spc="300" baseline="0" dirty="0" smtClean="0">
                <a:solidFill>
                  <a:schemeClr val="tx1">
                    <a:lumMod val="85000"/>
                  </a:schemeClr>
                </a:solidFill>
                <a:latin typeface="American Typewriter"/>
                <a:ea typeface="ＭＳ ゴシック"/>
                <a:cs typeface="American Typewriter"/>
              </a:rPr>
              <a:t>Bipolar I Disorder</a:t>
            </a:r>
          </a:p>
          <a:p>
            <a:pPr marR="0" rtl="0"/>
            <a:endParaRPr lang="en-US" baseline="0" dirty="0" smtClean="0">
              <a:latin typeface="Times New Roman"/>
              <a:ea typeface="ＭＳ ゴシック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84632" lvl="1" indent="-411480">
              <a:spcBef>
                <a:spcPts val="1200"/>
              </a:spcBef>
              <a:buClr>
                <a:schemeClr val="tx1"/>
              </a:buClr>
              <a:buSzPct val="85000"/>
              <a:buFont typeface="Wingdings" charset="2"/>
              <a:buChar char="u"/>
            </a:pPr>
            <a:r>
              <a:rPr lang="en-US" dirty="0" smtClean="0">
                <a:ea typeface="ＭＳ ゴシック"/>
                <a:cs typeface="American Typewriter"/>
              </a:rPr>
              <a:t>Episode of </a:t>
            </a:r>
            <a:r>
              <a:rPr lang="en-US" i="1" dirty="0" smtClean="0">
                <a:ea typeface="ＭＳ ゴシック"/>
                <a:cs typeface="American Typewriter"/>
              </a:rPr>
              <a:t>unipolar </a:t>
            </a:r>
            <a:r>
              <a:rPr lang="en-US" dirty="0" smtClean="0">
                <a:ea typeface="ＭＳ ゴシック"/>
                <a:cs typeface="American Typewriter"/>
              </a:rPr>
              <a:t>depression</a:t>
            </a:r>
          </a:p>
          <a:p>
            <a:pPr marL="484632" lvl="1" indent="-411480">
              <a:spcBef>
                <a:spcPts val="1200"/>
              </a:spcBef>
              <a:buClr>
                <a:schemeClr val="tx1"/>
              </a:buClr>
              <a:buSzPct val="85000"/>
              <a:buFont typeface="Wingdings" charset="2"/>
              <a:buChar char="u"/>
            </a:pPr>
            <a:r>
              <a:rPr lang="en-US" dirty="0" smtClean="0">
                <a:ea typeface="ＭＳ ゴシック"/>
                <a:cs typeface="American Typewriter"/>
              </a:rPr>
              <a:t>Episodes of </a:t>
            </a:r>
            <a:r>
              <a:rPr lang="en-US" i="1" dirty="0" smtClean="0">
                <a:ea typeface="ＭＳ ゴシック"/>
                <a:cs typeface="American Typewriter"/>
              </a:rPr>
              <a:t>mania</a:t>
            </a:r>
            <a:r>
              <a:rPr lang="en-US" dirty="0" smtClean="0">
                <a:ea typeface="ＭＳ ゴシック"/>
                <a:cs typeface="American Typewriter"/>
              </a:rPr>
              <a:t>: enthusiasm, boundless energy, impulsivity, poor judgment</a:t>
            </a:r>
          </a:p>
          <a:p>
            <a:pPr marL="484632" lvl="1" indent="-411480">
              <a:spcBef>
                <a:spcPts val="1200"/>
              </a:spcBef>
              <a:buClr>
                <a:schemeClr val="tx1"/>
              </a:buClr>
              <a:buSzPct val="85000"/>
              <a:buFont typeface="Wingdings" charset="2"/>
              <a:buChar char="u"/>
            </a:pPr>
            <a:r>
              <a:rPr lang="en-US" i="1" dirty="0" smtClean="0">
                <a:ea typeface="ＭＳ ゴシック"/>
                <a:cs typeface="American Typewriter"/>
              </a:rPr>
              <a:t>Intervals </a:t>
            </a:r>
            <a:r>
              <a:rPr lang="en-US" dirty="0" smtClean="0">
                <a:ea typeface="ＭＳ ゴシック"/>
                <a:cs typeface="American Typewriter"/>
              </a:rPr>
              <a:t>between episodes</a:t>
            </a:r>
          </a:p>
          <a:p>
            <a:pPr marL="484632" lvl="1" indent="-411480">
              <a:spcBef>
                <a:spcPts val="1200"/>
              </a:spcBef>
              <a:buClr>
                <a:schemeClr val="tx1"/>
              </a:buClr>
              <a:buSzPct val="85000"/>
              <a:buFont typeface="Wingdings" charset="2"/>
              <a:buChar char="u"/>
            </a:pPr>
            <a:r>
              <a:rPr lang="en-US" i="1" dirty="0" smtClean="0">
                <a:ea typeface="ＭＳ ゴシック"/>
                <a:cs typeface="American Typewriter"/>
              </a:rPr>
              <a:t>Chronic </a:t>
            </a:r>
            <a:r>
              <a:rPr lang="en-US" dirty="0" smtClean="0">
                <a:ea typeface="ＭＳ ゴシック"/>
                <a:cs typeface="American Typewriter"/>
              </a:rPr>
              <a:t>course of illness</a:t>
            </a:r>
          </a:p>
          <a:p>
            <a:pPr marL="484632" lvl="1" indent="-411480">
              <a:spcBef>
                <a:spcPts val="1200"/>
              </a:spcBef>
              <a:buClr>
                <a:schemeClr val="tx1"/>
              </a:buClr>
              <a:buSzPct val="85000"/>
              <a:buFont typeface="Wingdings" charset="2"/>
              <a:buChar char="u"/>
            </a:pPr>
            <a:r>
              <a:rPr lang="en-US" dirty="0" smtClean="0">
                <a:ea typeface="ＭＳ ゴシック"/>
                <a:cs typeface="American Typewriter"/>
              </a:rPr>
              <a:t>Occasional </a:t>
            </a:r>
            <a:r>
              <a:rPr lang="en-US" i="1" dirty="0" smtClean="0">
                <a:ea typeface="ＭＳ ゴシック"/>
                <a:cs typeface="American Typewriter"/>
              </a:rPr>
              <a:t>psychotic </a:t>
            </a:r>
            <a:r>
              <a:rPr lang="en-US" dirty="0" smtClean="0">
                <a:ea typeface="ＭＳ ゴシック"/>
                <a:cs typeface="American Typewriter"/>
              </a:rPr>
              <a:t>features: A/V hallucinations, delusions</a:t>
            </a:r>
          </a:p>
          <a:p>
            <a:pPr lvl="2">
              <a:buClr>
                <a:schemeClr val="tx1"/>
              </a:buClr>
            </a:pPr>
            <a:r>
              <a:rPr lang="en-US" i="1" dirty="0" smtClean="0">
                <a:ea typeface="ＭＳ ゴシック"/>
                <a:cs typeface="American Typewriter"/>
              </a:rPr>
              <a:t>Mood-congruent</a:t>
            </a:r>
            <a:r>
              <a:rPr lang="en-US" dirty="0" smtClean="0">
                <a:ea typeface="ＭＳ ゴシック"/>
                <a:cs typeface="American Typewriter"/>
              </a:rPr>
              <a:t>:  emphasizes one’s powers or importance</a:t>
            </a:r>
          </a:p>
          <a:p>
            <a:pPr lvl="2">
              <a:buClr>
                <a:schemeClr val="tx1"/>
              </a:buClr>
            </a:pPr>
            <a:r>
              <a:rPr lang="en-US" i="1" dirty="0" smtClean="0">
                <a:ea typeface="ＭＳ ゴシック"/>
                <a:cs typeface="American Typewriter"/>
              </a:rPr>
              <a:t>Mood-incongruent</a:t>
            </a:r>
            <a:r>
              <a:rPr lang="en-US" dirty="0" smtClean="0">
                <a:ea typeface="ＭＳ ゴシック"/>
                <a:cs typeface="American Typewriter"/>
              </a:rPr>
              <a:t>: not related to inflated self-worth</a:t>
            </a:r>
          </a:p>
          <a:p>
            <a:pPr marL="484632" lvl="1" indent="-411480">
              <a:buClr>
                <a:schemeClr val="tx1"/>
              </a:buClr>
              <a:buSzPct val="85000"/>
              <a:buFont typeface="Wingdings" charset="2"/>
              <a:buChar char="u"/>
            </a:pPr>
            <a:r>
              <a:rPr lang="en-US" dirty="0" smtClean="0">
                <a:ea typeface="ＭＳ ゴシック"/>
                <a:cs typeface="American Typewriter"/>
              </a:rPr>
              <a:t>Occasional </a:t>
            </a:r>
            <a:r>
              <a:rPr lang="en-US" i="1" dirty="0" smtClean="0">
                <a:ea typeface="ＭＳ ゴシック"/>
                <a:cs typeface="American Typewriter"/>
              </a:rPr>
              <a:t>mixed </a:t>
            </a:r>
            <a:r>
              <a:rPr lang="en-US" dirty="0" smtClean="0">
                <a:ea typeface="ＭＳ ゴシック"/>
                <a:cs typeface="American Typewriter"/>
              </a:rPr>
              <a:t>episode: features of depression and mania co-occur, which is treated psychopharmacologically as a manic episode</a:t>
            </a:r>
            <a:endParaRPr lang="en-US" dirty="0"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Risk Factors and Etiological Formulations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 anchor="t"/>
          <a:lstStyle/>
          <a:p>
            <a:pPr marL="342900" lvl="1" indent="-342900" algn="ctr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Multiple genes are involved in transmission</a:t>
            </a:r>
          </a:p>
          <a:p>
            <a:endParaRPr lang="en-US" dirty="0"/>
          </a:p>
        </p:txBody>
      </p:sp>
      <p:pic>
        <p:nvPicPr>
          <p:cNvPr id="4" name="Picture 3" descr="natureASDge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58568"/>
            <a:ext cx="8636794" cy="368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8636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</a:t>
            </a:r>
            <a:r>
              <a:rPr lang="en-US" sz="1200" dirty="0" smtClean="0"/>
              <a:t>Pinto et al. (2010). </a:t>
            </a:r>
            <a:r>
              <a:rPr lang="en-US" sz="1200" dirty="0"/>
              <a:t>Functional impact of global rare copy number variation in autism spectrum </a:t>
            </a:r>
            <a:r>
              <a:rPr lang="en-US" sz="1200" dirty="0" smtClean="0"/>
              <a:t>disorders. </a:t>
            </a:r>
            <a:r>
              <a:rPr lang="en-US" sz="1200" i="1" dirty="0" smtClean="0"/>
              <a:t>Nature, </a:t>
            </a:r>
            <a:r>
              <a:rPr lang="en-US" sz="1200" i="1" dirty="0"/>
              <a:t>466, </a:t>
            </a:r>
            <a:r>
              <a:rPr lang="en-US" sz="1200" dirty="0"/>
              <a:t>368-</a:t>
            </a:r>
            <a:r>
              <a:rPr lang="en-US" sz="1200" dirty="0" smtClean="0"/>
              <a:t>372</a:t>
            </a:r>
            <a:r>
              <a:rPr lang="en-US" sz="1200" i="1" dirty="0" smtClean="0"/>
              <a:t>. </a:t>
            </a:r>
            <a:r>
              <a:rPr lang="en-US" sz="1200" dirty="0" smtClean="0"/>
              <a:t>| </a:t>
            </a:r>
            <a:r>
              <a:rPr lang="en-US" sz="1200" dirty="0"/>
              <a:t>doi:10.1038/nature09146; Received 3 December 2009; Accepted 7 May 2010; Published online 9 June </a:t>
            </a:r>
            <a:r>
              <a:rPr lang="en-US" sz="1200" dirty="0" smtClean="0"/>
              <a:t>2010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/>
                <a:cs typeface="Comic Sans MS"/>
              </a:rPr>
              <a:t>Risk Factors and Etiological Formulations</a:t>
            </a:r>
            <a:endParaRPr lang="en-US" sz="3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4953000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SzPct val="90000"/>
              <a:buFont typeface="Wingdings" charset="2"/>
              <a:buChar char="v"/>
            </a:pPr>
            <a:r>
              <a:rPr lang="en-US" u="sng" dirty="0" smtClean="0">
                <a:latin typeface="Comic Sans MS"/>
                <a:cs typeface="Comic Sans MS"/>
              </a:rPr>
              <a:t>Environmental Risk Factors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</a:p>
          <a:p>
            <a:pPr lvl="1">
              <a:spcAft>
                <a:spcPts val="2400"/>
              </a:spcAft>
              <a:buClrTx/>
            </a:pPr>
            <a:r>
              <a:rPr lang="en-US" dirty="0" smtClean="0">
                <a:latin typeface="Comic Sans MS"/>
                <a:cs typeface="Comic Sans MS"/>
              </a:rPr>
              <a:t>No obstetrical complications</a:t>
            </a:r>
          </a:p>
          <a:p>
            <a:pPr marL="2240280" lvl="5">
              <a:spcBef>
                <a:spcPts val="1128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Exposure to (teratogen) </a:t>
            </a:r>
            <a:r>
              <a:rPr lang="en-US" sz="2400" i="1" dirty="0" smtClean="0">
                <a:latin typeface="Comic Sans MS"/>
                <a:cs typeface="Comic Sans MS"/>
              </a:rPr>
              <a:t>thalidomide </a:t>
            </a:r>
            <a:r>
              <a:rPr lang="en-US" sz="2400" dirty="0" smtClean="0">
                <a:latin typeface="Comic Sans MS"/>
                <a:cs typeface="Comic Sans MS"/>
              </a:rPr>
              <a:t>during pregnancy (33% rate)</a:t>
            </a:r>
          </a:p>
          <a:p>
            <a:pPr lvl="1">
              <a:buClrTx/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lvl="1">
              <a:buClrTx/>
            </a:pPr>
            <a:r>
              <a:rPr lang="en-US" dirty="0" smtClean="0">
                <a:latin typeface="Comic Sans MS"/>
                <a:cs typeface="Comic Sans MS"/>
              </a:rPr>
              <a:t>No </a:t>
            </a:r>
            <a:r>
              <a:rPr lang="en-US" i="1" dirty="0" smtClean="0">
                <a:latin typeface="Comic Sans MS"/>
                <a:cs typeface="Comic Sans MS"/>
              </a:rPr>
              <a:t>thimerosal </a:t>
            </a:r>
            <a:r>
              <a:rPr lang="en-US" dirty="0" smtClean="0">
                <a:latin typeface="Comic Sans MS"/>
                <a:cs typeface="Comic Sans MS"/>
              </a:rPr>
              <a:t>(a preservative containing ethyl mercury) risk in vaccines</a:t>
            </a:r>
          </a:p>
          <a:p>
            <a:endParaRPr lang="en-US" dirty="0"/>
          </a:p>
        </p:txBody>
      </p:sp>
      <p:pic>
        <p:nvPicPr>
          <p:cNvPr id="5" name="Picture 4" descr="worried-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86000"/>
            <a:ext cx="2395728" cy="3383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thalom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95600"/>
            <a:ext cx="1317821" cy="1670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n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36000">
                      <a:schemeClr val="lt1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Comic Sans MS"/>
                <a:cs typeface="Comic Sans MS"/>
              </a:rPr>
              <a:t>Developmental </a:t>
            </a:r>
            <a:r>
              <a:rPr lang="en-US" dirty="0" smtClean="0">
                <a:ln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36000">
                      <a:schemeClr val="lt1"/>
                    </a:gs>
                    <a:gs pos="67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atin typeface="Comic Sans MS"/>
                <a:cs typeface="Comic Sans MS"/>
              </a:rPr>
              <a:t>Progression</a:t>
            </a:r>
            <a:endParaRPr lang="en-US" dirty="0">
              <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  <a:gradFill flip="none" rotWithShape="1">
                <a:gsLst>
                  <a:gs pos="36000">
                    <a:schemeClr val="lt1"/>
                  </a:gs>
                  <a:gs pos="67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600200"/>
            <a:ext cx="4800600" cy="50292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92000"/>
              <a:buFont typeface="Wingdings" charset="2"/>
              <a:buChar char="v"/>
            </a:pPr>
            <a:r>
              <a:rPr lang="en-US" u="sng" dirty="0" smtClean="0">
                <a:solidFill>
                  <a:srgbClr val="A3171E"/>
                </a:solidFill>
                <a:latin typeface="Comic Sans MS"/>
                <a:cs typeface="Comic Sans MS"/>
              </a:rPr>
              <a:t>Core symptoms often appear by 12 months</a:t>
            </a:r>
            <a:r>
              <a:rPr lang="en-US" dirty="0" smtClean="0">
                <a:solidFill>
                  <a:srgbClr val="A3171E"/>
                </a:solidFill>
                <a:latin typeface="Comic Sans MS"/>
                <a:cs typeface="Comic Sans MS"/>
              </a:rPr>
              <a:t>: </a:t>
            </a:r>
            <a:r>
              <a:rPr lang="en-US" dirty="0" smtClean="0">
                <a:latin typeface="Comic Sans MS"/>
                <a:cs typeface="Comic Sans MS"/>
              </a:rPr>
              <a:t>less </a:t>
            </a:r>
            <a:r>
              <a:rPr lang="en-US" smtClean="0">
                <a:latin typeface="Comic Sans MS"/>
                <a:cs typeface="Comic Sans MS"/>
              </a:rPr>
              <a:t>physical contact, </a:t>
            </a:r>
            <a:r>
              <a:rPr lang="en-US" dirty="0" smtClean="0">
                <a:latin typeface="Comic Sans MS"/>
                <a:cs typeface="Comic Sans MS"/>
              </a:rPr>
              <a:t>vocalizations, looking at faces, smiling at others, less orienting by name, less joint attention, imitation, visual attention</a:t>
            </a:r>
          </a:p>
          <a:p>
            <a:pPr>
              <a:buClrTx/>
              <a:buSzPct val="92000"/>
              <a:buFont typeface="Wingdings" charset="2"/>
              <a:buChar char="v"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By 14 months</a:t>
            </a:r>
            <a:r>
              <a:rPr lang="en-US" dirty="0" smtClean="0">
                <a:solidFill>
                  <a:srgbClr val="A3171E"/>
                </a:solidFill>
                <a:latin typeface="Comic Sans MS"/>
                <a:cs typeface="Comic Sans MS"/>
              </a:rPr>
              <a:t>:</a:t>
            </a:r>
            <a:r>
              <a:rPr lang="en-US" dirty="0" smtClean="0">
                <a:latin typeface="Comic Sans MS"/>
                <a:cs typeface="Comic Sans MS"/>
              </a:rPr>
              <a:t> differences in gross and fine-motor skills, receptive and expressive language, and overall intelligence</a:t>
            </a:r>
          </a:p>
          <a:p>
            <a:pPr>
              <a:buClrTx/>
              <a:buSzPct val="92000"/>
              <a:buFont typeface="Wingdings" charset="2"/>
              <a:buChar char="v"/>
            </a:pPr>
            <a:r>
              <a:rPr lang="en-US" u="sng" dirty="0" smtClean="0">
                <a:solidFill>
                  <a:srgbClr val="A3171E"/>
                </a:solidFill>
                <a:latin typeface="Comic Sans MS"/>
                <a:cs typeface="Comic Sans MS"/>
              </a:rPr>
              <a:t>By age 2</a:t>
            </a:r>
            <a:r>
              <a:rPr lang="en-US" dirty="0" smtClean="0">
                <a:solidFill>
                  <a:srgbClr val="A3171E"/>
                </a:solidFill>
                <a:latin typeface="Comic Sans MS"/>
                <a:cs typeface="Comic Sans MS"/>
              </a:rPr>
              <a:t>: </a:t>
            </a:r>
            <a:r>
              <a:rPr lang="en-US" dirty="0" smtClean="0">
                <a:latin typeface="Comic Sans MS"/>
                <a:cs typeface="Comic Sans MS"/>
              </a:rPr>
              <a:t>differences in following verbal instructions, babbling or making complex vocalizations, vocal imitation, use of words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autism_sypto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3258633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Developmental Progression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  <a:buSzPct val="94000"/>
              <a:buFont typeface="Wingdings" charset="2"/>
              <a:buChar char="v"/>
            </a:pPr>
            <a:r>
              <a:rPr lang="en-US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Autistic regression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(20 – 47%): lose skills and develop autism symptoms after 1-2 years of seemingly more typical development</a:t>
            </a:r>
          </a:p>
          <a:p>
            <a:pPr>
              <a:buClrTx/>
              <a:buSzPct val="94000"/>
              <a:buFont typeface="Wingdings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By toddler-preschool, 5 domains of functioning are affected:</a:t>
            </a:r>
          </a:p>
          <a:p>
            <a:pPr marL="808038" lvl="1" indent="-457200">
              <a:buClrTx/>
              <a:buSzPct val="89000"/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Social orienting impairment</a:t>
            </a:r>
          </a:p>
          <a:p>
            <a:pPr marL="808038" lvl="1" indent="-457200">
              <a:buClrTx/>
              <a:buSzPct val="89000"/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Joint attention: coordinate attention between interactive social partners</a:t>
            </a:r>
          </a:p>
          <a:p>
            <a:pPr marL="808038" lvl="1" indent="-457200">
              <a:buClrTx/>
              <a:buSzPct val="89000"/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Attention to emotional cues: less concern over facial distress</a:t>
            </a:r>
          </a:p>
          <a:p>
            <a:pPr marL="808038" lvl="1" indent="-457200">
              <a:buClrTx/>
              <a:buSzPct val="89000"/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Motor imitation: important in development of theory of mind</a:t>
            </a:r>
          </a:p>
          <a:p>
            <a:pPr marL="808038" lvl="1" indent="-457200">
              <a:buClrTx/>
              <a:buSzPct val="89000"/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Face processing: impairments in face recognition as early as age 3</a:t>
            </a:r>
            <a:endParaRPr lang="en-US" sz="2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Developmental Progression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14500"/>
            <a:ext cx="4191000" cy="4419599"/>
          </a:xfrm>
        </p:spPr>
        <p:txBody>
          <a:bodyPr/>
          <a:lstStyle/>
          <a:p>
            <a:pPr>
              <a:spcAft>
                <a:spcPts val="2400"/>
              </a:spcAft>
              <a:buSzPct val="93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Early abnormal brain development</a:t>
            </a:r>
          </a:p>
          <a:p>
            <a:pPr lvl="1">
              <a:spcAft>
                <a:spcPts val="2400"/>
              </a:spcAft>
              <a:buClrTx/>
            </a:pPr>
            <a:r>
              <a:rPr lang="en-US" dirty="0" smtClean="0">
                <a:latin typeface="Comic Sans MS"/>
                <a:cs typeface="Comic Sans MS"/>
              </a:rPr>
              <a:t>Accelerated growth in head circumference from 4 – 12 months</a:t>
            </a:r>
          </a:p>
          <a:p>
            <a:pPr lvl="1">
              <a:spcAft>
                <a:spcPts val="2400"/>
              </a:spcAft>
              <a:buClrTx/>
            </a:pPr>
            <a:r>
              <a:rPr lang="en-US" dirty="0" smtClean="0">
                <a:latin typeface="Comic Sans MS"/>
                <a:cs typeface="Comic Sans MS"/>
              </a:rPr>
              <a:t>Excessive enlargement of cerebellar and cerebral white matter and cerebral grey matter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ASDbrains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88" y="1828800"/>
            <a:ext cx="3929612" cy="3314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5410200"/>
            <a:ext cx="43434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*</a:t>
            </a:r>
            <a:r>
              <a:rPr lang="en-US" sz="700" b="1" dirty="0" smtClean="0"/>
              <a:t>Anatomical </a:t>
            </a:r>
            <a:r>
              <a:rPr lang="en-US" sz="700" b="1" dirty="0"/>
              <a:t>boundaries of frontal lobe. (A–C) T</a:t>
            </a:r>
            <a:r>
              <a:rPr lang="en-US" sz="700" b="1" baseline="-25000" dirty="0"/>
              <a:t>2</a:t>
            </a:r>
            <a:r>
              <a:rPr lang="en-US" sz="700" b="1" dirty="0"/>
              <a:t>-weighted axial images at three representative slice levels, illustrating the location of major </a:t>
            </a:r>
            <a:r>
              <a:rPr lang="en-US" sz="700" b="1" dirty="0" err="1"/>
              <a:t>neuroanatomical</a:t>
            </a:r>
            <a:r>
              <a:rPr lang="en-US" sz="700" b="1" dirty="0"/>
              <a:t> landmarks. (D–F) Segmented images at the same slice levels as in A–C, illustrating the anatomical boundaries used for measurement of frontal lobe volumes. A detailed description of the method is included in the text. 1 = central </a:t>
            </a:r>
            <a:r>
              <a:rPr lang="en-US" sz="700" b="1" dirty="0" err="1"/>
              <a:t>sulcus</a:t>
            </a:r>
            <a:r>
              <a:rPr lang="en-US" sz="700" b="1" dirty="0"/>
              <a:t>; 2 = </a:t>
            </a:r>
            <a:r>
              <a:rPr lang="en-US" sz="700" b="1" dirty="0" err="1"/>
              <a:t>interhemispheric</a:t>
            </a:r>
            <a:r>
              <a:rPr lang="en-US" sz="700" b="1" dirty="0"/>
              <a:t> fissure; 3 = superior frontal </a:t>
            </a:r>
            <a:r>
              <a:rPr lang="en-US" sz="700" b="1" dirty="0" err="1"/>
              <a:t>gyrus</a:t>
            </a:r>
            <a:r>
              <a:rPr lang="en-US" sz="700" b="1" dirty="0"/>
              <a:t>; 4 = </a:t>
            </a:r>
            <a:r>
              <a:rPr lang="en-US" sz="700" b="1" dirty="0" err="1"/>
              <a:t>postcentral</a:t>
            </a:r>
            <a:r>
              <a:rPr lang="en-US" sz="700" b="1" dirty="0"/>
              <a:t> </a:t>
            </a:r>
            <a:r>
              <a:rPr lang="en-US" sz="700" b="1" dirty="0" err="1"/>
              <a:t>sulcus</a:t>
            </a:r>
            <a:r>
              <a:rPr lang="en-US" sz="700" b="1" dirty="0"/>
              <a:t>; 5 = lateral fissure; 6 = </a:t>
            </a:r>
            <a:r>
              <a:rPr lang="en-US" sz="700" b="1" dirty="0" err="1"/>
              <a:t>insula</a:t>
            </a:r>
            <a:r>
              <a:rPr lang="en-US" sz="700" b="1" dirty="0"/>
              <a:t>; 7 = </a:t>
            </a:r>
            <a:r>
              <a:rPr lang="en-US" sz="700" b="1" dirty="0" err="1"/>
              <a:t>cingulate</a:t>
            </a:r>
            <a:r>
              <a:rPr lang="en-US" sz="700" b="1" dirty="0"/>
              <a:t> </a:t>
            </a:r>
            <a:r>
              <a:rPr lang="en-US" sz="700" b="1" dirty="0" err="1"/>
              <a:t>gyrus</a:t>
            </a:r>
            <a:r>
              <a:rPr lang="en-US" sz="700" b="1" dirty="0"/>
              <a:t>; 8 = insular </a:t>
            </a:r>
            <a:r>
              <a:rPr lang="en-US" sz="700" b="1" dirty="0" err="1"/>
              <a:t>sulcus</a:t>
            </a:r>
            <a:r>
              <a:rPr lang="en-US" sz="700" b="1" dirty="0"/>
              <a:t> (circular </a:t>
            </a:r>
            <a:r>
              <a:rPr lang="en-US" sz="700" b="1" dirty="0" err="1"/>
              <a:t>sulcus</a:t>
            </a:r>
            <a:r>
              <a:rPr lang="en-US" sz="700" b="1" dirty="0"/>
              <a:t>); 9 = basal part of lateral fissure; 10 = middle cerebral artery</a:t>
            </a:r>
            <a:r>
              <a:rPr lang="en-US" sz="700" b="1" dirty="0" smtClean="0"/>
              <a:t>.</a:t>
            </a:r>
          </a:p>
          <a:p>
            <a:r>
              <a:rPr lang="en-US" sz="700" b="1" dirty="0" smtClean="0"/>
              <a:t>**</a:t>
            </a:r>
            <a:r>
              <a:rPr lang="en-US" sz="800" dirty="0"/>
              <a:t>Ruth A. Carper and Eric </a:t>
            </a:r>
            <a:r>
              <a:rPr lang="en-US" sz="800" dirty="0" err="1" smtClean="0"/>
              <a:t>Courchesne</a:t>
            </a:r>
            <a:r>
              <a:rPr lang="en-US" sz="800" dirty="0" smtClean="0"/>
              <a:t>. (2000). </a:t>
            </a:r>
            <a:r>
              <a:rPr lang="en-US" sz="800" b="1" dirty="0" smtClean="0"/>
              <a:t>Inverse </a:t>
            </a:r>
            <a:r>
              <a:rPr lang="en-US" sz="800" b="1" dirty="0"/>
              <a:t>correlation between frontal lobe and cerebellum sizes in children with </a:t>
            </a:r>
            <a:r>
              <a:rPr lang="en-US" sz="800" b="1" dirty="0" smtClean="0"/>
              <a:t>autism. </a:t>
            </a:r>
            <a:r>
              <a:rPr lang="en-US" sz="800" b="1" i="1" dirty="0" smtClean="0"/>
              <a:t>Brain</a:t>
            </a:r>
            <a:r>
              <a:rPr lang="en-US" sz="800" b="1" dirty="0" smtClean="0"/>
              <a:t>,</a:t>
            </a:r>
            <a:r>
              <a:rPr lang="en-US" sz="800" b="1" i="1" dirty="0" smtClean="0"/>
              <a:t>123</a:t>
            </a:r>
            <a:r>
              <a:rPr lang="en-US" sz="800" b="1" dirty="0"/>
              <a:t>(4</a:t>
            </a:r>
            <a:r>
              <a:rPr lang="en-US" sz="800" b="1" dirty="0" smtClean="0"/>
              <a:t>), </a:t>
            </a:r>
            <a:r>
              <a:rPr lang="en-US" sz="800" b="1" dirty="0"/>
              <a:t>836-</a:t>
            </a:r>
            <a:r>
              <a:rPr lang="en-US" sz="800" b="1" dirty="0" smtClean="0"/>
              <a:t>844. </a:t>
            </a:r>
            <a:r>
              <a:rPr lang="en-US" sz="800" b="1" dirty="0"/>
              <a:t>doi:10.1093/brain/123.4.836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Comorbidity</a:t>
            </a: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SzPct val="90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40 – 70% diagnosed with intellectual disability or mental retardation</a:t>
            </a:r>
          </a:p>
          <a:p>
            <a:pPr>
              <a:buSzPct val="90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Similarities to specific language impairment</a:t>
            </a:r>
          </a:p>
          <a:p>
            <a:pPr>
              <a:spcAft>
                <a:spcPts val="1200"/>
              </a:spcAft>
              <a:buSzPct val="90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Tics (30%), Tourette’s (4.3%), and seizures (5-39%)</a:t>
            </a:r>
          </a:p>
          <a:p>
            <a:pPr>
              <a:buSzPct val="90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OCD (1.5-29%)</a:t>
            </a:r>
          </a:p>
          <a:p>
            <a:pPr>
              <a:buSzPct val="90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Anxiety Disorders (7-84%)</a:t>
            </a:r>
          </a:p>
          <a:p>
            <a:pPr>
              <a:buSzPct val="90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Depression (4-58%)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ComorbidityA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724748"/>
            <a:ext cx="3733800" cy="2752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903893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/>
              <a:t>*The </a:t>
            </a:r>
            <a:r>
              <a:rPr lang="en-US" sz="600" b="1" i="1" dirty="0"/>
              <a:t>Child with an ASD questionnaire asks parents specifically about their child who has been diagnosed with an Autism Spectrum Disorder. Many of the questions are about a child's diagnosis and medical history. There are 65 potential questions which take approximately 15 minutes to complete</a:t>
            </a:r>
            <a:r>
              <a:rPr lang="en-US" sz="600" b="1" i="1" dirty="0" smtClean="0"/>
              <a:t>.</a:t>
            </a:r>
          </a:p>
          <a:p>
            <a:r>
              <a:rPr lang="en-US" sz="600" dirty="0" smtClean="0"/>
              <a:t>**Interactive Autism Network Research Preliminary Results: </a:t>
            </a:r>
            <a:r>
              <a:rPr lang="en-US" sz="600" dirty="0"/>
              <a:t>Attention and Mood issues by ASD </a:t>
            </a:r>
            <a:r>
              <a:rPr lang="en-US" sz="600" dirty="0" smtClean="0"/>
              <a:t>diagnosis (2007) DOI: </a:t>
            </a:r>
            <a:r>
              <a:rPr lang="en-US" sz="600" dirty="0" err="1" smtClean="0"/>
              <a:t>http://www.iancommunity.org/cs/ian_research_questions/attention_and_mood_issues</a:t>
            </a:r>
            <a:endParaRPr lang="en-US" sz="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2"/>
                </a:solidFill>
                <a:latin typeface="Comic Sans MS"/>
                <a:cs typeface="Comic Sans MS"/>
              </a:rPr>
              <a:t>Sex Differences:</a:t>
            </a:r>
            <a:endParaRPr lang="en-US" sz="40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5400" y="1600200"/>
            <a:ext cx="4038600" cy="34289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90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Male-female ratio: 3-4:1</a:t>
            </a:r>
          </a:p>
          <a:p>
            <a:pPr>
              <a:buSzPct val="90000"/>
              <a:buFont typeface="Wingdings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Females are more likely to have comorbid mental retardation in the severe range (IQ &lt; 35) and exhibit more severe symptoms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66" y="5410200"/>
            <a:ext cx="7924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rgbClr val="DA1F28"/>
                </a:solidFill>
                <a:latin typeface="Comic Sans MS"/>
                <a:cs typeface="Comic Sans MS"/>
              </a:rPr>
              <a:t>Cultural Factors:</a:t>
            </a:r>
          </a:p>
          <a:p>
            <a:pPr lvl="1">
              <a:buSzPct val="90000"/>
              <a:buFont typeface="Wingdings" charset="2"/>
              <a:buChar char="v"/>
            </a:pPr>
            <a:r>
              <a:rPr lang="en-US" sz="2400" dirty="0" smtClean="0">
                <a:latin typeface="Comic Sans MS"/>
                <a:cs typeface="Comic Sans MS"/>
              </a:rPr>
              <a:t>	Non reported – world-wide prevalence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5" name="Picture 4" descr="ASDsexdif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419600" cy="3072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86166" y="4724399"/>
            <a:ext cx="399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*IAN </a:t>
            </a:r>
            <a:r>
              <a:rPr lang="en-US" sz="800" dirty="0"/>
              <a:t>Research Report #2 - July </a:t>
            </a:r>
            <a:r>
              <a:rPr lang="en-US" sz="800" dirty="0" smtClean="0"/>
              <a:t>2007. </a:t>
            </a:r>
            <a:r>
              <a:rPr lang="en-US" sz="800" i="1" dirty="0" smtClean="0"/>
              <a:t>Date </a:t>
            </a:r>
            <a:r>
              <a:rPr lang="en-US" sz="800" i="1" dirty="0"/>
              <a:t>First Published: August 1, </a:t>
            </a:r>
            <a:r>
              <a:rPr lang="en-US" sz="800" i="1" dirty="0" smtClean="0"/>
              <a:t>2007. </a:t>
            </a:r>
            <a:r>
              <a:rPr lang="en-US" sz="800" dirty="0" smtClean="0"/>
              <a:t>DOI: http://www.iancommunity.org/cs/ian_research_reports/ian_research_report_july_2007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Protective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Factors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Aft>
                <a:spcPts val="1200"/>
              </a:spcAft>
              <a:buSzPct val="90000"/>
              <a:buFont typeface="Wingdings" charset="2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Early intensive behavioral intervention:</a:t>
            </a:r>
          </a:p>
          <a:p>
            <a:pPr lvl="1">
              <a:spcAft>
                <a:spcPts val="1200"/>
              </a:spcAft>
              <a:buClrTx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Starting at preschool age</a:t>
            </a:r>
          </a:p>
          <a:p>
            <a:pPr lvl="1">
              <a:spcAft>
                <a:spcPts val="1200"/>
              </a:spcAft>
              <a:buClrTx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Sustained for 2-4 years</a:t>
            </a:r>
          </a:p>
          <a:p>
            <a:pPr lvl="1">
              <a:spcAft>
                <a:spcPts val="1200"/>
              </a:spcAft>
              <a:buClrTx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25 hours/week (Rebecca School in Manhattan)</a:t>
            </a:r>
          </a:p>
          <a:p>
            <a:pPr lvl="1">
              <a:spcAft>
                <a:spcPts val="1200"/>
              </a:spcAft>
              <a:buClrTx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Improvement for 50% of children</a:t>
            </a:r>
          </a:p>
          <a:p>
            <a:pPr>
              <a:spcAft>
                <a:spcPts val="1200"/>
              </a:spcAft>
              <a:buSzPct val="90000"/>
              <a:buFont typeface="Wingdings" charset="2"/>
              <a:buChar char="v"/>
            </a:pPr>
            <a:r>
              <a:rPr lang="en-US" b="1" smtClean="0">
                <a:solidFill>
                  <a:srgbClr val="000000"/>
                </a:solidFill>
                <a:latin typeface="Comic Sans MS"/>
                <a:cs typeface="Comic Sans MS"/>
              </a:rPr>
              <a:t>Interventions </a:t>
            </a:r>
            <a:r>
              <a:rPr lang="en-US" b="1" smtClean="0">
                <a:solidFill>
                  <a:srgbClr val="000000"/>
                </a:solidFill>
                <a:latin typeface="Comic Sans MS"/>
                <a:cs typeface="Comic Sans MS"/>
              </a:rPr>
              <a:t>moderated </a:t>
            </a:r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by quality of parent-child interaction:</a:t>
            </a:r>
          </a:p>
          <a:p>
            <a:pPr lvl="1">
              <a:spcAft>
                <a:spcPts val="1200"/>
              </a:spcAft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Improvements in parental sensitivity</a:t>
            </a:r>
          </a:p>
          <a:p>
            <a:pPr lvl="1">
              <a:spcAft>
                <a:spcPts val="1200"/>
              </a:spcAft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Improvements in child behavior</a:t>
            </a:r>
          </a:p>
          <a:p>
            <a:pPr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mic Sans MS"/>
                <a:cs typeface="Comic Sans MS"/>
              </a:rPr>
              <a:t>Theoretical Hypothesis:</a:t>
            </a:r>
            <a:br>
              <a:rPr lang="en-US" sz="32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chemeClr val="tx1"/>
                </a:solidFill>
                <a:latin typeface="Comic Sans MS"/>
                <a:cs typeface="Comic Sans MS"/>
              </a:rPr>
              <a:t>Social Motivation</a:t>
            </a:r>
            <a:endParaRPr lang="en-US" sz="32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610600" cy="5029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Aft>
                <a:spcPts val="600"/>
              </a:spcAft>
              <a:buSzPct val="92000"/>
              <a:buFont typeface="Wingdings" charset="2"/>
              <a:buChar char="²"/>
            </a:pPr>
            <a:r>
              <a:rPr lang="en-US" sz="2000" dirty="0" smtClean="0">
                <a:latin typeface="Comic Sans MS"/>
                <a:cs typeface="Comic Sans MS"/>
              </a:rPr>
              <a:t>Social impairments </a:t>
            </a:r>
            <a:r>
              <a:rPr lang="en-US" sz="2000" b="1" dirty="0" smtClean="0">
                <a:latin typeface="Comic Sans MS"/>
                <a:cs typeface="Comic Sans MS"/>
              </a:rPr>
              <a:t>secondary </a:t>
            </a:r>
            <a:r>
              <a:rPr lang="en-US" sz="2000" dirty="0" smtClean="0">
                <a:latin typeface="Comic Sans MS"/>
                <a:cs typeface="Comic Sans MS"/>
              </a:rPr>
              <a:t>to social motivation or affective </a:t>
            </a:r>
            <a:r>
              <a:rPr lang="en-US" sz="2000" b="1" dirty="0" smtClean="0">
                <a:latin typeface="Comic Sans MS"/>
                <a:cs typeface="Comic Sans MS"/>
              </a:rPr>
              <a:t>tagging </a:t>
            </a:r>
            <a:r>
              <a:rPr lang="en-US" sz="2000" dirty="0" smtClean="0">
                <a:latin typeface="Comic Sans MS"/>
                <a:cs typeface="Comic Sans MS"/>
              </a:rPr>
              <a:t>of socially relevant stimuli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92000"/>
              <a:buFont typeface="Wingdings" charset="2"/>
              <a:buChar char="²"/>
            </a:pPr>
            <a:r>
              <a:rPr lang="en-US" sz="2000" b="1" dirty="0" smtClean="0">
                <a:latin typeface="Comic Sans MS"/>
                <a:cs typeface="Comic Sans MS"/>
              </a:rPr>
              <a:t>Social motivations</a:t>
            </a:r>
            <a:r>
              <a:rPr lang="en-US" sz="2000" dirty="0" smtClean="0">
                <a:latin typeface="Comic Sans MS"/>
                <a:cs typeface="Comic Sans MS"/>
              </a:rPr>
              <a:t>: </a:t>
            </a:r>
            <a:r>
              <a:rPr lang="en-US" sz="1800" dirty="0" smtClean="0">
                <a:latin typeface="Comic Sans MS"/>
                <a:cs typeface="Comic Sans MS"/>
              </a:rPr>
              <a:t>degree to which child </a:t>
            </a:r>
            <a:endParaRPr lang="en-US" sz="2000" dirty="0" smtClean="0">
              <a:latin typeface="Comic Sans MS"/>
              <a:cs typeface="Comic Sans MS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SzPct val="92000"/>
              <a:buNone/>
            </a:pPr>
            <a:r>
              <a:rPr lang="en-US" sz="1800" dirty="0" smtClean="0">
                <a:latin typeface="Comic Sans MS"/>
                <a:cs typeface="Comic Sans MS"/>
              </a:rPr>
              <a:t>enjoys spending time with others, prefers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92000"/>
              <a:buNone/>
            </a:pPr>
            <a:r>
              <a:rPr lang="en-US" sz="1800" dirty="0" smtClean="0">
                <a:latin typeface="Comic Sans MS"/>
                <a:cs typeface="Comic Sans MS"/>
              </a:rPr>
              <a:t>spending time with people, feels comfortable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92000"/>
              <a:buNone/>
            </a:pPr>
            <a:r>
              <a:rPr lang="en-US" sz="1800" dirty="0" smtClean="0">
                <a:latin typeface="Comic Sans MS"/>
                <a:cs typeface="Comic Sans MS"/>
              </a:rPr>
              <a:t>in social situations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92000"/>
              <a:buFont typeface="Wingdings" charset="2"/>
              <a:buChar char="²"/>
            </a:pPr>
            <a:r>
              <a:rPr lang="en-US" sz="2000" b="1" dirty="0" smtClean="0">
                <a:latin typeface="Comic Sans MS"/>
                <a:cs typeface="Comic Sans MS"/>
              </a:rPr>
              <a:t>Dopamine system </a:t>
            </a:r>
            <a:r>
              <a:rPr lang="en-US" sz="1800" dirty="0" smtClean="0">
                <a:latin typeface="Comic Sans MS"/>
                <a:cs typeface="Comic Sans MS"/>
              </a:rPr>
              <a:t>is activated in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92000"/>
              <a:buNone/>
            </a:pPr>
            <a:r>
              <a:rPr lang="en-US" sz="1800" dirty="0" smtClean="0">
                <a:latin typeface="Comic Sans MS"/>
                <a:cs typeface="Comic Sans MS"/>
              </a:rPr>
              <a:t>response to social rewards, including eye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92000"/>
              <a:buNone/>
            </a:pPr>
            <a:r>
              <a:rPr lang="en-US" sz="1800" dirty="0" smtClean="0">
                <a:latin typeface="Comic Sans MS"/>
                <a:cs typeface="Comic Sans MS"/>
              </a:rPr>
              <a:t>contact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92000"/>
              <a:buFont typeface="Wingdings" charset="2"/>
              <a:buChar char="²"/>
            </a:pPr>
            <a:r>
              <a:rPr lang="en-US" sz="2000" b="1" dirty="0" smtClean="0">
                <a:latin typeface="Comic Sans MS"/>
                <a:cs typeface="Comic Sans MS"/>
              </a:rPr>
              <a:t>Oxytocin and vasopressin </a:t>
            </a:r>
            <a:r>
              <a:rPr lang="en-US" sz="1800" dirty="0" smtClean="0">
                <a:latin typeface="Comic Sans MS"/>
                <a:cs typeface="Comic Sans MS"/>
              </a:rPr>
              <a:t>facilitate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92000"/>
              <a:buNone/>
            </a:pPr>
            <a:r>
              <a:rPr lang="en-US" sz="1800" dirty="0" smtClean="0">
                <a:latin typeface="Comic Sans MS"/>
                <a:cs typeface="Comic Sans MS"/>
              </a:rPr>
              <a:t>social memory, social bonding, and affiliation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92000"/>
              <a:buNone/>
            </a:pPr>
            <a:r>
              <a:rPr lang="en-US" sz="1800" dirty="0" smtClean="0">
                <a:latin typeface="Comic Sans MS"/>
                <a:cs typeface="Comic Sans MS"/>
              </a:rPr>
              <a:t>in autism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92000"/>
              <a:buFont typeface="Wingdings" charset="2"/>
              <a:buChar char="²"/>
            </a:pPr>
            <a:r>
              <a:rPr lang="en-US" sz="2000" dirty="0" smtClean="0">
                <a:latin typeface="Comic Sans MS"/>
                <a:cs typeface="Comic Sans MS"/>
              </a:rPr>
              <a:t>Unrewarded infants might not </a:t>
            </a:r>
            <a:r>
              <a:rPr lang="en-US" sz="2000" b="1" dirty="0" smtClean="0">
                <a:latin typeface="Comic Sans MS"/>
                <a:cs typeface="Comic Sans MS"/>
              </a:rPr>
              <a:t>attend </a:t>
            </a:r>
            <a:r>
              <a:rPr lang="en-US" sz="2000" dirty="0" smtClean="0">
                <a:latin typeface="Comic Sans MS"/>
                <a:cs typeface="Comic Sans MS"/>
              </a:rPr>
              <a:t>to faces and voices or </a:t>
            </a:r>
            <a:r>
              <a:rPr lang="en-US" sz="2000" b="1" dirty="0" smtClean="0">
                <a:latin typeface="Comic Sans MS"/>
                <a:cs typeface="Comic Sans MS"/>
              </a:rPr>
              <a:t>perceive </a:t>
            </a:r>
            <a:r>
              <a:rPr lang="en-US" sz="2000" dirty="0" smtClean="0">
                <a:latin typeface="Comic Sans MS"/>
                <a:cs typeface="Comic Sans MS"/>
              </a:rPr>
              <a:t>social information within a larger social/affective context </a:t>
            </a:r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4" name="Picture 3" descr="motivationcarto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33600"/>
            <a:ext cx="2667000" cy="3355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0" y="5257800"/>
            <a:ext cx="1295400" cy="761999"/>
          </a:xfrm>
        </p:spPr>
        <p:txBody>
          <a:bodyPr anchor="t">
            <a:normAutofit fontScale="25000" lnSpcReduction="20000"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16000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Fin</a:t>
            </a:r>
            <a:endParaRPr lang="en-US" sz="16000" dirty="0">
              <a:solidFill>
                <a:schemeClr val="tx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 descr="AutismTheMus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6350000" cy="401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R="0" lvl="0" rtl="0"/>
            <a:r>
              <a:rPr lang="en-US" sz="4000" baseline="0" dirty="0" smtClean="0">
                <a:latin typeface="American Typewriter"/>
                <a:ea typeface="ＭＳ ゴシック"/>
                <a:cs typeface="American Typewriter"/>
              </a:rPr>
              <a:t>Variations from standard bipolar disorder in adulthood</a:t>
            </a:r>
          </a:p>
        </p:txBody>
      </p:sp>
      <p:pic>
        <p:nvPicPr>
          <p:cNvPr id="5" name="Picture 4" descr="bipolar-tree-grass-scen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98260"/>
            <a:ext cx="7848600" cy="49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2057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502920">
              <a:spcAft>
                <a:spcPts val="600"/>
              </a:spcAft>
              <a:buClr>
                <a:schemeClr val="bg1"/>
              </a:buClr>
              <a:buSzPct val="85000"/>
              <a:buFont typeface="Wingdings" charset="2"/>
              <a:buChar char="u"/>
            </a:pPr>
            <a:r>
              <a:rPr lang="en-US" sz="2400" i="1" u="sng" dirty="0" smtClean="0">
                <a:solidFill>
                  <a:schemeClr val="bg1"/>
                </a:solidFill>
                <a:latin typeface="Verdana"/>
                <a:ea typeface="ＭＳ ゴシック"/>
              </a:rPr>
              <a:t>Hypomania</a:t>
            </a:r>
            <a:r>
              <a:rPr lang="en-US" sz="2400" dirty="0" smtClean="0">
                <a:solidFill>
                  <a:schemeClr val="bg1"/>
                </a:solidFill>
                <a:latin typeface="Verdana"/>
                <a:ea typeface="ＭＳ ゴシック"/>
              </a:rPr>
              <a:t>: less severe than mania, less functional impairment</a:t>
            </a:r>
          </a:p>
          <a:p>
            <a:pPr lvl="1" indent="-502920">
              <a:spcAft>
                <a:spcPts val="600"/>
              </a:spcAft>
              <a:buClr>
                <a:schemeClr val="tx1"/>
              </a:buClr>
              <a:buSzPct val="85000"/>
            </a:pPr>
            <a:endParaRPr lang="en-US" dirty="0" smtClean="0">
              <a:solidFill>
                <a:schemeClr val="tx1"/>
              </a:solidFill>
              <a:latin typeface="Verdana"/>
              <a:ea typeface="ＭＳ 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6472" y="4419600"/>
            <a:ext cx="41617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>
              <a:buSzPct val="85000"/>
              <a:buFont typeface="Wingdings" charset="2"/>
              <a:buChar char="u"/>
            </a:pPr>
            <a:r>
              <a:rPr lang="en-US" sz="2400" i="1" u="sng" dirty="0"/>
              <a:t>Bipolar II </a:t>
            </a:r>
            <a:r>
              <a:rPr lang="en-US" sz="2400" i="1" u="sng" dirty="0" smtClean="0"/>
              <a:t>disorder</a:t>
            </a:r>
            <a:r>
              <a:rPr lang="en-US" sz="2000" i="1" dirty="0" smtClean="0"/>
              <a:t>:</a:t>
            </a:r>
          </a:p>
          <a:p>
            <a:pPr marL="365760" lvl="1"/>
            <a:r>
              <a:rPr lang="en-US" sz="2000" dirty="0" smtClean="0"/>
              <a:t>-Depressive </a:t>
            </a:r>
            <a:r>
              <a:rPr lang="en-US" sz="2000" dirty="0"/>
              <a:t>and hypomanic episode with NO mania</a:t>
            </a:r>
            <a:endParaRPr lang="en-US" sz="2000" dirty="0" smtClean="0"/>
          </a:p>
          <a:p>
            <a:pPr marL="365760" lvl="1"/>
            <a:r>
              <a:rPr lang="en-US" sz="2000" dirty="0" smtClean="0"/>
              <a:t>-Rapid</a:t>
            </a:r>
            <a:r>
              <a:rPr lang="en-US" sz="2000" dirty="0"/>
              <a:t>, intense mood shifts (rapid cycling</a:t>
            </a:r>
            <a:r>
              <a:rPr lang="en-US" sz="2000" dirty="0" smtClean="0"/>
              <a:t>) - </a:t>
            </a:r>
            <a:r>
              <a:rPr lang="en-US" sz="2000" dirty="0"/>
              <a:t>episodes exceeds four per year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833"/>
            <a:ext cx="6477000" cy="601980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MANIC (OR MIXED) EPISODE FOR AT LEAST 7 DAYS (UNLESS PSYCHOSIS IS PRESENT OR HOSPITALIZATION IS REQUIRED)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DOES NOT REQUIRE EPISODES OF DEPRESSION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EPISODES ARE A DEPARTURE FROM NORMAL BEHAVIOR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TYPICAL ONSET: YOUNG ADULTHOOD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IN THE PEDIATRIC LITERATURE, DURATION CRITERIA FOR MANIA IS NOT SPECIFIED</a:t>
            </a:r>
            <a:r>
              <a:rPr lang="en-US" sz="1400" b="1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1600" dirty="0" smtClean="0"/>
              <a:t>BOTH MANIC AND DEPRESSIVE SYMPTOMS FOR 7 DAYS OR MORE</a:t>
            </a:r>
            <a:r>
              <a:rPr lang="en-US" sz="1400" dirty="0" smtClean="0"/>
              <a:t>	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PERIODS OF MAJOR DEPRESSION AND HYPOMANIA (EPISODES LASTING AT LEAST 4 DAYS)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NO FULL  MANIC OR MIXED MANIC EPISODES	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AT LEAST FOUR MOOD EPISODES IN 1 YEAR	</a:t>
            </a:r>
            <a:r>
              <a:rPr lang="en-US" sz="1200" dirty="0" smtClean="0"/>
              <a:t>	</a:t>
            </a:r>
          </a:p>
          <a:p>
            <a:pPr lvl="1">
              <a:spcAft>
                <a:spcPts val="600"/>
              </a:spcAft>
              <a:buClrTx/>
              <a:buSzPct val="87000"/>
              <a:buFont typeface="Wingdings" charset="2"/>
              <a:buChar char="Ø"/>
            </a:pPr>
            <a:r>
              <a:rPr lang="en-US" sz="1400" dirty="0" smtClean="0"/>
              <a:t>MOOD CHANGES WITHIN AN EPISODE	</a:t>
            </a:r>
            <a:r>
              <a:rPr lang="en-US" sz="1200" dirty="0" smtClean="0"/>
              <a:t>	</a:t>
            </a:r>
          </a:p>
          <a:p>
            <a:pPr>
              <a:spcAft>
                <a:spcPts val="3000"/>
              </a:spcAft>
            </a:pPr>
            <a:r>
              <a:rPr lang="en-US" sz="1400" dirty="0" smtClean="0"/>
              <a:t>CASES THAT DO NOT MEET FULL CRITERIA FOR OTHER BIPOLAR DIAGNOSES</a:t>
            </a:r>
            <a:r>
              <a:rPr lang="en-US" sz="1200" dirty="0" smtClean="0"/>
              <a:t>	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FREQUENT MANIC EPISODES LASTING HOURS TO DAYS, BUT LESS THAN THE 4-DAY PREREQUISITE FOR HYPOMANIA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&gt; 5-365 CYCLES PER YEAR	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REPEATED BRIEF (MINUTES TO HOURS) CYCLES THAT OCCUR DAILY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&gt; 365 CYCLES PER YEAR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38833"/>
            <a:ext cx="2133600" cy="60785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BIPOLAR I DISORDER</a:t>
            </a:r>
          </a:p>
          <a:p>
            <a:pPr>
              <a:spcAft>
                <a:spcPts val="4800"/>
              </a:spcAft>
            </a:pPr>
            <a:endParaRPr lang="en-US" b="1" dirty="0" smtClean="0"/>
          </a:p>
          <a:p>
            <a:endParaRPr lang="en-US" b="1" dirty="0" smtClean="0"/>
          </a:p>
          <a:p>
            <a:pPr>
              <a:spcAft>
                <a:spcPts val="1800"/>
              </a:spcAft>
            </a:pPr>
            <a:r>
              <a:rPr lang="en-US" b="1" dirty="0" smtClean="0"/>
              <a:t>MIXED EPISODE</a:t>
            </a:r>
          </a:p>
          <a:p>
            <a:r>
              <a:rPr lang="en-US" b="1" dirty="0" smtClean="0"/>
              <a:t>BIPOLAR II DISORDER</a:t>
            </a:r>
          </a:p>
          <a:p>
            <a:pPr>
              <a:spcAft>
                <a:spcPts val="600"/>
              </a:spcAft>
            </a:pPr>
            <a:endParaRPr lang="en-US" b="1" dirty="0" smtClean="0"/>
          </a:p>
          <a:p>
            <a:r>
              <a:rPr lang="en-US" b="1" dirty="0" smtClean="0"/>
              <a:t>RAPID CYCLING</a:t>
            </a:r>
          </a:p>
          <a:p>
            <a:pPr>
              <a:buSzPct val="82000"/>
              <a:buFont typeface="Wingdings" charset="2"/>
              <a:buChar char="Ø"/>
            </a:pPr>
            <a:r>
              <a:rPr lang="en-US" b="1" dirty="0" smtClean="0"/>
              <a:t>In JUVENILE LIT</a:t>
            </a:r>
          </a:p>
          <a:p>
            <a:endParaRPr lang="en-US" b="1" dirty="0" smtClean="0"/>
          </a:p>
          <a:p>
            <a:r>
              <a:rPr lang="en-US" b="1" dirty="0" smtClean="0"/>
              <a:t>BIPOLAR NOS</a:t>
            </a:r>
          </a:p>
          <a:p>
            <a:pPr>
              <a:spcAft>
                <a:spcPts val="600"/>
              </a:spcAft>
            </a:pPr>
            <a:endParaRPr lang="en-US" b="1" dirty="0" smtClean="0"/>
          </a:p>
          <a:p>
            <a:r>
              <a:rPr lang="en-US" b="1" dirty="0" smtClean="0"/>
              <a:t>ULTRARAPID CYCLING</a:t>
            </a:r>
          </a:p>
          <a:p>
            <a:endParaRPr lang="en-US" b="1" dirty="0" smtClean="0"/>
          </a:p>
          <a:p>
            <a:r>
              <a:rPr lang="en-US" b="1" dirty="0" smtClean="0"/>
              <a:t>ULTRADIAN CYCLING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553200"/>
            <a:ext cx="723900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458634"/>
            <a:ext cx="8763000" cy="39936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800" i="1" dirty="0" smtClean="0"/>
              <a:t>*FROM AMERICAN PSYCHIATRIC ASSOCIATION. DIAGNOSTIC AND STATISTICAL MANUAL OF MENTAL DISORDERS. FOURTH EDITION, TEXT REVISION. WASHINGTON, DC: AMERICAN PSYCHIATRIC ASSOCIATION; 2000; AND GELLER B, ZIMERMAN B, WILLIAMS M ET AL. DIAGNOSTIC CHARACTERISTICS OF 93 CASES OF A PREPUBERTAL AND EARLY ADOLESCENT BIPOLAR DISORDER PHENOTYPE BY GENDER, PUBERTY AND COMORBID ATTENTION DEFICIT HYPERACTIVITY DISORDER. J CHILD ADOLESC PSYCHOPHARMACOL. 2000;10:157-164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-1"/>
            <a:ext cx="573113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BIPOLAR DISORDER DEFINITIONS</a:t>
            </a:r>
            <a:endParaRPr lang="en-U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R="0" lvl="0" rtl="0"/>
            <a:r>
              <a:rPr lang="en-US" baseline="0" dirty="0" smtClean="0">
                <a:latin typeface="American Typewriter"/>
                <a:ea typeface="ＭＳ ゴシック"/>
                <a:cs typeface="American Typewriter"/>
              </a:rPr>
              <a:t>Bipolar disorder in children and adolescents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457200" lvl="1" indent="-411480">
              <a:spcBef>
                <a:spcPts val="1800"/>
              </a:spcBef>
              <a:buClr>
                <a:schemeClr val="tx1"/>
              </a:buClr>
              <a:buFont typeface="Wingdings" charset="2"/>
              <a:buChar char="u"/>
            </a:pPr>
            <a:r>
              <a:rPr lang="en-US" i="1" dirty="0" smtClean="0">
                <a:ea typeface="ＭＳ ゴシック"/>
              </a:rPr>
              <a:t>Silliness </a:t>
            </a:r>
            <a:r>
              <a:rPr lang="en-US" dirty="0" smtClean="0">
                <a:ea typeface="ＭＳ ゴシック"/>
              </a:rPr>
              <a:t>and </a:t>
            </a:r>
            <a:r>
              <a:rPr lang="en-US" i="1" dirty="0" smtClean="0">
                <a:ea typeface="ＭＳ ゴシック"/>
              </a:rPr>
              <a:t>giddiness</a:t>
            </a:r>
            <a:r>
              <a:rPr lang="en-US" dirty="0" smtClean="0">
                <a:ea typeface="ＭＳ ゴシック"/>
              </a:rPr>
              <a:t>: but non-manic children can also display these behaviors</a:t>
            </a:r>
          </a:p>
          <a:p>
            <a:pPr marL="457200" lvl="1" indent="-411480">
              <a:spcBef>
                <a:spcPts val="1800"/>
              </a:spcBef>
              <a:buClr>
                <a:schemeClr val="tx1"/>
              </a:buClr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Extreme </a:t>
            </a:r>
            <a:r>
              <a:rPr lang="en-US" i="1" dirty="0" smtClean="0">
                <a:ea typeface="ＭＳ ゴシック"/>
              </a:rPr>
              <a:t>irritability</a:t>
            </a:r>
            <a:r>
              <a:rPr lang="en-US" dirty="0" smtClean="0">
                <a:ea typeface="ＭＳ ゴシック"/>
              </a:rPr>
              <a:t>: explosiveness not characterized by ODD or ADHD and sustained for long periods of time</a:t>
            </a:r>
          </a:p>
          <a:p>
            <a:pPr marL="457200" lvl="1" indent="-411480">
              <a:spcBef>
                <a:spcPts val="1800"/>
              </a:spcBef>
              <a:buClr>
                <a:schemeClr val="tx1"/>
              </a:buClr>
              <a:buFont typeface="Wingdings" charset="2"/>
              <a:buChar char="u"/>
            </a:pPr>
            <a:r>
              <a:rPr lang="en-US" i="1" dirty="0" smtClean="0">
                <a:ea typeface="ＭＳ ゴシック"/>
              </a:rPr>
              <a:t>Grandiosity</a:t>
            </a:r>
            <a:r>
              <a:rPr lang="en-US" dirty="0" smtClean="0">
                <a:ea typeface="ＭＳ ゴシック"/>
              </a:rPr>
              <a:t>: inflated appraisal of one’s worth, power, knowledge, importance, or identity that must be distinguished from a defensive stance</a:t>
            </a:r>
          </a:p>
          <a:p>
            <a:pPr marL="457200" lvl="1" indent="-411480">
              <a:spcBef>
                <a:spcPts val="1800"/>
              </a:spcBef>
              <a:buClr>
                <a:schemeClr val="tx1"/>
              </a:buClr>
              <a:buFont typeface="Wingdings" charset="2"/>
              <a:buChar char="u"/>
            </a:pPr>
            <a:r>
              <a:rPr lang="en-US" i="1" dirty="0" smtClean="0">
                <a:ea typeface="ＭＳ ゴシック"/>
              </a:rPr>
              <a:t>Decreased </a:t>
            </a:r>
            <a:r>
              <a:rPr lang="en-US" dirty="0" smtClean="0">
                <a:ea typeface="ＭＳ ゴシック"/>
              </a:rPr>
              <a:t>need for sleep</a:t>
            </a:r>
          </a:p>
          <a:p>
            <a:pPr lvl="2"/>
            <a:r>
              <a:rPr lang="en-US" sz="1600" dirty="0" smtClean="0">
                <a:ea typeface="ＭＳ ゴシック"/>
              </a:rPr>
              <a:t>Energetic pursuit of nighttime activities </a:t>
            </a:r>
          </a:p>
          <a:p>
            <a:pPr lvl="2"/>
            <a:r>
              <a:rPr lang="en-US" sz="1600" dirty="0" smtClean="0">
                <a:ea typeface="ＭＳ ゴシック"/>
              </a:rPr>
              <a:t>Daytime fatigue is absent: no catching up on sleep</a:t>
            </a:r>
          </a:p>
        </p:txBody>
      </p:sp>
      <p:pic>
        <p:nvPicPr>
          <p:cNvPr id="4" name="Picture 3" descr="giddine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495800"/>
            <a:ext cx="2133600" cy="1699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6430963"/>
            <a:ext cx="3048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" dirty="0" smtClean="0"/>
              <a:t>*Mnemonic </a:t>
            </a:r>
            <a:r>
              <a:rPr lang="en-US" sz="600" dirty="0"/>
              <a:t>GIDDINESS for bipolar disorder, manic episode. Wise, M. (1995) in </a:t>
            </a:r>
            <a:r>
              <a:rPr lang="en-US" sz="600" dirty="0" err="1"/>
              <a:t>Basco</a:t>
            </a:r>
            <a:r>
              <a:rPr lang="en-US" sz="600" dirty="0"/>
              <a:t>, M.R., Biggs, M.M. and Davies, D. DSM-IV Life Charts and Pocket Guide. Dallas, TX: University of Texas Southwestern Medical Center at Dallas.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R="0" lvl="1" algn="ctr" rtl="0"/>
            <a:r>
              <a:rPr lang="en-US" sz="3600" baseline="0" dirty="0" smtClean="0">
                <a:latin typeface="American Typewriter"/>
                <a:ea typeface="ＭＳ ゴシック"/>
                <a:cs typeface="American Typewriter"/>
              </a:rPr>
              <a:t>Bipolar disorder in children and adolescents</a:t>
            </a:r>
            <a:endParaRPr lang="en-US" sz="3600" baseline="0" dirty="0" smtClean="0">
              <a:latin typeface="Times New Roman"/>
              <a:ea typeface="ＭＳ ゴシック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lvl="1" indent="-411480">
              <a:spcBef>
                <a:spcPts val="2400"/>
              </a:spcBef>
              <a:spcAft>
                <a:spcPts val="1800"/>
              </a:spcAft>
              <a:buClrTx/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Increased </a:t>
            </a:r>
            <a:r>
              <a:rPr lang="en-US" i="1" dirty="0" smtClean="0">
                <a:ea typeface="ＭＳ ゴシック"/>
              </a:rPr>
              <a:t>talkativeness</a:t>
            </a:r>
            <a:r>
              <a:rPr lang="en-US" dirty="0" smtClean="0">
                <a:ea typeface="ＭＳ ゴシック"/>
              </a:rPr>
              <a:t>: but most bipolar children are premorbidly talkative</a:t>
            </a:r>
          </a:p>
          <a:p>
            <a:pPr marL="484632" lvl="1" indent="-411480">
              <a:spcBef>
                <a:spcPts val="0"/>
              </a:spcBef>
              <a:buClrTx/>
              <a:buFont typeface="Wingdings" charset="2"/>
              <a:buChar char="u"/>
            </a:pPr>
            <a:r>
              <a:rPr lang="en-US" i="1" dirty="0" smtClean="0">
                <a:ea typeface="ＭＳ ゴシック"/>
              </a:rPr>
              <a:t>Distractibility</a:t>
            </a:r>
            <a:r>
              <a:rPr lang="en-US" dirty="0" smtClean="0">
                <a:ea typeface="ＭＳ ゴシック"/>
              </a:rPr>
              <a:t>: changes or increases not </a:t>
            </a:r>
          </a:p>
          <a:p>
            <a:pPr marL="484632" lvl="1" indent="-411480">
              <a:spcBef>
                <a:spcPts val="0"/>
              </a:spcBef>
              <a:buClrTx/>
              <a:buNone/>
            </a:pPr>
            <a:r>
              <a:rPr lang="en-US" dirty="0" smtClean="0">
                <a:ea typeface="ＭＳ ゴシック"/>
              </a:rPr>
              <a:t>     attributable to ADHD</a:t>
            </a:r>
          </a:p>
          <a:p>
            <a:pPr marL="484632" lvl="1" indent="-411480">
              <a:spcBef>
                <a:spcPts val="2400"/>
              </a:spcBef>
              <a:buClrTx/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Increases in </a:t>
            </a:r>
            <a:r>
              <a:rPr lang="en-US" i="1" dirty="0" smtClean="0">
                <a:ea typeface="ＭＳ ゴシック"/>
              </a:rPr>
              <a:t>goal-directed </a:t>
            </a:r>
            <a:r>
              <a:rPr lang="en-US" dirty="0" smtClean="0">
                <a:ea typeface="ＭＳ ゴシック"/>
              </a:rPr>
              <a:t>activity</a:t>
            </a:r>
          </a:p>
          <a:p>
            <a:pPr marL="484632" lvl="1" indent="-411480">
              <a:spcBef>
                <a:spcPts val="2400"/>
              </a:spcBef>
              <a:buClrTx/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Excessive involvement in pleasurable activities: but impulse control is often premorbidly problematic</a:t>
            </a:r>
          </a:p>
          <a:p>
            <a:pPr marL="484632" lvl="1" indent="-411480">
              <a:spcBef>
                <a:spcPts val="2400"/>
              </a:spcBef>
              <a:buClrTx/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Depression best distinguishes bipolar children from ADHD children with comorbid ODD</a:t>
            </a:r>
            <a:endParaRPr lang="en-US" dirty="0"/>
          </a:p>
        </p:txBody>
      </p:sp>
      <p:pic>
        <p:nvPicPr>
          <p:cNvPr id="4" name="Picture 3" descr="giddy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286000"/>
            <a:ext cx="1371600" cy="2063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merican Typewriter"/>
                <a:ea typeface="ＭＳ ゴシック"/>
                <a:cs typeface="American Typewriter"/>
              </a:rPr>
              <a:t>Bipolar disorder in children and adolescents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576072" lvl="1" indent="-502920">
              <a:spcAft>
                <a:spcPts val="1200"/>
              </a:spcAft>
              <a:buClrTx/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Identification of bipolar disorder in children:</a:t>
            </a:r>
          </a:p>
          <a:p>
            <a:pPr lvl="2"/>
            <a:r>
              <a:rPr lang="en-US" dirty="0" smtClean="0">
                <a:ea typeface="ＭＳ ゴシック"/>
              </a:rPr>
              <a:t>Reduced </a:t>
            </a:r>
            <a:r>
              <a:rPr lang="en-US" b="1" dirty="0" smtClean="0">
                <a:ea typeface="ＭＳ ゴシック"/>
              </a:rPr>
              <a:t>specificity</a:t>
            </a:r>
            <a:r>
              <a:rPr lang="en-US" dirty="0" smtClean="0">
                <a:ea typeface="ＭＳ ゴシック"/>
              </a:rPr>
              <a:t>: there are false positives (broad definition)</a:t>
            </a:r>
          </a:p>
          <a:p>
            <a:pPr lvl="2"/>
            <a:r>
              <a:rPr lang="en-US" dirty="0" smtClean="0">
                <a:ea typeface="ＭＳ ゴシック"/>
              </a:rPr>
              <a:t>Reduced </a:t>
            </a:r>
            <a:r>
              <a:rPr lang="en-US" b="1" dirty="0" smtClean="0">
                <a:ea typeface="ＭＳ ゴシック"/>
              </a:rPr>
              <a:t>sensitivity</a:t>
            </a:r>
            <a:r>
              <a:rPr lang="en-US" dirty="0" smtClean="0">
                <a:ea typeface="ＭＳ ゴシック"/>
              </a:rPr>
              <a:t>: there are false negatives (narrow definition)</a:t>
            </a:r>
          </a:p>
        </p:txBody>
      </p:sp>
      <p:pic>
        <p:nvPicPr>
          <p:cNvPr id="4" name="Picture 3" descr="TypeI_TypeI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962400"/>
            <a:ext cx="3962400" cy="2143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IG E CAPS MD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4083050" cy="2143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6278563"/>
            <a:ext cx="4419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*Mnemonics </a:t>
            </a:r>
            <a:r>
              <a:rPr lang="en-US" sz="600" i="1" dirty="0">
                <a:solidFill>
                  <a:schemeClr val="tx1">
                    <a:lumMod val="75000"/>
                  </a:schemeClr>
                </a:solidFill>
              </a:rPr>
              <a:t>SIG E CAPS for Major Depressive Disorder. Rauch, S.L., Hyman, S.E. (1995) Approach to the patient with depression. In: Goroll A.H., May LA, Mully AG, Jr. Eds. Primary Care Medicine: Office Evaluation and Management of the Adult Patient. Philadelphia, PA: JB Lippincott, 1033–43.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ea typeface="ＭＳ ゴシック"/>
                <a:cs typeface="American Typewriter"/>
              </a:rPr>
              <a:t>Bipolar disorder in children and adolescents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1981200"/>
            <a:ext cx="4114800" cy="4267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lvl="1" indent="-502920">
              <a:spcAft>
                <a:spcPts val="1200"/>
              </a:spcAft>
              <a:buClrTx/>
              <a:buSzPct val="85000"/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Children do </a:t>
            </a:r>
            <a:r>
              <a:rPr lang="en-US" i="1" dirty="0" smtClean="0">
                <a:ea typeface="ＭＳ ゴシック"/>
              </a:rPr>
              <a:t>not </a:t>
            </a:r>
            <a:r>
              <a:rPr lang="en-US" dirty="0" smtClean="0">
                <a:ea typeface="ＭＳ ゴシック"/>
              </a:rPr>
              <a:t>have clearly demarcated episodes</a:t>
            </a:r>
          </a:p>
          <a:p>
            <a:pPr lvl="2">
              <a:buClrTx/>
            </a:pPr>
            <a:r>
              <a:rPr lang="en-US" sz="1800" dirty="0" smtClean="0">
                <a:ea typeface="ＭＳ ゴシック"/>
              </a:rPr>
              <a:t>Brief periods of marked behavioral dyscontrol</a:t>
            </a:r>
          </a:p>
          <a:p>
            <a:pPr lvl="2">
              <a:buClrTx/>
            </a:pPr>
            <a:r>
              <a:rPr lang="en-US" sz="1800" dirty="0" smtClean="0">
                <a:ea typeface="ＭＳ ゴシック"/>
              </a:rPr>
              <a:t>Excessive and situationally inappropriate</a:t>
            </a:r>
          </a:p>
          <a:p>
            <a:pPr lvl="2">
              <a:spcAft>
                <a:spcPts val="1200"/>
              </a:spcAft>
              <a:buClrTx/>
            </a:pPr>
            <a:r>
              <a:rPr lang="en-US" sz="1800" i="1" dirty="0" smtClean="0">
                <a:ea typeface="ＭＳ ゴシック"/>
              </a:rPr>
              <a:t>Ultradian cycling</a:t>
            </a:r>
            <a:r>
              <a:rPr lang="en-US" sz="1800" dirty="0" smtClean="0">
                <a:ea typeface="ＭＳ ゴシック"/>
              </a:rPr>
              <a:t>: cycles appear many times in one day</a:t>
            </a:r>
          </a:p>
          <a:p>
            <a:pPr marL="438912" lvl="2" indent="-502920">
              <a:buClrTx/>
              <a:buSzPct val="85000"/>
              <a:buFont typeface="Wingdings" charset="2"/>
              <a:buChar char="u"/>
            </a:pPr>
            <a:r>
              <a:rPr lang="en-US" sz="2200" dirty="0" smtClean="0">
                <a:ea typeface="ＭＳ ゴシック"/>
              </a:rPr>
              <a:t>Episodes are linked to      provocation or frustration</a:t>
            </a:r>
          </a:p>
          <a:p>
            <a:endParaRPr lang="en-US" dirty="0"/>
          </a:p>
        </p:txBody>
      </p:sp>
      <p:pic>
        <p:nvPicPr>
          <p:cNvPr id="4" name="Picture 3" descr="ultradian cyc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4108450" cy="3193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R="0" lvl="0" rtl="0"/>
            <a:r>
              <a:rPr lang="en-US" sz="4444" baseline="0" dirty="0" smtClean="0">
                <a:solidFill>
                  <a:schemeClr val="tx1"/>
                </a:solidFill>
                <a:latin typeface="American Typewriter"/>
                <a:ea typeface="ＭＳ ゴシック"/>
                <a:cs typeface="American Typewriter"/>
              </a:rPr>
              <a:t>Risk factors and Etiological </a:t>
            </a:r>
            <a:r>
              <a:rPr lang="en-US" sz="4444" dirty="0" smtClean="0">
                <a:solidFill>
                  <a:schemeClr val="tx1"/>
                </a:solidFill>
                <a:latin typeface="American Typewriter"/>
                <a:ea typeface="ＭＳ ゴシック"/>
                <a:cs typeface="American Typewriter"/>
              </a:rPr>
              <a:t>F</a:t>
            </a:r>
            <a:r>
              <a:rPr lang="en-US" sz="4444" baseline="0" dirty="0" smtClean="0">
                <a:solidFill>
                  <a:schemeClr val="tx1"/>
                </a:solidFill>
                <a:latin typeface="American Typewriter"/>
                <a:ea typeface="ＭＳ ゴシック"/>
                <a:cs typeface="American Typewriter"/>
              </a:rPr>
              <a:t>ormulations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Tx/>
              <a:buSzPct val="73000"/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Depression in adolescence (</a:t>
            </a:r>
            <a:r>
              <a:rPr lang="en-US" i="1" dirty="0" smtClean="0">
                <a:ea typeface="ＭＳ ゴシック"/>
              </a:rPr>
              <a:t>switching </a:t>
            </a:r>
            <a:r>
              <a:rPr lang="en-US" dirty="0" smtClean="0">
                <a:ea typeface="ＭＳ ゴシック"/>
              </a:rPr>
              <a:t>to bipolar occurs in 5.5% to 49% over a 15-year follow-up)</a:t>
            </a:r>
          </a:p>
          <a:p>
            <a:pPr>
              <a:buClrTx/>
              <a:buSzPct val="73000"/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Genetic markers: 80% heritability rate</a:t>
            </a:r>
          </a:p>
          <a:p>
            <a:pPr>
              <a:spcAft>
                <a:spcPts val="1800"/>
              </a:spcAft>
              <a:buClrTx/>
              <a:buSzPct val="73000"/>
              <a:buFont typeface="Wingdings" charset="2"/>
              <a:buChar char="u"/>
            </a:pPr>
            <a:r>
              <a:rPr lang="en-US" dirty="0" smtClean="0">
                <a:ea typeface="ＭＳ ゴシック"/>
              </a:rPr>
              <a:t>Neurodevelopmental antecedents:</a:t>
            </a:r>
          </a:p>
          <a:p>
            <a:pPr marL="896112" lvl="2" indent="-320040">
              <a:buClrTx/>
              <a:buSzPct val="85000"/>
              <a:buFont typeface="Wingdings" charset="2"/>
              <a:buChar char="²"/>
            </a:pPr>
            <a:r>
              <a:rPr lang="en-US" dirty="0" smtClean="0">
                <a:ea typeface="ＭＳ ゴシック"/>
              </a:rPr>
              <a:t>Obstetrical complications</a:t>
            </a:r>
          </a:p>
          <a:p>
            <a:pPr marL="896112" lvl="2" indent="-320040">
              <a:buClrTx/>
              <a:buSzPct val="85000"/>
              <a:buFont typeface="Wingdings" charset="2"/>
              <a:buChar char="²"/>
            </a:pPr>
            <a:r>
              <a:rPr lang="en-US" dirty="0" smtClean="0">
                <a:ea typeface="ＭＳ ゴシック"/>
              </a:rPr>
              <a:t>Prenatal exposure to prescription and illicit drugs</a:t>
            </a:r>
          </a:p>
          <a:p>
            <a:pPr marL="896112" lvl="2" indent="-320040">
              <a:buClrTx/>
              <a:buSzPct val="85000"/>
              <a:buFont typeface="Wingdings" charset="2"/>
              <a:buChar char="²"/>
            </a:pPr>
            <a:r>
              <a:rPr lang="en-US" dirty="0" smtClean="0">
                <a:ea typeface="ＭＳ ゴシック"/>
              </a:rPr>
              <a:t>Higher rates of premorbid language, motor, and social developmental problems</a:t>
            </a:r>
          </a:p>
          <a:p>
            <a:endParaRPr lang="en-US" dirty="0"/>
          </a:p>
        </p:txBody>
      </p:sp>
      <p:pic>
        <p:nvPicPr>
          <p:cNvPr id="5" name="Picture 4" descr="brainsidby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505200"/>
            <a:ext cx="2171700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1642</TotalTime>
  <Words>1834</Words>
  <Application>Microsoft Office PowerPoint</Application>
  <PresentationFormat>On-screen Show (4:3)</PresentationFormat>
  <Paragraphs>218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Capital</vt:lpstr>
      <vt:lpstr>Bipolar Disorder</vt:lpstr>
      <vt:lpstr>Bipolar I Disorder </vt:lpstr>
      <vt:lpstr>Variations from standard bipolar disorder in adulthood</vt:lpstr>
      <vt:lpstr>PowerPoint Presentation</vt:lpstr>
      <vt:lpstr>Bipolar disorder in children and adolescents</vt:lpstr>
      <vt:lpstr>Bipolar disorder in children and adolescents</vt:lpstr>
      <vt:lpstr>Bipolar disorder in children and adolescents</vt:lpstr>
      <vt:lpstr>Bipolar disorder in children and adolescents</vt:lpstr>
      <vt:lpstr>Risk factors and Etiological Formulations </vt:lpstr>
      <vt:lpstr>Risk factors and Etiological Formulations</vt:lpstr>
      <vt:lpstr>Prevalence</vt:lpstr>
      <vt:lpstr>Developmental Progression</vt:lpstr>
      <vt:lpstr>Comorbidity</vt:lpstr>
      <vt:lpstr>Sex Differences:</vt:lpstr>
      <vt:lpstr>Theoretical Perspective: </vt:lpstr>
      <vt:lpstr>Autism Spectrum Disorders:  A Developmental Perspective</vt:lpstr>
      <vt:lpstr>ASD</vt:lpstr>
      <vt:lpstr>Prevalence</vt:lpstr>
      <vt:lpstr>Risk Factors and Etiological Formulations</vt:lpstr>
      <vt:lpstr>Risk Factors and Etiological Formulations</vt:lpstr>
      <vt:lpstr>Risk Factors and Etiological Formulations</vt:lpstr>
      <vt:lpstr>Developmental Progression</vt:lpstr>
      <vt:lpstr>Developmental Progression</vt:lpstr>
      <vt:lpstr>Developmental Progression</vt:lpstr>
      <vt:lpstr>Comorbidity</vt:lpstr>
      <vt:lpstr>Sex Differences:</vt:lpstr>
      <vt:lpstr>Protective Factors</vt:lpstr>
      <vt:lpstr>Theoretical Hypothesis: Social Motivation</vt:lpstr>
      <vt:lpstr>PowerPoint Presentation</vt:lpstr>
    </vt:vector>
  </TitlesOfParts>
  <Company>School of Visual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Bipolar Disorder</dc:title>
  <dc:creator>Christopher Tini</dc:creator>
  <cp:lastModifiedBy>ggoodman</cp:lastModifiedBy>
  <cp:revision>79</cp:revision>
  <dcterms:created xsi:type="dcterms:W3CDTF">2010-11-28T21:57:32Z</dcterms:created>
  <dcterms:modified xsi:type="dcterms:W3CDTF">2012-11-28T13:42:24Z</dcterms:modified>
</cp:coreProperties>
</file>