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04C454-4F37-44D4-AACB-621500ECD4CF}" type="datetimeFigureOut">
              <a:rPr lang="en-US" smtClean="0"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980C93-A6C6-411A-9B67-780CAA30AF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4800600" cy="1450975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latin typeface="Arial" pitchFamily="34" charset="0"/>
                <a:cs typeface="Arial" pitchFamily="34" charset="0"/>
              </a:rPr>
              <a:t>Child and Adolescent Psychopathology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Topic of Discussion: Borderline Personality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82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Sexual orientation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Increased risk for suicide attempts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Increased risk mediated by stigma, shame, victimization, social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rejection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759AA5">
                  <a:lumMod val="60000"/>
                  <a:lumOff val="40000"/>
                </a:srgbClr>
              </a:buClr>
            </a:pPr>
            <a:r>
              <a:rPr lang="en-US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Genetic, neurochemical, and biological risk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Relatives of self-injury individuals are at three times the risk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Concordance rate for BPD is 38% for monozygotic twins and only 11% for dizygotic twins.</a:t>
            </a:r>
            <a:endParaRPr lang="en-US" dirty="0">
              <a:solidFill>
                <a:srgbClr val="DFE6D0"/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1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9530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Genetic, neurochemical, and biological risk (cont’d)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mpulsive aggression and affective instability are heritable traits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Impulsive aggression linked to genetic polymorphism and functional impairments with serotonin (5-HT) and dopamine systems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Affectivity instability linked with increased norepinephrine (NE) and outward aggression as well as decreased NE and social withdrawal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Chronic stress produces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elevated hypothalamic-pituitary-adrenal (HPA) axis response </a:t>
            </a: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89018"/>
            <a:ext cx="3367768" cy="3581400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795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Genetic, neurochemical, and biological risk (cont’d)	</a:t>
            </a:r>
            <a:br>
              <a:rPr lang="en-US" sz="2200" i="1" dirty="0" smtClean="0">
                <a:latin typeface="Arial" pitchFamily="34" charset="0"/>
                <a:cs typeface="Arial" pitchFamily="34" charset="0"/>
              </a:rPr>
            </a:b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Deficits in prefrontal cortex (PFC) contribute to suicidal and other impulsive behaviors through failure to inhibit aggressive impulses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BPD is linked to reduced respiratory sinus arrhythmia (RSA)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Temperamental qualities of BPD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agentic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extraversion (positive emotion)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affect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dysregulation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High anxiety (negative emotion)  affect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dysregulation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Diminished constraint  impulsivity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These qualities can determine course and targets for intervention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Biosocial Developmental Model of BPD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486400" cy="5181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Biological vulnerabilities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BPD similar to other impulse control disorders such as ADHD and CD</a:t>
            </a:r>
            <a:br>
              <a:rPr lang="en-US" sz="2100" dirty="0" smtClean="0">
                <a:latin typeface="Arial" pitchFamily="34" charset="0"/>
                <a:cs typeface="Arial" pitchFamily="34" charset="0"/>
              </a:rPr>
            </a:b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Self-inflicted injuries could be developmental precursor to BPD</a:t>
            </a:r>
            <a:br>
              <a:rPr lang="en-US" sz="2100" dirty="0" smtClean="0">
                <a:latin typeface="Arial" pitchFamily="34" charset="0"/>
                <a:cs typeface="Arial" pitchFamily="34" charset="0"/>
              </a:rPr>
            </a:b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Polymorphisms in genes affecting 5-HT and dopamine expression</a:t>
            </a:r>
            <a:endParaRPr lang="en-US" sz="2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27" y="2092036"/>
            <a:ext cx="2352675" cy="3089564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600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Biosocial Developmental Model of BPD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Interaction with social environment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Biological traits (behavioral reactivity, impulsivity,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oppositionality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emotional sensitivity) interact with caregiver’s unsuccessful attempts to manage and control a difficult child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Emotional invalidation of caregiver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Coercive, emotionally labile caregiver – child interaction patterns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Self-inflicted injury is discovered as a means of coping with extreme emotional distress</a:t>
            </a:r>
          </a:p>
        </p:txBody>
      </p:sp>
    </p:spTree>
    <p:extLst>
      <p:ext uri="{BB962C8B-B14F-4D97-AF65-F5344CB8AC3E}">
        <p14:creationId xmlns:p14="http://schemas.microsoft.com/office/powerpoint/2010/main" val="109807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Biosocial Developmental Model of BPD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19754"/>
            <a:ext cx="8839200" cy="4602163"/>
          </a:xfrm>
        </p:spPr>
        <p:txBody>
          <a:bodyPr/>
          <a:lstStyle/>
          <a:p>
            <a:pPr marL="365760" lvl="1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en-US" sz="22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Interaction with social environment (cont’d)</a:t>
            </a:r>
            <a:r>
              <a:rPr lang="en-US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Self-inflicted 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injury in turn increases caregiver stress and negatively influences family functioning in a vicious 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cycle</a:t>
            </a:r>
            <a:b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Personal and environmental resilience can mitigate against the development of BPD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03989"/>
            <a:ext cx="3200400" cy="2225386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40" y="4191001"/>
            <a:ext cx="3231877" cy="2238374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8647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 smtClean="0"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History of Borderline Personality Disorder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Borderline between neurosis and psychosis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Kernberg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stable personality organization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Poor anxiety tolerance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sublimatory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channels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Poor impulse control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Shifts toward primary-process thinking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86200"/>
            <a:ext cx="2524125" cy="2524125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070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Borderline pathology in childhood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Children with BP develop a wider range of diagnoses in adulthood, most commonly ASPD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Self-inflicted injury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suicidal intent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Without suicidal intent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Multiple complex developmental disorder (MCDD)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Dysregulated affect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Intense anxiety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Poor social skills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Interpersonal deficits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Episodic thought disorder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Risk factor for developing BPD? = unknown.</a:t>
            </a: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685800" lvl="2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BPD can be diagnosed in children, but usually not younger than age 16</a:t>
            </a: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Is identity disturbance a normal part of adolescent development?</a:t>
            </a:r>
          </a:p>
          <a:p>
            <a:pPr lvl="0"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Prevalence of BPD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0.7% in Norway (over-controlled affect regulation)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0.5-3.9% in the United States (1.4% is best estimate)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11% for ages 9-19; 7.8% for ages 11-21</a:t>
            </a:r>
          </a:p>
          <a:p>
            <a:pPr lvl="0">
              <a:buClr>
                <a:srgbClr val="759AA5">
                  <a:lumMod val="60000"/>
                  <a:lumOff val="40000"/>
                </a:srgb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Prevalence of Self-Inflicted Injury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17% of U.S. adolescents seriously consider suicide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9% of U.S. adolescents attempt suicide</a:t>
            </a:r>
          </a:p>
          <a:p>
            <a:pPr lvl="1"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100" dirty="0" smtClean="0">
                <a:solidFill>
                  <a:srgbClr val="DFE6D0"/>
                </a:solidFill>
                <a:latin typeface="Arial" pitchFamily="34" charset="0"/>
                <a:cs typeface="Arial" pitchFamily="34" charset="0"/>
              </a:rPr>
              <a:t>3% of U.S. adolescents make an attempt warranting medical attention</a:t>
            </a:r>
            <a:endParaRPr lang="en-US" sz="2100" dirty="0">
              <a:solidFill>
                <a:srgbClr val="DFE6D0"/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0">
              <a:buClr>
                <a:srgbClr val="759AA5">
                  <a:lumMod val="60000"/>
                  <a:lumOff val="40000"/>
                </a:srgbClr>
              </a:buClr>
              <a:buNone/>
            </a:pPr>
            <a:endParaRPr lang="en-US" dirty="0">
              <a:solidFill>
                <a:srgbClr val="DFE6D0"/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7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22860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6200"/>
            <a:ext cx="2743200" cy="2688336"/>
          </a:xfrm>
          <a:ln w="44450">
            <a:solidFill>
              <a:schemeClr val="tx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0891" y="1524000"/>
            <a:ext cx="868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Sex Differences</a:t>
            </a:r>
          </a:p>
          <a:p>
            <a:pPr marL="800100" lvl="1" indent="-342900">
              <a:buClr>
                <a:schemeClr val="tx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70-80% of BPD individuals are female</a:t>
            </a:r>
          </a:p>
          <a:p>
            <a:pPr marL="800100" lvl="1" indent="-342900">
              <a:buClr>
                <a:schemeClr val="tx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70-80% of ASPD individuals are male</a:t>
            </a:r>
          </a:p>
          <a:p>
            <a:pPr marL="800100" lvl="1" indent="-342900">
              <a:buClr>
                <a:schemeClr val="tx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Possible reasons for diagnostic discrepancy</a:t>
            </a:r>
          </a:p>
          <a:p>
            <a:pPr marL="1200150" lvl="2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Biases in diagnostic criteria, sampling, or assessments</a:t>
            </a:r>
          </a:p>
          <a:p>
            <a:pPr marL="1200150" lvl="2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Differences in treatment-seeking behaviors</a:t>
            </a:r>
          </a:p>
          <a:p>
            <a:pPr marL="742950" lvl="1" indent="-285750">
              <a:buClr>
                <a:schemeClr val="accent3"/>
              </a:buClr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771428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Differences in expression of psychiatric illness</a:t>
            </a:r>
          </a:p>
          <a:p>
            <a:pPr marL="1200150" lvl="2" indent="-285750"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Is BPD a female manifestation of ASPD?</a:t>
            </a:r>
          </a:p>
          <a:p>
            <a:pPr marL="1200150" lvl="2" indent="-285750"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Both disorders (BD and ASPD) are characterized by three criteria:</a:t>
            </a:r>
          </a:p>
          <a:p>
            <a:pPr marL="1714500" lvl="3" indent="-34290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Impulsivity</a:t>
            </a:r>
          </a:p>
          <a:p>
            <a:pPr marL="1714500" lvl="3" indent="-34290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Anger/irritability</a:t>
            </a:r>
          </a:p>
          <a:p>
            <a:pPr marL="1714500" lvl="3" indent="-342900"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ggression</a:t>
            </a:r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9220200" cy="5105400"/>
          </a:xfrm>
        </p:spPr>
        <p:txBody>
          <a:bodyPr/>
          <a:lstStyle/>
          <a:p>
            <a:pPr marL="1200150" lvl="2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Both disorders – BPD and ASPD – have similar risk factors:</a:t>
            </a:r>
          </a:p>
          <a:p>
            <a:pPr marL="1474470" lvl="3" indent="-28575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Reduced serotonin</a:t>
            </a:r>
          </a:p>
          <a:p>
            <a:pPr marL="1474470" lvl="3" indent="-28575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Family dysfunction</a:t>
            </a:r>
          </a:p>
          <a:p>
            <a:pPr marL="1474470" lvl="3" indent="-28575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Histories of abuse (in some cases)</a:t>
            </a:r>
          </a:p>
          <a:p>
            <a:pPr lvl="3" indent="0">
              <a:spcBef>
                <a:spcPts val="0"/>
              </a:spcBef>
              <a:buClr>
                <a:srgbClr val="CFC60D"/>
              </a:buClr>
              <a:buNone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Between ages 15 and 19, male-to-female ratio of completed suicides is 4.7:1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Possible reasons for differences in suicide rate:</a:t>
            </a:r>
          </a:p>
          <a:p>
            <a:pPr marL="1474470" lvl="3" indent="-28575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Males use more lethal means</a:t>
            </a:r>
          </a:p>
          <a:p>
            <a:pPr marL="1474470" lvl="3" indent="-28575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Males have greater exposure to risk factors</a:t>
            </a:r>
          </a:p>
          <a:p>
            <a:pPr marL="1748790" lvl="4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Legal difficulties</a:t>
            </a:r>
          </a:p>
          <a:p>
            <a:pPr marL="1748790" lvl="4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Financial problems</a:t>
            </a:r>
          </a:p>
          <a:p>
            <a:pPr marL="1748790" lvl="4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v"/>
            </a:pPr>
            <a:r>
              <a:rPr lang="en-US" sz="1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Shame at failure</a:t>
            </a:r>
          </a:p>
          <a:p>
            <a:pPr marL="1474470" lvl="3" indent="-285750">
              <a:spcBef>
                <a:spcPts val="0"/>
              </a:spcBef>
              <a:buClr>
                <a:srgbClr val="DFE6D0">
                  <a:lumMod val="75000"/>
                </a:srgb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Higher rates of comorbidity, including substance abuse</a:t>
            </a:r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4" indent="0">
              <a:spcBef>
                <a:spcPts val="0"/>
              </a:spcBef>
              <a:buClr>
                <a:srgbClr val="CFC60D"/>
              </a:buClr>
              <a:buNone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371600" lvl="3" indent="0">
              <a:buClr>
                <a:schemeClr val="tx2">
                  <a:lumMod val="75000"/>
                </a:schemeClr>
              </a:buClr>
              <a:buNone/>
            </a:pPr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46300"/>
            <a:ext cx="2590800" cy="2673576"/>
          </a:xfrm>
          <a:ln w="44450"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80" y="3886200"/>
            <a:ext cx="2686050" cy="2733676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52400" y="1524000"/>
            <a:ext cx="8839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prstClr val="white">
                  <a:lumMod val="75000"/>
                </a:prst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Risk factors and etiologic formulation of BPD</a:t>
            </a:r>
          </a:p>
          <a:p>
            <a:pPr marL="800100" lvl="1" indent="-342900">
              <a:buClr>
                <a:prstClr val="white">
                  <a:lumMod val="75000"/>
                </a:prst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Psychological risk factors</a:t>
            </a:r>
          </a:p>
          <a:p>
            <a:pPr marL="1200150" lvl="2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Comorbid Axis I disorders – mood disorders, anxiety disorders, substance use disorder, eating disorders</a:t>
            </a:r>
          </a:p>
          <a:p>
            <a:pPr marL="1200150" lvl="2" indent="-28575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Comorbid Axis II disorders – Cluster C (anxious; 62.4%); Cluster B (dramatic; 27.7%); Cluster A (odd; 23.8%)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4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447800"/>
            <a:ext cx="9372600" cy="5257800"/>
          </a:xfrm>
        </p:spPr>
        <p:txBody>
          <a:bodyPr>
            <a:normAutofit/>
          </a:bodyPr>
          <a:lstStyle/>
          <a:p>
            <a:pPr marL="1200150" lvl="2" indent="-285750">
              <a:spcBef>
                <a:spcPts val="0"/>
              </a:spcBef>
              <a:buClr>
                <a:srgbClr val="CFC60D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Developmental sequence of precursors</a:t>
            </a:r>
            <a:b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531620" lvl="3" indent="-3429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Behavioral </a:t>
            </a:r>
            <a:r>
              <a:rPr lang="en-US" sz="20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dyscontrol</a:t>
            </a:r>
            <a:endParaRPr lang="en-US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531620" lvl="3" indent="-3429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Emotion </a:t>
            </a:r>
            <a:r>
              <a:rPr lang="en-US" sz="20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dysregulation</a:t>
            </a:r>
            <a: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0"/>
              </a:spcBef>
              <a:buClr>
                <a:prstClr val="white">
                  <a:lumMod val="75000"/>
                </a:prstClr>
              </a:buClr>
            </a:pP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Family psychopathology</a:t>
            </a:r>
            <a:b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sz="24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Impulse control disorders</a:t>
            </a:r>
            <a:b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Mood disorders</a:t>
            </a:r>
            <a:b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Substance use disorders</a:t>
            </a:r>
            <a:b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CD/ASPD</a:t>
            </a:r>
          </a:p>
          <a:p>
            <a:pPr marL="822960" lvl="2" indent="0">
              <a:spcBef>
                <a:spcPts val="0"/>
              </a:spcBef>
              <a:buClr>
                <a:prstClr val="white">
                  <a:lumMod val="75000"/>
                </a:prstClr>
              </a:buClr>
              <a:buNone/>
            </a:pP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90800"/>
            <a:ext cx="3467205" cy="2438400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297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cap="small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Arial" pitchFamily="34" charset="0"/>
                <a:cs typeface="Arial" pitchFamily="34" charset="0"/>
              </a:rPr>
              <a:t>The Development of BPD and Self-Injurious Behavior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8915400" cy="4525963"/>
          </a:xfrm>
        </p:spPr>
        <p:txBody>
          <a:bodyPr/>
          <a:lstStyle/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Family stressors – divorce, parent-child conflict, physical abuse, frequent changes of residence, history of SII</a:t>
            </a: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Preoccupied and unresolved attachment</a:t>
            </a: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Punish or trivialize emotional expressions rather than 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validating </a:t>
            </a: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them</a:t>
            </a:r>
          </a:p>
          <a:p>
            <a:pPr marL="116586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Abuse histories are neither necessary nor sufficient for BPD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547" y="3962400"/>
            <a:ext cx="3555423" cy="2494103"/>
          </a:xfrm>
          <a:prstGeom prst="rect">
            <a:avLst/>
          </a:prstGeom>
          <a:ln w="4445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9607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1153</TotalTime>
  <Words>563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Thatch</vt:lpstr>
      <vt:lpstr>Child and Adolescent Psychopathology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The Development of BPD and Self-Injurious Behavior</vt:lpstr>
      <vt:lpstr>Biosocial Developmental Model of BPD</vt:lpstr>
      <vt:lpstr>Biosocial Developmental Model of BPD</vt:lpstr>
      <vt:lpstr>Biosocial Developmental Model of BPD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Adolescent Psychopathology</dc:title>
  <dc:creator>Brianna</dc:creator>
  <cp:lastModifiedBy>Brianna</cp:lastModifiedBy>
  <cp:revision>27</cp:revision>
  <dcterms:created xsi:type="dcterms:W3CDTF">2010-11-13T23:24:40Z</dcterms:created>
  <dcterms:modified xsi:type="dcterms:W3CDTF">2010-11-14T18:40:57Z</dcterms:modified>
</cp:coreProperties>
</file>