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6DFA9B8-6182-C740-967C-BBD0EC6C1C70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75C371B-CC3E-EE4E-B83C-4D3AFB2616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Advanced Integrative Play therapy - Class 4	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Geoff Goodman, Ph.D.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Play therapy (Schaefer &amp; </a:t>
            </a:r>
            <a:r>
              <a:rPr lang="en-US" dirty="0" err="1" smtClean="0"/>
              <a:t>Drewes</a:t>
            </a:r>
            <a:r>
              <a:rPr lang="en-US" dirty="0" smtClean="0"/>
              <a:t>, 2009)</a:t>
            </a:r>
          </a:p>
          <a:p>
            <a:pPr lvl="2"/>
            <a:r>
              <a:rPr lang="en-US" dirty="0" smtClean="0"/>
              <a:t>Communication – play is child’s natural form of communication</a:t>
            </a:r>
          </a:p>
          <a:p>
            <a:pPr lvl="2"/>
            <a:r>
              <a:rPr lang="en-US" dirty="0" smtClean="0"/>
              <a:t>Emotional regulation – alleviate intensity of negative feelings through play</a:t>
            </a:r>
          </a:p>
          <a:p>
            <a:pPr lvl="2"/>
            <a:r>
              <a:rPr lang="en-US" dirty="0" smtClean="0"/>
              <a:t>Relationship enhancement – play creates a positive emotional bond among group members</a:t>
            </a:r>
          </a:p>
          <a:p>
            <a:pPr lvl="2"/>
            <a:r>
              <a:rPr lang="en-US" dirty="0" smtClean="0"/>
              <a:t>Moral judgment – in play, group members can develop rules for interacting with each other</a:t>
            </a:r>
          </a:p>
          <a:p>
            <a:pPr lvl="2"/>
            <a:r>
              <a:rPr lang="en-US" dirty="0" smtClean="0"/>
              <a:t>Stress management – play allows a group member to overcome fear of </a:t>
            </a:r>
            <a:r>
              <a:rPr lang="en-US" dirty="0" smtClean="0"/>
              <a:t>an upcoming </a:t>
            </a:r>
            <a:r>
              <a:rPr lang="en-US" dirty="0" smtClean="0"/>
              <a:t>event by playing it out with others</a:t>
            </a:r>
          </a:p>
          <a:p>
            <a:pPr lvl="2"/>
            <a:r>
              <a:rPr lang="en-US" dirty="0" smtClean="0"/>
              <a:t>Ego boosting – in play, group members are in control and are larger than the objects they are controlling, enhancing inner locus of control</a:t>
            </a:r>
          </a:p>
          <a:p>
            <a:pPr lvl="2"/>
            <a:r>
              <a:rPr lang="en-US" dirty="0" smtClean="0"/>
              <a:t>Preparation for life – trying out multiple approaches in play</a:t>
            </a:r>
          </a:p>
          <a:p>
            <a:pPr lvl="3"/>
            <a:r>
              <a:rPr lang="en-US" dirty="0" smtClean="0"/>
              <a:t>Overcome fears</a:t>
            </a:r>
          </a:p>
          <a:p>
            <a:pPr lvl="3"/>
            <a:r>
              <a:rPr lang="en-US" dirty="0" smtClean="0"/>
              <a:t>Promote mastery</a:t>
            </a:r>
          </a:p>
          <a:p>
            <a:pPr lvl="3"/>
            <a:r>
              <a:rPr lang="en-US" dirty="0" smtClean="0"/>
              <a:t>Find appropriate solutions to task</a:t>
            </a:r>
          </a:p>
          <a:p>
            <a:pPr lvl="2"/>
            <a:r>
              <a:rPr lang="en-US" dirty="0" smtClean="0"/>
              <a:t>Self-actualization – play allows child to think for self, learn about desires, limits, and needs, develop insight and confidence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 group therapy for social skills deficits in disruptive children </a:t>
            </a:r>
          </a:p>
          <a:p>
            <a:pPr lvl="1"/>
            <a:r>
              <a:rPr lang="en-US" dirty="0" smtClean="0"/>
              <a:t>Teaching children social skills in a peer group setting that involves play reflects a more naturalistic setting than individual talk-based therapy</a:t>
            </a:r>
          </a:p>
          <a:p>
            <a:pPr lvl="1"/>
            <a:r>
              <a:rPr lang="en-US" dirty="0" smtClean="0"/>
              <a:t>Play encourages reduction of social anxieties and increase in emotional regulation</a:t>
            </a:r>
          </a:p>
          <a:p>
            <a:pPr lvl="1"/>
            <a:r>
              <a:rPr lang="en-US" dirty="0" smtClean="0"/>
              <a:t>Coaching model of play group therapy</a:t>
            </a:r>
          </a:p>
          <a:p>
            <a:pPr lvl="2"/>
            <a:r>
              <a:rPr lang="en-US" dirty="0" smtClean="0"/>
              <a:t>Education to teach new skills</a:t>
            </a:r>
          </a:p>
          <a:p>
            <a:pPr lvl="2"/>
            <a:r>
              <a:rPr lang="en-US" dirty="0" smtClean="0"/>
              <a:t>Practice to increase skill performance</a:t>
            </a:r>
          </a:p>
          <a:p>
            <a:pPr lvl="2"/>
            <a:r>
              <a:rPr lang="en-US" dirty="0" smtClean="0"/>
              <a:t>Performance review with therapists</a:t>
            </a:r>
          </a:p>
          <a:p>
            <a:pPr lvl="2"/>
            <a:r>
              <a:rPr lang="en-US" dirty="0" smtClean="0"/>
              <a:t>Both individual and group instruction and practice</a:t>
            </a:r>
          </a:p>
          <a:p>
            <a:pPr lvl="2"/>
            <a:r>
              <a:rPr lang="en-US" dirty="0" smtClean="0"/>
              <a:t>Outside practice promoted by homework assignments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8907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err="1" smtClean="0"/>
              <a:t>Manualized</a:t>
            </a:r>
            <a:r>
              <a:rPr lang="en-US" dirty="0" smtClean="0"/>
              <a:t> 10-week </a:t>
            </a:r>
            <a:r>
              <a:rPr lang="en-US" dirty="0" err="1" smtClean="0"/>
              <a:t>psychoeducational</a:t>
            </a:r>
            <a:r>
              <a:rPr lang="en-US" dirty="0" smtClean="0"/>
              <a:t> model used</a:t>
            </a:r>
          </a:p>
          <a:p>
            <a:pPr lvl="2"/>
            <a:r>
              <a:rPr lang="en-US" dirty="0" smtClean="0"/>
              <a:t>Coaching</a:t>
            </a:r>
          </a:p>
          <a:p>
            <a:pPr lvl="2"/>
            <a:r>
              <a:rPr lang="en-US" dirty="0" smtClean="0"/>
              <a:t>Modeling</a:t>
            </a:r>
          </a:p>
          <a:p>
            <a:pPr lvl="2"/>
            <a:r>
              <a:rPr lang="en-US" dirty="0" smtClean="0"/>
              <a:t>Operant conditioning</a:t>
            </a:r>
          </a:p>
          <a:p>
            <a:pPr lvl="2"/>
            <a:r>
              <a:rPr lang="en-US" dirty="0" smtClean="0"/>
              <a:t>Reinforcement techniques</a:t>
            </a:r>
          </a:p>
          <a:p>
            <a:pPr lvl="1"/>
            <a:r>
              <a:rPr lang="en-US" dirty="0" smtClean="0"/>
              <a:t>Three-phase modeling procedure</a:t>
            </a:r>
          </a:p>
          <a:p>
            <a:pPr lvl="2"/>
            <a:r>
              <a:rPr lang="en-US" dirty="0" smtClean="0"/>
              <a:t>Therapist-to-therapist</a:t>
            </a:r>
          </a:p>
          <a:p>
            <a:pPr lvl="2"/>
            <a:r>
              <a:rPr lang="en-US" dirty="0" smtClean="0"/>
              <a:t>Therapist-to-child</a:t>
            </a:r>
          </a:p>
          <a:p>
            <a:pPr lvl="2"/>
            <a:r>
              <a:rPr lang="en-US" dirty="0" smtClean="0"/>
              <a:t>Child-to-child</a:t>
            </a:r>
          </a:p>
          <a:p>
            <a:pPr lvl="1"/>
            <a:r>
              <a:rPr lang="en-US" dirty="0" smtClean="0"/>
              <a:t>10 social skills covered in the curriculum</a:t>
            </a:r>
          </a:p>
          <a:p>
            <a:pPr lvl="2"/>
            <a:r>
              <a:rPr lang="en-US" dirty="0" smtClean="0"/>
              <a:t>Starting and joining conversations</a:t>
            </a:r>
          </a:p>
          <a:p>
            <a:pPr lvl="2"/>
            <a:r>
              <a:rPr lang="en-US" dirty="0" smtClean="0"/>
              <a:t>Group entry</a:t>
            </a:r>
          </a:p>
          <a:p>
            <a:pPr lvl="2"/>
            <a:r>
              <a:rPr lang="en-US" dirty="0" smtClean="0"/>
              <a:t>Handling rejection</a:t>
            </a:r>
          </a:p>
          <a:p>
            <a:pPr lvl="2"/>
            <a:r>
              <a:rPr lang="en-US" dirty="0" smtClean="0"/>
              <a:t>Assertiveness</a:t>
            </a:r>
          </a:p>
          <a:p>
            <a:pPr lvl="2"/>
            <a:r>
              <a:rPr lang="en-US" dirty="0" smtClean="0"/>
              <a:t>Social problem solving</a:t>
            </a:r>
          </a:p>
          <a:p>
            <a:pPr lvl="2"/>
            <a:r>
              <a:rPr lang="en-US" dirty="0" smtClean="0"/>
              <a:t>Cooperation</a:t>
            </a:r>
          </a:p>
          <a:p>
            <a:pPr lvl="2"/>
            <a:r>
              <a:rPr lang="en-US" dirty="0" smtClean="0"/>
              <a:t>Complimenting</a:t>
            </a:r>
          </a:p>
          <a:p>
            <a:pPr marL="86868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8907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Awareness of feelings in the self</a:t>
            </a:r>
          </a:p>
          <a:p>
            <a:pPr lvl="2"/>
            <a:r>
              <a:rPr lang="en-US" dirty="0" smtClean="0"/>
              <a:t>Awareness of feelings in others</a:t>
            </a:r>
          </a:p>
          <a:p>
            <a:pPr lvl="2"/>
            <a:r>
              <a:rPr lang="en-US" dirty="0" smtClean="0"/>
              <a:t>Good sportsmanship</a:t>
            </a:r>
          </a:p>
          <a:p>
            <a:pPr marL="86868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– maltreated children</a:t>
            </a:r>
          </a:p>
          <a:p>
            <a:pPr lvl="1"/>
            <a:r>
              <a:rPr lang="en-US" dirty="0" smtClean="0"/>
              <a:t>Chronic maltreatment</a:t>
            </a:r>
          </a:p>
          <a:p>
            <a:pPr lvl="1"/>
            <a:r>
              <a:rPr lang="en-US" dirty="0" smtClean="0"/>
              <a:t>Vulnerable to further incidents of trauma because caregivers are unavailable to provide protection</a:t>
            </a:r>
          </a:p>
          <a:p>
            <a:pPr lvl="1"/>
            <a:endParaRPr lang="en-US" dirty="0"/>
          </a:p>
          <a:p>
            <a:r>
              <a:rPr lang="en-US" dirty="0" smtClean="0"/>
              <a:t>An integrated model of play therapy</a:t>
            </a:r>
            <a:endParaRPr lang="en-US" dirty="0"/>
          </a:p>
          <a:p>
            <a:pPr lvl="1"/>
            <a:r>
              <a:rPr lang="en-US" dirty="0" smtClean="0"/>
              <a:t>Limitations of verbal therapy with this population</a:t>
            </a:r>
            <a:endParaRPr lang="en-US" dirty="0"/>
          </a:p>
          <a:p>
            <a:pPr lvl="1"/>
            <a:r>
              <a:rPr lang="en-US" dirty="0" smtClean="0"/>
              <a:t>Experimentation with nonverbal materials</a:t>
            </a:r>
          </a:p>
          <a:p>
            <a:pPr lvl="1"/>
            <a:r>
              <a:rPr lang="en-US" dirty="0" smtClean="0"/>
              <a:t>Maltreated children not interested in drawing</a:t>
            </a:r>
          </a:p>
          <a:p>
            <a:pPr lvl="1"/>
            <a:r>
              <a:rPr lang="en-US" dirty="0" smtClean="0"/>
              <a:t>Began using a wide range of expressive materials that these children liked better</a:t>
            </a:r>
          </a:p>
          <a:p>
            <a:pPr lvl="1"/>
            <a:r>
              <a:rPr lang="en-US" dirty="0" smtClean="0"/>
              <a:t>Integration of experiences with patients and therapist’s personal journey for self-knowledge and self-healing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approach</a:t>
            </a:r>
          </a:p>
          <a:p>
            <a:pPr lvl="1"/>
            <a:r>
              <a:rPr lang="en-US" dirty="0" smtClean="0"/>
              <a:t>All humans have an innate kernel of wisdom – “true nature”</a:t>
            </a:r>
          </a:p>
          <a:p>
            <a:pPr lvl="1"/>
            <a:r>
              <a:rPr lang="en-US" dirty="0" smtClean="0"/>
              <a:t>True nature has capacity for self-healing on all levels: physical, emotional, cognitive, and spiritual</a:t>
            </a:r>
          </a:p>
          <a:p>
            <a:pPr lvl="1"/>
            <a:r>
              <a:rPr lang="en-US" dirty="0" smtClean="0"/>
              <a:t>Formation of secure attachment with therapist</a:t>
            </a:r>
          </a:p>
          <a:p>
            <a:pPr lvl="2"/>
            <a:r>
              <a:rPr lang="en-US" dirty="0" smtClean="0"/>
              <a:t>True nature recognized, protected, nurtured</a:t>
            </a:r>
          </a:p>
          <a:p>
            <a:pPr lvl="2"/>
            <a:r>
              <a:rPr lang="en-US" dirty="0" smtClean="0"/>
              <a:t>Serving as a platform for growth</a:t>
            </a:r>
          </a:p>
          <a:p>
            <a:pPr lvl="1"/>
            <a:r>
              <a:rPr lang="en-US" dirty="0" smtClean="0"/>
              <a:t>What do maltreated children see in their caregivers’ eyes?</a:t>
            </a:r>
          </a:p>
          <a:p>
            <a:pPr lvl="2"/>
            <a:r>
              <a:rPr lang="en-US" dirty="0" smtClean="0"/>
              <a:t>True nature not reflected back</a:t>
            </a:r>
          </a:p>
          <a:p>
            <a:pPr lvl="2"/>
            <a:r>
              <a:rPr lang="en-US" dirty="0" smtClean="0"/>
              <a:t>Instead, a distortion of their true nature is reflected back, especially when needs are expressed</a:t>
            </a:r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Unresolved trauma creates emotional blocks</a:t>
            </a:r>
          </a:p>
          <a:p>
            <a:pPr lvl="2"/>
            <a:r>
              <a:rPr lang="en-US" dirty="0" smtClean="0"/>
              <a:t>Cannot be transformed without expert help</a:t>
            </a:r>
          </a:p>
          <a:p>
            <a:pPr lvl="2"/>
            <a:r>
              <a:rPr lang="en-US" dirty="0" smtClean="0"/>
              <a:t>These blocks create layers of defenses that prevent connection with true nature (i.e., innate wisdom and guidance)</a:t>
            </a:r>
          </a:p>
          <a:p>
            <a:pPr lvl="2"/>
            <a:r>
              <a:rPr lang="en-US" dirty="0" smtClean="0"/>
              <a:t>Adversely affects play capacity</a:t>
            </a:r>
          </a:p>
          <a:p>
            <a:pPr lvl="1"/>
            <a:r>
              <a:rPr lang="en-US" dirty="0" smtClean="0"/>
              <a:t>Therapist provisions</a:t>
            </a:r>
            <a:endParaRPr lang="en-US" dirty="0"/>
          </a:p>
          <a:p>
            <a:pPr lvl="2"/>
            <a:r>
              <a:rPr lang="en-US" dirty="0" smtClean="0"/>
              <a:t>Safe and protected space</a:t>
            </a:r>
            <a:endParaRPr lang="en-US" dirty="0"/>
          </a:p>
          <a:p>
            <a:pPr lvl="2"/>
            <a:r>
              <a:rPr lang="en-US" dirty="0" smtClean="0"/>
              <a:t>Create opportunities for positive memories (helps patient to internalize a safe place)</a:t>
            </a:r>
            <a:endParaRPr lang="en-US" dirty="0"/>
          </a:p>
          <a:p>
            <a:pPr lvl="2"/>
            <a:r>
              <a:rPr lang="en-US" dirty="0" smtClean="0"/>
              <a:t>Resolution of traumata (completed using symbols expressed through play)</a:t>
            </a:r>
          </a:p>
          <a:p>
            <a:pPr lvl="2"/>
            <a:r>
              <a:rPr lang="en-US" dirty="0" smtClean="0"/>
              <a:t>Inside-out healing – release of inner tensions and repressed feelings</a:t>
            </a:r>
          </a:p>
          <a:p>
            <a:pPr lvl="2"/>
            <a:r>
              <a:rPr lang="en-US" dirty="0" smtClean="0"/>
              <a:t>Outside-in healing – creation of soothing environment for patient</a:t>
            </a:r>
          </a:p>
          <a:p>
            <a:pPr lvl="2"/>
            <a:r>
              <a:rPr lang="en-US" dirty="0" smtClean="0"/>
              <a:t>Family therapy so that wound does not get reopened by caregiver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Practical application of Holistic Expressive Play Therapy</a:t>
            </a:r>
          </a:p>
          <a:p>
            <a:pPr lvl="1"/>
            <a:r>
              <a:rPr lang="en-US" dirty="0" smtClean="0"/>
              <a:t>Holistic Expressive Play Therapy includes all the factors necessary to create a safe environment – emotional womb</a:t>
            </a:r>
          </a:p>
          <a:p>
            <a:pPr lvl="2"/>
            <a:r>
              <a:rPr lang="en-US" dirty="0" smtClean="0"/>
              <a:t>Attunement</a:t>
            </a:r>
          </a:p>
          <a:p>
            <a:pPr lvl="2"/>
            <a:r>
              <a:rPr lang="en-US" dirty="0" smtClean="0"/>
              <a:t>Protection</a:t>
            </a:r>
          </a:p>
          <a:p>
            <a:pPr lvl="2"/>
            <a:r>
              <a:rPr lang="en-US" dirty="0" smtClean="0"/>
              <a:t>Nurturance</a:t>
            </a:r>
          </a:p>
          <a:p>
            <a:pPr lvl="2"/>
            <a:r>
              <a:rPr lang="en-US" dirty="0" smtClean="0"/>
              <a:t>Flexible boundaries</a:t>
            </a:r>
          </a:p>
          <a:p>
            <a:pPr lvl="1"/>
            <a:r>
              <a:rPr lang="en-US" dirty="0"/>
              <a:t>Holistic Expressive Play Therapy </a:t>
            </a:r>
            <a:r>
              <a:rPr lang="en-US" dirty="0" smtClean="0"/>
              <a:t>demands that therapist has the ability to attune herself to both patient’s and her own wisdom to create methods needed for that patient</a:t>
            </a:r>
          </a:p>
          <a:p>
            <a:pPr lvl="1"/>
            <a:r>
              <a:rPr lang="en-US" dirty="0"/>
              <a:t>Holistic Expressive Play Therapy </a:t>
            </a:r>
            <a:r>
              <a:rPr lang="en-US" dirty="0" smtClean="0"/>
              <a:t>is child-centered</a:t>
            </a:r>
          </a:p>
          <a:p>
            <a:pPr lvl="2"/>
            <a:r>
              <a:rPr lang="en-US" dirty="0" smtClean="0"/>
              <a:t>Therapy reinvented for each patient</a:t>
            </a:r>
          </a:p>
          <a:p>
            <a:pPr lvl="3"/>
            <a:r>
              <a:rPr lang="en-US" dirty="0" smtClean="0"/>
              <a:t>Whether following child (nondirective) or</a:t>
            </a:r>
          </a:p>
          <a:p>
            <a:pPr lvl="3"/>
            <a:r>
              <a:rPr lang="en-US" dirty="0" smtClean="0"/>
              <a:t>Leading child (structured)</a:t>
            </a:r>
          </a:p>
          <a:p>
            <a:pPr lvl="2"/>
            <a:r>
              <a:rPr lang="en-US" dirty="0" smtClean="0"/>
              <a:t>Therapy helps child to “stand the pain </a:t>
            </a:r>
            <a:r>
              <a:rPr lang="en-US" smtClean="0"/>
              <a:t>without </a:t>
            </a:r>
            <a:r>
              <a:rPr lang="en-US" smtClean="0"/>
              <a:t>dissociating…or </a:t>
            </a:r>
            <a:r>
              <a:rPr lang="en-US" dirty="0" smtClean="0"/>
              <a:t>acting it out” (p. 82)</a:t>
            </a:r>
          </a:p>
          <a:p>
            <a:pPr lvl="1"/>
            <a:r>
              <a:rPr lang="en-US" dirty="0" smtClean="0"/>
              <a:t>Caregiver involvement</a:t>
            </a:r>
          </a:p>
          <a:p>
            <a:pPr lvl="2"/>
            <a:r>
              <a:rPr lang="en-US" dirty="0" smtClean="0"/>
              <a:t>Coach parent on forming reparative relationship with chil</a:t>
            </a:r>
            <a:r>
              <a:rPr lang="en-US" dirty="0"/>
              <a:t>d</a:t>
            </a:r>
            <a:endParaRPr lang="en-US" dirty="0" smtClean="0"/>
          </a:p>
          <a:p>
            <a:pPr lvl="2"/>
            <a:r>
              <a:rPr lang="en-US" dirty="0" smtClean="0"/>
              <a:t>Joint sessions with parent and child later in treatment</a:t>
            </a:r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Therapeutic relationship</a:t>
            </a:r>
          </a:p>
          <a:p>
            <a:pPr lvl="2"/>
            <a:r>
              <a:rPr lang="en-US" dirty="0" smtClean="0"/>
              <a:t>Attunement to child’s needs is essential to the effectiveness of the therapeutic process</a:t>
            </a:r>
          </a:p>
          <a:p>
            <a:pPr lvl="2"/>
            <a:r>
              <a:rPr lang="en-US" dirty="0" smtClean="0"/>
              <a:t>Constant adjustment of two variables</a:t>
            </a:r>
          </a:p>
          <a:p>
            <a:pPr lvl="3"/>
            <a:r>
              <a:rPr lang="en-US" dirty="0" smtClean="0"/>
              <a:t>Containment</a:t>
            </a:r>
          </a:p>
          <a:p>
            <a:pPr lvl="3"/>
            <a:r>
              <a:rPr lang="en-US" dirty="0" smtClean="0"/>
              <a:t>Freedom</a:t>
            </a:r>
          </a:p>
          <a:p>
            <a:pPr lvl="2"/>
            <a:r>
              <a:rPr lang="en-US" dirty="0" smtClean="0"/>
              <a:t>Ingredients needed to explore inner and outer world</a:t>
            </a:r>
          </a:p>
          <a:p>
            <a:pPr lvl="1"/>
            <a:r>
              <a:rPr lang="en-US" dirty="0" smtClean="0"/>
              <a:t>Milieu</a:t>
            </a:r>
          </a:p>
          <a:p>
            <a:pPr lvl="2"/>
            <a:r>
              <a:rPr lang="en-US" dirty="0" smtClean="0"/>
              <a:t>Soothing, harmonious environment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Coopt nature</a:t>
            </a:r>
          </a:p>
          <a:p>
            <a:pPr lvl="2"/>
            <a:r>
              <a:rPr lang="en-US" dirty="0" smtClean="0"/>
              <a:t>Animal participation</a:t>
            </a:r>
          </a:p>
          <a:p>
            <a:pPr lvl="1"/>
            <a:r>
              <a:rPr lang="en-US" dirty="0" smtClean="0"/>
              <a:t>Expressive activities – provide choices in the playroom by offering a wide variety of modes of expression</a:t>
            </a:r>
          </a:p>
          <a:p>
            <a:pPr lvl="2"/>
            <a:r>
              <a:rPr lang="en-US" dirty="0" smtClean="0"/>
              <a:t>Painting</a:t>
            </a:r>
          </a:p>
          <a:p>
            <a:pPr lvl="2"/>
            <a:r>
              <a:rPr lang="en-US" dirty="0" err="1" smtClean="0"/>
              <a:t>Sandtray</a:t>
            </a:r>
            <a:r>
              <a:rPr lang="en-US" dirty="0" smtClean="0"/>
              <a:t> therapy </a:t>
            </a:r>
          </a:p>
          <a:p>
            <a:pPr lvl="2"/>
            <a:r>
              <a:rPr lang="en-US" dirty="0" smtClean="0"/>
              <a:t>Movement</a:t>
            </a:r>
          </a:p>
          <a:p>
            <a:pPr lvl="2"/>
            <a:r>
              <a:rPr lang="en-US" dirty="0" smtClean="0"/>
              <a:t>Drama</a:t>
            </a:r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Expressive Play therapy </a:t>
            </a:r>
            <a:r>
              <a:rPr lang="en-US" sz="2700" cap="none" dirty="0"/>
              <a:t>A</a:t>
            </a:r>
            <a:r>
              <a:rPr lang="en-US" sz="2700" cap="none" dirty="0" smtClean="0"/>
              <a:t>n integrative approach to helping maltreated children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Closure</a:t>
            </a:r>
          </a:p>
          <a:p>
            <a:pPr lvl="2"/>
            <a:r>
              <a:rPr lang="en-US" dirty="0" smtClean="0"/>
              <a:t>Closing ritual (e.g., snack, song, candle lighting)</a:t>
            </a:r>
          </a:p>
          <a:p>
            <a:pPr lvl="2"/>
            <a:r>
              <a:rPr lang="en-US" dirty="0" smtClean="0"/>
              <a:t>Opportunity to reflect on session</a:t>
            </a:r>
          </a:p>
          <a:p>
            <a:pPr lvl="2"/>
            <a:r>
              <a:rPr lang="en-US" dirty="0" smtClean="0"/>
              <a:t>Photograph images created by child</a:t>
            </a:r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Quality of childhood peer relations predicts future academic, emotional, and social adjustment</a:t>
            </a:r>
          </a:p>
          <a:p>
            <a:pPr lvl="1"/>
            <a:r>
              <a:rPr lang="en-US" dirty="0" smtClean="0"/>
              <a:t>Social competence – capacity to initiate, develop, and maintain satisfying relationships with peers</a:t>
            </a:r>
          </a:p>
          <a:p>
            <a:pPr lvl="1"/>
            <a:r>
              <a:rPr lang="en-US" dirty="0" smtClean="0"/>
              <a:t>Social skills – specific skills needed to develop and maintain social competence</a:t>
            </a:r>
          </a:p>
          <a:p>
            <a:pPr lvl="2"/>
            <a:r>
              <a:rPr lang="en-US" dirty="0" smtClean="0"/>
              <a:t>Cooperation and initiating conversations</a:t>
            </a:r>
          </a:p>
          <a:p>
            <a:pPr lvl="2"/>
            <a:r>
              <a:rPr lang="en-US" dirty="0" smtClean="0"/>
              <a:t>Conflict resolution and social problem solving</a:t>
            </a:r>
            <a:endParaRPr lang="en-US" dirty="0"/>
          </a:p>
          <a:p>
            <a:pPr lvl="1"/>
            <a:r>
              <a:rPr lang="en-US" dirty="0" smtClean="0"/>
              <a:t>“Social skills are typically taught in a group setting, so children receive immediate reinforcement for appropriate modeling” (p. 95)</a:t>
            </a:r>
            <a:endParaRPr lang="en-US" dirty="0"/>
          </a:p>
          <a:p>
            <a:pPr lvl="1"/>
            <a:r>
              <a:rPr lang="en-US" dirty="0" smtClean="0"/>
              <a:t>Methods used for positive emotions and skill-building</a:t>
            </a:r>
          </a:p>
          <a:p>
            <a:pPr lvl="2"/>
            <a:r>
              <a:rPr lang="en-US" dirty="0" smtClean="0"/>
              <a:t>Games</a:t>
            </a:r>
          </a:p>
          <a:p>
            <a:pPr lvl="2"/>
            <a:r>
              <a:rPr lang="en-US" dirty="0" smtClean="0"/>
              <a:t>Metaphors</a:t>
            </a:r>
          </a:p>
          <a:p>
            <a:pPr lvl="2"/>
            <a:r>
              <a:rPr lang="en-US" dirty="0" smtClean="0"/>
              <a:t>Stories</a:t>
            </a:r>
          </a:p>
          <a:p>
            <a:pPr lvl="2"/>
            <a:r>
              <a:rPr lang="en-US" dirty="0" smtClean="0"/>
              <a:t>Role-plays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Social skills play groups for children with disruptive behavior disorders</a:t>
            </a:r>
            <a:br>
              <a:rPr lang="en-US" sz="3100" dirty="0" smtClean="0"/>
            </a:br>
            <a:r>
              <a:rPr lang="en-US" sz="2700" cap="none" dirty="0" smtClean="0"/>
              <a:t>Integrating play and group therapy approaches</a:t>
            </a:r>
            <a:endParaRPr lang="en-US" sz="27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Integrating the therapeutic powers of group and play therapy </a:t>
            </a:r>
          </a:p>
          <a:p>
            <a:pPr lvl="1"/>
            <a:r>
              <a:rPr lang="en-US" dirty="0" smtClean="0"/>
              <a:t>Group therapy (</a:t>
            </a:r>
            <a:r>
              <a:rPr lang="en-US" dirty="0" err="1" smtClean="0"/>
              <a:t>Yalom</a:t>
            </a:r>
            <a:r>
              <a:rPr lang="en-US" dirty="0" smtClean="0"/>
              <a:t> &amp; </a:t>
            </a:r>
            <a:r>
              <a:rPr lang="en-US" dirty="0" err="1" smtClean="0"/>
              <a:t>Leszcz</a:t>
            </a:r>
            <a:r>
              <a:rPr lang="en-US" dirty="0" smtClean="0"/>
              <a:t>, 2005)</a:t>
            </a:r>
          </a:p>
          <a:p>
            <a:pPr lvl="2"/>
            <a:r>
              <a:rPr lang="en-US" dirty="0" smtClean="0"/>
              <a:t>Instillation of hope – awaken ability to change and expectation of successful therapeutic process</a:t>
            </a:r>
          </a:p>
          <a:p>
            <a:pPr lvl="2"/>
            <a:r>
              <a:rPr lang="en-US" dirty="0" smtClean="0"/>
              <a:t>Universality – group members not alone in their problems</a:t>
            </a:r>
          </a:p>
          <a:p>
            <a:pPr lvl="2"/>
            <a:r>
              <a:rPr lang="en-US" dirty="0" smtClean="0"/>
              <a:t>Imparting information – group members receive information from peers and group leaders</a:t>
            </a:r>
          </a:p>
          <a:p>
            <a:pPr lvl="3"/>
            <a:r>
              <a:rPr lang="en-US" dirty="0" smtClean="0"/>
              <a:t>Symptoms and diagnoses</a:t>
            </a:r>
          </a:p>
          <a:p>
            <a:pPr lvl="3"/>
            <a:r>
              <a:rPr lang="en-US" dirty="0" smtClean="0"/>
              <a:t>Coping skills</a:t>
            </a:r>
          </a:p>
          <a:p>
            <a:pPr lvl="2"/>
            <a:r>
              <a:rPr lang="en-US" dirty="0" smtClean="0"/>
              <a:t>Altruism – giving and receiving support</a:t>
            </a:r>
          </a:p>
          <a:p>
            <a:pPr lvl="2"/>
            <a:r>
              <a:rPr lang="en-US" dirty="0" smtClean="0"/>
              <a:t>Corrective recapitulation of primary family group</a:t>
            </a:r>
          </a:p>
          <a:p>
            <a:pPr lvl="2"/>
            <a:r>
              <a:rPr lang="en-US" dirty="0" smtClean="0"/>
              <a:t>Vicarious learning – observing and imitating behavior of peers and therapists in group</a:t>
            </a:r>
          </a:p>
          <a:p>
            <a:pPr lvl="2"/>
            <a:r>
              <a:rPr lang="en-US" dirty="0" smtClean="0"/>
              <a:t>Interpersonal learning – play out typical interactional patterns in group</a:t>
            </a:r>
          </a:p>
          <a:p>
            <a:pPr lvl="2"/>
            <a:r>
              <a:rPr lang="en-US" dirty="0" smtClean="0"/>
              <a:t>Group cohesiveness – therapeutic bonds insure group members’ motivation to persevere in therapy</a:t>
            </a:r>
          </a:p>
          <a:p>
            <a:pPr lvl="2"/>
            <a:r>
              <a:rPr lang="en-US" dirty="0" smtClean="0"/>
              <a:t>Catharsis – release of negative emotions in positive setting</a:t>
            </a:r>
          </a:p>
          <a:p>
            <a:pPr lvl="2"/>
            <a:r>
              <a:rPr lang="en-US" dirty="0" smtClean="0"/>
              <a:t>Existential factors – acceptance of issues outside of group members’ control (e.g., death, illness)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316</TotalTime>
  <Words>1085</Words>
  <Application>Microsoft Office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3</vt:lpstr>
      <vt:lpstr>Urban Pop</vt:lpstr>
      <vt:lpstr>Advanced Integrative Play therapy - Class 4 </vt:lpstr>
      <vt:lpstr>Holistic Expressive Play therapy An integrative approach to helping maltreated children</vt:lpstr>
      <vt:lpstr>Holistic Expressive Play therapy An integrative approach to helping maltreated children</vt:lpstr>
      <vt:lpstr>Holistic Expressive Play therapy An integrative approach to helping maltreated children</vt:lpstr>
      <vt:lpstr>Holistic Expressive Play therapy An integrative approach to helping maltreated children</vt:lpstr>
      <vt:lpstr>Holistic Expressive Play therapy An integrative approach to helping maltreated children</vt:lpstr>
      <vt:lpstr>Holistic Expressive Play therapy An integrative approach to helping maltreated children</vt:lpstr>
      <vt:lpstr>Social skills play groups for children with disruptive behavior disorders Integrating play and group therapy approaches</vt:lpstr>
      <vt:lpstr>Social skills play groups for children with disruptive behavior disorders Integrating play and group therapy approaches</vt:lpstr>
      <vt:lpstr>Social skills play groups for children with disruptive behavior disorders Integrating play and group therapy approaches</vt:lpstr>
      <vt:lpstr>Social skills play groups for children with disruptive behavior disorders Integrating play and group therapy approaches</vt:lpstr>
      <vt:lpstr>Social skills play groups for children with disruptive behavior disorders Integrating play and group therapy approaches</vt:lpstr>
      <vt:lpstr>Social skills play groups for children with disruptive behavior disorders Integrating play and group therapy approaches</vt:lpstr>
    </vt:vector>
  </TitlesOfParts>
  <Company>Long Island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Integrative Play therapy - session 4 </dc:title>
  <dc:creator>Valeda Dent</dc:creator>
  <cp:lastModifiedBy>Geoffrey Goodman</cp:lastModifiedBy>
  <cp:revision>22</cp:revision>
  <dcterms:created xsi:type="dcterms:W3CDTF">2015-07-02T13:44:39Z</dcterms:created>
  <dcterms:modified xsi:type="dcterms:W3CDTF">2015-07-02T22:39:00Z</dcterms:modified>
</cp:coreProperties>
</file>