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77" r:id="rId12"/>
    <p:sldId id="266" r:id="rId13"/>
    <p:sldId id="267" r:id="rId14"/>
    <p:sldId id="268" r:id="rId15"/>
    <p:sldId id="269" r:id="rId16"/>
    <p:sldId id="271" r:id="rId17"/>
    <p:sldId id="272" r:id="rId18"/>
    <p:sldId id="279" r:id="rId19"/>
    <p:sldId id="273" r:id="rId20"/>
    <p:sldId id="274" r:id="rId21"/>
    <p:sldId id="290" r:id="rId22"/>
    <p:sldId id="291" r:id="rId23"/>
    <p:sldId id="275" r:id="rId24"/>
    <p:sldId id="276" r:id="rId25"/>
    <p:sldId id="280" r:id="rId26"/>
    <p:sldId id="281" r:id="rId27"/>
    <p:sldId id="282" r:id="rId28"/>
    <p:sldId id="283" r:id="rId29"/>
    <p:sldId id="284" r:id="rId30"/>
    <p:sldId id="285" r:id="rId31"/>
    <p:sldId id="287" r:id="rId32"/>
    <p:sldId id="288" r:id="rId33"/>
    <p:sldId id="289" r:id="rId34"/>
    <p:sldId id="292"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557"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91CDA9-1BD3-461A-A464-DD381BD19A2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BD442C6-244B-4B5D-9CD4-B5909326D97A}">
      <dgm:prSet phldrT="[Text]"/>
      <dgm:spPr>
        <a:solidFill>
          <a:schemeClr val="accent6"/>
        </a:solidFill>
      </dgm:spPr>
      <dgm:t>
        <a:bodyPr/>
        <a:lstStyle/>
        <a:p>
          <a:r>
            <a:rPr lang="en-US" dirty="0" smtClean="0"/>
            <a:t>Compliance</a:t>
          </a:r>
          <a:endParaRPr lang="en-US" dirty="0"/>
        </a:p>
      </dgm:t>
    </dgm:pt>
    <dgm:pt modelId="{66DB471E-BB15-4BA1-8E2D-25E1D6388DC0}" type="parTrans" cxnId="{41FFE9AE-C52D-45AA-A0FD-F10A8A50119F}">
      <dgm:prSet/>
      <dgm:spPr/>
      <dgm:t>
        <a:bodyPr/>
        <a:lstStyle/>
        <a:p>
          <a:endParaRPr lang="en-US"/>
        </a:p>
      </dgm:t>
    </dgm:pt>
    <dgm:pt modelId="{7CA54401-862C-4225-93D4-CCDEBF6DEB0F}" type="sibTrans" cxnId="{41FFE9AE-C52D-45AA-A0FD-F10A8A50119F}">
      <dgm:prSet/>
      <dgm:spPr/>
      <dgm:t>
        <a:bodyPr/>
        <a:lstStyle/>
        <a:p>
          <a:endParaRPr lang="en-US"/>
        </a:p>
      </dgm:t>
    </dgm:pt>
    <dgm:pt modelId="{B82DCAD7-5B19-44A7-8655-B13B5C4BA938}">
      <dgm:prSet phldrT="[Text]" custT="1"/>
      <dgm:spPr>
        <a:solidFill>
          <a:schemeClr val="tx1">
            <a:alpha val="90000"/>
          </a:schemeClr>
        </a:solidFill>
      </dgm:spPr>
      <dgm:t>
        <a:bodyPr/>
        <a:lstStyle/>
        <a:p>
          <a:r>
            <a:rPr lang="en-US" sz="2400" dirty="0" smtClean="0">
              <a:solidFill>
                <a:schemeClr val="bg1"/>
              </a:solidFill>
            </a:rPr>
            <a:t>Least enduring</a:t>
          </a:r>
          <a:endParaRPr lang="en-US" sz="2400" dirty="0">
            <a:solidFill>
              <a:schemeClr val="bg1"/>
            </a:solidFill>
          </a:endParaRPr>
        </a:p>
      </dgm:t>
    </dgm:pt>
    <dgm:pt modelId="{CC86F8CB-93E7-47B7-A23D-8BBD73F81FA0}" type="parTrans" cxnId="{65657EC7-B63A-428E-97CD-F4FD6A1BDC54}">
      <dgm:prSet/>
      <dgm:spPr/>
      <dgm:t>
        <a:bodyPr/>
        <a:lstStyle/>
        <a:p>
          <a:endParaRPr lang="en-US"/>
        </a:p>
      </dgm:t>
    </dgm:pt>
    <dgm:pt modelId="{2BE0A861-6E89-4B1D-91A4-8A1FD7E18857}" type="sibTrans" cxnId="{65657EC7-B63A-428E-97CD-F4FD6A1BDC54}">
      <dgm:prSet/>
      <dgm:spPr/>
      <dgm:t>
        <a:bodyPr/>
        <a:lstStyle/>
        <a:p>
          <a:endParaRPr lang="en-US"/>
        </a:p>
      </dgm:t>
    </dgm:pt>
    <dgm:pt modelId="{25A0A5C9-DD4D-4361-AAD2-0CE15EB1B04E}">
      <dgm:prSet phldrT="[Text]"/>
      <dgm:spPr>
        <a:solidFill>
          <a:schemeClr val="accent6"/>
        </a:solidFill>
      </dgm:spPr>
      <dgm:t>
        <a:bodyPr/>
        <a:lstStyle/>
        <a:p>
          <a:r>
            <a:rPr lang="en-US" dirty="0" smtClean="0"/>
            <a:t>Identification</a:t>
          </a:r>
          <a:endParaRPr lang="en-US" dirty="0"/>
        </a:p>
      </dgm:t>
    </dgm:pt>
    <dgm:pt modelId="{C1613F69-1F8B-497D-B51F-134B3D3D3610}" type="parTrans" cxnId="{B50F20F5-6EF5-4DD0-A575-3DCCAE6D572B}">
      <dgm:prSet/>
      <dgm:spPr/>
      <dgm:t>
        <a:bodyPr/>
        <a:lstStyle/>
        <a:p>
          <a:endParaRPr lang="en-US"/>
        </a:p>
      </dgm:t>
    </dgm:pt>
    <dgm:pt modelId="{04EE33C0-F7ED-4FC2-80A0-14D6F8FF7BF9}" type="sibTrans" cxnId="{B50F20F5-6EF5-4DD0-A575-3DCCAE6D572B}">
      <dgm:prSet/>
      <dgm:spPr/>
      <dgm:t>
        <a:bodyPr/>
        <a:lstStyle/>
        <a:p>
          <a:endParaRPr lang="en-US"/>
        </a:p>
      </dgm:t>
    </dgm:pt>
    <dgm:pt modelId="{D7523E02-7F2F-4728-8CAF-8609451F4C1F}">
      <dgm:prSet phldrT="[Text]" custT="1"/>
      <dgm:spPr>
        <a:solidFill>
          <a:schemeClr val="tx1">
            <a:alpha val="90000"/>
          </a:schemeClr>
        </a:solidFill>
      </dgm:spPr>
      <dgm:t>
        <a:bodyPr/>
        <a:lstStyle/>
        <a:p>
          <a:r>
            <a:rPr lang="en-US" sz="2400" dirty="0" smtClean="0">
              <a:solidFill>
                <a:schemeClr val="bg1"/>
              </a:solidFill>
            </a:rPr>
            <a:t>More enduring than compliance</a:t>
          </a:r>
          <a:endParaRPr lang="en-US" sz="2400" dirty="0">
            <a:solidFill>
              <a:schemeClr val="bg1"/>
            </a:solidFill>
          </a:endParaRPr>
        </a:p>
      </dgm:t>
    </dgm:pt>
    <dgm:pt modelId="{19C75D82-57F7-4A13-B396-B7E12DFA6C94}" type="parTrans" cxnId="{358C0EF7-1C7D-4D57-8A06-78536B152A85}">
      <dgm:prSet/>
      <dgm:spPr/>
      <dgm:t>
        <a:bodyPr/>
        <a:lstStyle/>
        <a:p>
          <a:endParaRPr lang="en-US"/>
        </a:p>
      </dgm:t>
    </dgm:pt>
    <dgm:pt modelId="{14A47405-E2A7-4534-9B12-EA04A4BE63E2}" type="sibTrans" cxnId="{358C0EF7-1C7D-4D57-8A06-78536B152A85}">
      <dgm:prSet/>
      <dgm:spPr/>
      <dgm:t>
        <a:bodyPr/>
        <a:lstStyle/>
        <a:p>
          <a:endParaRPr lang="en-US"/>
        </a:p>
      </dgm:t>
    </dgm:pt>
    <dgm:pt modelId="{606F9DC3-3E96-49C8-B246-CC7281A4053E}">
      <dgm:prSet phldrT="[Text]"/>
      <dgm:spPr>
        <a:solidFill>
          <a:schemeClr val="accent6"/>
        </a:solidFill>
      </dgm:spPr>
      <dgm:t>
        <a:bodyPr/>
        <a:lstStyle/>
        <a:p>
          <a:r>
            <a:rPr lang="en-US" dirty="0" smtClean="0"/>
            <a:t>Internalization</a:t>
          </a:r>
          <a:endParaRPr lang="en-US" dirty="0"/>
        </a:p>
      </dgm:t>
    </dgm:pt>
    <dgm:pt modelId="{9A813937-3F97-4753-9933-0D76FFB7BBFC}" type="parTrans" cxnId="{38979709-6F04-46FC-917F-B6A6E44513BC}">
      <dgm:prSet/>
      <dgm:spPr/>
      <dgm:t>
        <a:bodyPr/>
        <a:lstStyle/>
        <a:p>
          <a:endParaRPr lang="en-US"/>
        </a:p>
      </dgm:t>
    </dgm:pt>
    <dgm:pt modelId="{36CC519F-6E18-4120-929D-8BD6FE1FA359}" type="sibTrans" cxnId="{38979709-6F04-46FC-917F-B6A6E44513BC}">
      <dgm:prSet/>
      <dgm:spPr/>
      <dgm:t>
        <a:bodyPr/>
        <a:lstStyle/>
        <a:p>
          <a:endParaRPr lang="en-US"/>
        </a:p>
      </dgm:t>
    </dgm:pt>
    <dgm:pt modelId="{B1E07593-005F-4719-9E50-A6F2E2BEDAFC}">
      <dgm:prSet phldrT="[Text]" custT="1"/>
      <dgm:spPr>
        <a:solidFill>
          <a:schemeClr val="tx1">
            <a:alpha val="90000"/>
          </a:schemeClr>
        </a:solidFill>
      </dgm:spPr>
      <dgm:t>
        <a:bodyPr/>
        <a:lstStyle/>
        <a:p>
          <a:r>
            <a:rPr lang="en-US" sz="2400" dirty="0" smtClean="0">
              <a:solidFill>
                <a:schemeClr val="bg1"/>
              </a:solidFill>
            </a:rPr>
            <a:t>Most permanent</a:t>
          </a:r>
          <a:endParaRPr lang="en-US" sz="2400" dirty="0">
            <a:solidFill>
              <a:schemeClr val="bg1"/>
            </a:solidFill>
          </a:endParaRPr>
        </a:p>
      </dgm:t>
    </dgm:pt>
    <dgm:pt modelId="{38897124-4EE7-4655-A20D-AC504EDC2717}" type="parTrans" cxnId="{04A99FE4-61AF-4A77-8695-6CA0360554E4}">
      <dgm:prSet/>
      <dgm:spPr/>
      <dgm:t>
        <a:bodyPr/>
        <a:lstStyle/>
        <a:p>
          <a:endParaRPr lang="en-US"/>
        </a:p>
      </dgm:t>
    </dgm:pt>
    <dgm:pt modelId="{A3D07AF0-FC9F-4381-805E-46624848B97F}" type="sibTrans" cxnId="{04A99FE4-61AF-4A77-8695-6CA0360554E4}">
      <dgm:prSet/>
      <dgm:spPr/>
      <dgm:t>
        <a:bodyPr/>
        <a:lstStyle/>
        <a:p>
          <a:endParaRPr lang="en-US"/>
        </a:p>
      </dgm:t>
    </dgm:pt>
    <dgm:pt modelId="{578553DA-FBA1-4850-B48D-365EA0035818}">
      <dgm:prSet phldrT="[Text]" custT="1"/>
      <dgm:spPr>
        <a:solidFill>
          <a:schemeClr val="tx1">
            <a:alpha val="90000"/>
          </a:schemeClr>
        </a:solidFill>
      </dgm:spPr>
      <dgm:t>
        <a:bodyPr/>
        <a:lstStyle/>
        <a:p>
          <a:r>
            <a:rPr lang="en-US" sz="2400" dirty="0" smtClean="0">
              <a:solidFill>
                <a:schemeClr val="bg1"/>
              </a:solidFill>
            </a:rPr>
            <a:t>Greatest effect on the individual</a:t>
          </a:r>
          <a:endParaRPr lang="en-US" sz="2400" dirty="0">
            <a:solidFill>
              <a:schemeClr val="bg1"/>
            </a:solidFill>
          </a:endParaRPr>
        </a:p>
      </dgm:t>
    </dgm:pt>
    <dgm:pt modelId="{81B7CF87-29D7-4A32-95DF-E4BB1956F2FD}" type="parTrans" cxnId="{F7C3C23F-29BC-4060-8444-C77B5D55A480}">
      <dgm:prSet/>
      <dgm:spPr/>
      <dgm:t>
        <a:bodyPr/>
        <a:lstStyle/>
        <a:p>
          <a:endParaRPr lang="en-US"/>
        </a:p>
      </dgm:t>
    </dgm:pt>
    <dgm:pt modelId="{73A114BE-5239-460E-BDE2-6C6DF6DEEF89}" type="sibTrans" cxnId="{F7C3C23F-29BC-4060-8444-C77B5D55A480}">
      <dgm:prSet/>
      <dgm:spPr/>
      <dgm:t>
        <a:bodyPr/>
        <a:lstStyle/>
        <a:p>
          <a:endParaRPr lang="en-US"/>
        </a:p>
      </dgm:t>
    </dgm:pt>
    <dgm:pt modelId="{A7B002CD-1E1E-42D2-90C7-845772DBF03E}">
      <dgm:prSet phldrT="[Text]" custT="1"/>
      <dgm:spPr>
        <a:solidFill>
          <a:schemeClr val="tx1">
            <a:alpha val="90000"/>
          </a:schemeClr>
        </a:solidFill>
      </dgm:spPr>
      <dgm:t>
        <a:bodyPr/>
        <a:lstStyle/>
        <a:p>
          <a:r>
            <a:rPr lang="en-US" sz="2400" dirty="0" smtClean="0">
              <a:solidFill>
                <a:schemeClr val="bg1"/>
              </a:solidFill>
            </a:rPr>
            <a:t>Smallest effect on the individual</a:t>
          </a:r>
          <a:endParaRPr lang="en-US" sz="2400" dirty="0">
            <a:solidFill>
              <a:schemeClr val="bg1"/>
            </a:solidFill>
          </a:endParaRPr>
        </a:p>
      </dgm:t>
    </dgm:pt>
    <dgm:pt modelId="{E0B97EBC-C211-4BB7-92C7-D57EDC1B7305}" type="parTrans" cxnId="{B5BA6635-22C0-4161-BAD4-23D3DEF67FDC}">
      <dgm:prSet/>
      <dgm:spPr/>
      <dgm:t>
        <a:bodyPr/>
        <a:lstStyle/>
        <a:p>
          <a:endParaRPr lang="en-US"/>
        </a:p>
      </dgm:t>
    </dgm:pt>
    <dgm:pt modelId="{D22876AB-981E-472E-9CD5-735CCE470FA7}" type="sibTrans" cxnId="{B5BA6635-22C0-4161-BAD4-23D3DEF67FDC}">
      <dgm:prSet/>
      <dgm:spPr/>
      <dgm:t>
        <a:bodyPr/>
        <a:lstStyle/>
        <a:p>
          <a:endParaRPr lang="en-US"/>
        </a:p>
      </dgm:t>
    </dgm:pt>
    <dgm:pt modelId="{A3523223-F7CB-488C-B1C0-F68AF7AD2425}">
      <dgm:prSet phldrT="[Text]" custT="1"/>
      <dgm:spPr>
        <a:solidFill>
          <a:schemeClr val="tx1">
            <a:alpha val="90000"/>
          </a:schemeClr>
        </a:solidFill>
      </dgm:spPr>
      <dgm:t>
        <a:bodyPr/>
        <a:lstStyle/>
        <a:p>
          <a:r>
            <a:rPr lang="en-US" sz="2400" dirty="0" smtClean="0">
              <a:solidFill>
                <a:schemeClr val="bg1"/>
              </a:solidFill>
            </a:rPr>
            <a:t>Can be easily changed</a:t>
          </a:r>
          <a:endParaRPr lang="en-US" sz="2400" dirty="0">
            <a:solidFill>
              <a:schemeClr val="bg1"/>
            </a:solidFill>
          </a:endParaRPr>
        </a:p>
      </dgm:t>
    </dgm:pt>
    <dgm:pt modelId="{6CFA3044-24BA-4ED2-80B3-DA130D11254A}" type="parTrans" cxnId="{D92EC565-B490-4396-8267-4FAE0885F158}">
      <dgm:prSet/>
      <dgm:spPr/>
      <dgm:t>
        <a:bodyPr/>
        <a:lstStyle/>
        <a:p>
          <a:endParaRPr lang="en-US"/>
        </a:p>
      </dgm:t>
    </dgm:pt>
    <dgm:pt modelId="{8E17034D-3808-47A9-B666-B2C6629CE524}" type="sibTrans" cxnId="{D92EC565-B490-4396-8267-4FAE0885F158}">
      <dgm:prSet/>
      <dgm:spPr/>
      <dgm:t>
        <a:bodyPr/>
        <a:lstStyle/>
        <a:p>
          <a:endParaRPr lang="en-US"/>
        </a:p>
      </dgm:t>
    </dgm:pt>
    <dgm:pt modelId="{2A172ACD-AA77-AD42-8A76-9AD7E34C533B}">
      <dgm:prSet phldrT="[Text]" custT="1"/>
      <dgm:spPr>
        <a:solidFill>
          <a:schemeClr val="tx1">
            <a:alpha val="90000"/>
          </a:schemeClr>
        </a:solidFill>
      </dgm:spPr>
      <dgm:t>
        <a:bodyPr/>
        <a:lstStyle/>
        <a:p>
          <a:r>
            <a:rPr lang="en-US" sz="2400" dirty="0" smtClean="0">
              <a:solidFill>
                <a:schemeClr val="bg1"/>
              </a:solidFill>
            </a:rPr>
            <a:t>Response to reward and punishment</a:t>
          </a:r>
          <a:endParaRPr lang="en-US" sz="2400" dirty="0">
            <a:solidFill>
              <a:schemeClr val="bg1"/>
            </a:solidFill>
          </a:endParaRPr>
        </a:p>
      </dgm:t>
    </dgm:pt>
    <dgm:pt modelId="{C4583E39-949F-E64E-9862-F77B37FA191E}" type="parTrans" cxnId="{2EC95AD1-26BA-2543-9CCB-EC1585F7A0B5}">
      <dgm:prSet/>
      <dgm:spPr/>
      <dgm:t>
        <a:bodyPr/>
        <a:lstStyle/>
        <a:p>
          <a:endParaRPr lang="en-US"/>
        </a:p>
      </dgm:t>
    </dgm:pt>
    <dgm:pt modelId="{FD165E9D-0CE8-9F49-9E42-3A2DA748F9F7}" type="sibTrans" cxnId="{2EC95AD1-26BA-2543-9CCB-EC1585F7A0B5}">
      <dgm:prSet/>
      <dgm:spPr/>
      <dgm:t>
        <a:bodyPr/>
        <a:lstStyle/>
        <a:p>
          <a:endParaRPr lang="en-US"/>
        </a:p>
      </dgm:t>
    </dgm:pt>
    <dgm:pt modelId="{A3B29167-FF61-8546-83C5-E21A35286F27}">
      <dgm:prSet phldrT="[Text]" custT="1"/>
      <dgm:spPr>
        <a:solidFill>
          <a:schemeClr val="tx1">
            <a:alpha val="90000"/>
          </a:schemeClr>
        </a:solidFill>
      </dgm:spPr>
      <dgm:t>
        <a:bodyPr/>
        <a:lstStyle/>
        <a:p>
          <a:r>
            <a:rPr lang="en-US" sz="2400" dirty="0" smtClean="0">
              <a:solidFill>
                <a:schemeClr val="bg1"/>
              </a:solidFill>
            </a:rPr>
            <a:t>Wanting to be like a respected other</a:t>
          </a:r>
          <a:endParaRPr lang="en-US" sz="2400" dirty="0">
            <a:solidFill>
              <a:schemeClr val="bg1"/>
            </a:solidFill>
          </a:endParaRPr>
        </a:p>
      </dgm:t>
    </dgm:pt>
    <dgm:pt modelId="{577F5919-1705-9E48-8168-2FE177353868}" type="parTrans" cxnId="{BB2D750D-7AED-1546-8BE0-281F60442C9A}">
      <dgm:prSet/>
      <dgm:spPr/>
      <dgm:t>
        <a:bodyPr/>
        <a:lstStyle/>
        <a:p>
          <a:endParaRPr lang="en-US"/>
        </a:p>
      </dgm:t>
    </dgm:pt>
    <dgm:pt modelId="{1102C899-4098-8C47-B9F7-18DC495AAB07}" type="sibTrans" cxnId="{BB2D750D-7AED-1546-8BE0-281F60442C9A}">
      <dgm:prSet/>
      <dgm:spPr/>
      <dgm:t>
        <a:bodyPr/>
        <a:lstStyle/>
        <a:p>
          <a:endParaRPr lang="en-US"/>
        </a:p>
      </dgm:t>
    </dgm:pt>
    <dgm:pt modelId="{BCB6BBE7-5444-B04D-9A3C-976FF82B16EB}">
      <dgm:prSet phldrT="[Text]" custT="1"/>
      <dgm:spPr>
        <a:solidFill>
          <a:schemeClr val="tx1">
            <a:alpha val="90000"/>
          </a:schemeClr>
        </a:solidFill>
      </dgm:spPr>
      <dgm:t>
        <a:bodyPr/>
        <a:lstStyle/>
        <a:p>
          <a:r>
            <a:rPr lang="en-US" sz="2400" dirty="0" smtClean="0">
              <a:solidFill>
                <a:schemeClr val="bg1"/>
              </a:solidFill>
            </a:rPr>
            <a:t>Wanting to be right</a:t>
          </a:r>
          <a:endParaRPr lang="en-US" sz="2400" dirty="0">
            <a:solidFill>
              <a:schemeClr val="bg1"/>
            </a:solidFill>
          </a:endParaRPr>
        </a:p>
      </dgm:t>
    </dgm:pt>
    <dgm:pt modelId="{1509E2DE-3880-6949-823A-FD747610AE1A}" type="parTrans" cxnId="{34282B8E-09D5-E948-A65C-9A77CD46F66C}">
      <dgm:prSet/>
      <dgm:spPr/>
    </dgm:pt>
    <dgm:pt modelId="{33330433-CCBC-2F4A-AEA3-3759F38D1BC5}" type="sibTrans" cxnId="{34282B8E-09D5-E948-A65C-9A77CD46F66C}">
      <dgm:prSet/>
      <dgm:spPr/>
    </dgm:pt>
    <dgm:pt modelId="{C504C66A-5CDF-4CC9-A4F8-4C957CD15ED5}" type="pres">
      <dgm:prSet presAssocID="{6E91CDA9-1BD3-461A-A464-DD381BD19A2A}" presName="Name0" presStyleCnt="0">
        <dgm:presLayoutVars>
          <dgm:dir/>
          <dgm:animLvl val="lvl"/>
          <dgm:resizeHandles val="exact"/>
        </dgm:presLayoutVars>
      </dgm:prSet>
      <dgm:spPr/>
      <dgm:t>
        <a:bodyPr/>
        <a:lstStyle/>
        <a:p>
          <a:endParaRPr lang="en-US"/>
        </a:p>
      </dgm:t>
    </dgm:pt>
    <dgm:pt modelId="{7A8DE409-868B-435A-B9CF-BFDB364A2BB6}" type="pres">
      <dgm:prSet presAssocID="{1BD442C6-244B-4B5D-9CD4-B5909326D97A}" presName="composite" presStyleCnt="0"/>
      <dgm:spPr/>
    </dgm:pt>
    <dgm:pt modelId="{219265D1-968B-4FB1-B440-D721B5ED418B}" type="pres">
      <dgm:prSet presAssocID="{1BD442C6-244B-4B5D-9CD4-B5909326D97A}" presName="parTx" presStyleLbl="alignNode1" presStyleIdx="0" presStyleCnt="3">
        <dgm:presLayoutVars>
          <dgm:chMax val="0"/>
          <dgm:chPref val="0"/>
          <dgm:bulletEnabled val="1"/>
        </dgm:presLayoutVars>
      </dgm:prSet>
      <dgm:spPr/>
      <dgm:t>
        <a:bodyPr/>
        <a:lstStyle/>
        <a:p>
          <a:endParaRPr lang="en-US"/>
        </a:p>
      </dgm:t>
    </dgm:pt>
    <dgm:pt modelId="{F251408A-6963-4469-9861-BF581A926A36}" type="pres">
      <dgm:prSet presAssocID="{1BD442C6-244B-4B5D-9CD4-B5909326D97A}" presName="desTx" presStyleLbl="alignAccFollowNode1" presStyleIdx="0" presStyleCnt="3">
        <dgm:presLayoutVars>
          <dgm:bulletEnabled val="1"/>
        </dgm:presLayoutVars>
      </dgm:prSet>
      <dgm:spPr/>
      <dgm:t>
        <a:bodyPr/>
        <a:lstStyle/>
        <a:p>
          <a:endParaRPr lang="en-US"/>
        </a:p>
      </dgm:t>
    </dgm:pt>
    <dgm:pt modelId="{691CBD51-E628-400F-B71A-B7D839970725}" type="pres">
      <dgm:prSet presAssocID="{7CA54401-862C-4225-93D4-CCDEBF6DEB0F}" presName="space" presStyleCnt="0"/>
      <dgm:spPr/>
    </dgm:pt>
    <dgm:pt modelId="{7ABAFC6C-C28E-4F92-8276-220CF7A90C09}" type="pres">
      <dgm:prSet presAssocID="{25A0A5C9-DD4D-4361-AAD2-0CE15EB1B04E}" presName="composite" presStyleCnt="0"/>
      <dgm:spPr/>
    </dgm:pt>
    <dgm:pt modelId="{2E5446AE-DC23-4A78-83C6-B8375208021A}" type="pres">
      <dgm:prSet presAssocID="{25A0A5C9-DD4D-4361-AAD2-0CE15EB1B04E}" presName="parTx" presStyleLbl="alignNode1" presStyleIdx="1" presStyleCnt="3">
        <dgm:presLayoutVars>
          <dgm:chMax val="0"/>
          <dgm:chPref val="0"/>
          <dgm:bulletEnabled val="1"/>
        </dgm:presLayoutVars>
      </dgm:prSet>
      <dgm:spPr/>
      <dgm:t>
        <a:bodyPr/>
        <a:lstStyle/>
        <a:p>
          <a:endParaRPr lang="en-US"/>
        </a:p>
      </dgm:t>
    </dgm:pt>
    <dgm:pt modelId="{25F37E17-C400-4A1D-BC0B-FE91206B239E}" type="pres">
      <dgm:prSet presAssocID="{25A0A5C9-DD4D-4361-AAD2-0CE15EB1B04E}" presName="desTx" presStyleLbl="alignAccFollowNode1" presStyleIdx="1" presStyleCnt="3">
        <dgm:presLayoutVars>
          <dgm:bulletEnabled val="1"/>
        </dgm:presLayoutVars>
      </dgm:prSet>
      <dgm:spPr/>
      <dgm:t>
        <a:bodyPr/>
        <a:lstStyle/>
        <a:p>
          <a:endParaRPr lang="en-US"/>
        </a:p>
      </dgm:t>
    </dgm:pt>
    <dgm:pt modelId="{7C53BF55-AC69-4E0A-AB6A-CE8A0D8D9458}" type="pres">
      <dgm:prSet presAssocID="{04EE33C0-F7ED-4FC2-80A0-14D6F8FF7BF9}" presName="space" presStyleCnt="0"/>
      <dgm:spPr/>
    </dgm:pt>
    <dgm:pt modelId="{9CB71841-8A6C-48A5-B39E-8B2B491A743F}" type="pres">
      <dgm:prSet presAssocID="{606F9DC3-3E96-49C8-B246-CC7281A4053E}" presName="composite" presStyleCnt="0"/>
      <dgm:spPr/>
    </dgm:pt>
    <dgm:pt modelId="{631AE33A-B71C-479D-AD3F-47DBCEF793D7}" type="pres">
      <dgm:prSet presAssocID="{606F9DC3-3E96-49C8-B246-CC7281A4053E}" presName="parTx" presStyleLbl="alignNode1" presStyleIdx="2" presStyleCnt="3">
        <dgm:presLayoutVars>
          <dgm:chMax val="0"/>
          <dgm:chPref val="0"/>
          <dgm:bulletEnabled val="1"/>
        </dgm:presLayoutVars>
      </dgm:prSet>
      <dgm:spPr/>
      <dgm:t>
        <a:bodyPr/>
        <a:lstStyle/>
        <a:p>
          <a:endParaRPr lang="en-US"/>
        </a:p>
      </dgm:t>
    </dgm:pt>
    <dgm:pt modelId="{ACFF4EE1-9992-4363-9672-02839FBAF554}" type="pres">
      <dgm:prSet presAssocID="{606F9DC3-3E96-49C8-B246-CC7281A4053E}" presName="desTx" presStyleLbl="alignAccFollowNode1" presStyleIdx="2" presStyleCnt="3">
        <dgm:presLayoutVars>
          <dgm:bulletEnabled val="1"/>
        </dgm:presLayoutVars>
      </dgm:prSet>
      <dgm:spPr/>
      <dgm:t>
        <a:bodyPr/>
        <a:lstStyle/>
        <a:p>
          <a:endParaRPr lang="en-US"/>
        </a:p>
      </dgm:t>
    </dgm:pt>
  </dgm:ptLst>
  <dgm:cxnLst>
    <dgm:cxn modelId="{BB2D750D-7AED-1546-8BE0-281F60442C9A}" srcId="{25A0A5C9-DD4D-4361-AAD2-0CE15EB1B04E}" destId="{A3B29167-FF61-8546-83C5-E21A35286F27}" srcOrd="0" destOrd="0" parTransId="{577F5919-1705-9E48-8168-2FE177353868}" sibTransId="{1102C899-4098-8C47-B9F7-18DC495AAB07}"/>
    <dgm:cxn modelId="{38979709-6F04-46FC-917F-B6A6E44513BC}" srcId="{6E91CDA9-1BD3-461A-A464-DD381BD19A2A}" destId="{606F9DC3-3E96-49C8-B246-CC7281A4053E}" srcOrd="2" destOrd="0" parTransId="{9A813937-3F97-4753-9933-0D76FFB7BBFC}" sibTransId="{36CC519F-6E18-4120-929D-8BD6FE1FA359}"/>
    <dgm:cxn modelId="{2EC95AD1-26BA-2543-9CCB-EC1585F7A0B5}" srcId="{1BD442C6-244B-4B5D-9CD4-B5909326D97A}" destId="{2A172ACD-AA77-AD42-8A76-9AD7E34C533B}" srcOrd="0" destOrd="0" parTransId="{C4583E39-949F-E64E-9862-F77B37FA191E}" sibTransId="{FD165E9D-0CE8-9F49-9E42-3A2DA748F9F7}"/>
    <dgm:cxn modelId="{01369103-D59F-DD44-8B8C-81C823ADBCF3}" type="presOf" srcId="{A3523223-F7CB-488C-B1C0-F68AF7AD2425}" destId="{25F37E17-C400-4A1D-BC0B-FE91206B239E}" srcOrd="0" destOrd="2" presId="urn:microsoft.com/office/officeart/2005/8/layout/hList1"/>
    <dgm:cxn modelId="{600DEABC-473F-3B4C-AF52-6F115C7E94E7}" type="presOf" srcId="{A7B002CD-1E1E-42D2-90C7-845772DBF03E}" destId="{F251408A-6963-4469-9861-BF581A926A36}" srcOrd="0" destOrd="2" presId="urn:microsoft.com/office/officeart/2005/8/layout/hList1"/>
    <dgm:cxn modelId="{BFE1D55A-7A86-E44B-8CA1-200CCBC0B57E}" type="presOf" srcId="{B82DCAD7-5B19-44A7-8655-B13B5C4BA938}" destId="{F251408A-6963-4469-9861-BF581A926A36}" srcOrd="0" destOrd="1" presId="urn:microsoft.com/office/officeart/2005/8/layout/hList1"/>
    <dgm:cxn modelId="{358C0EF7-1C7D-4D57-8A06-78536B152A85}" srcId="{25A0A5C9-DD4D-4361-AAD2-0CE15EB1B04E}" destId="{D7523E02-7F2F-4728-8CAF-8609451F4C1F}" srcOrd="1" destOrd="0" parTransId="{19C75D82-57F7-4A13-B396-B7E12DFA6C94}" sibTransId="{14A47405-E2A7-4534-9B12-EA04A4BE63E2}"/>
    <dgm:cxn modelId="{34282B8E-09D5-E948-A65C-9A77CD46F66C}" srcId="{606F9DC3-3E96-49C8-B246-CC7281A4053E}" destId="{BCB6BBE7-5444-B04D-9A3C-976FF82B16EB}" srcOrd="0" destOrd="0" parTransId="{1509E2DE-3880-6949-823A-FD747610AE1A}" sibTransId="{33330433-CCBC-2F4A-AEA3-3759F38D1BC5}"/>
    <dgm:cxn modelId="{0537DC48-0D4C-FC43-8A3B-E2F6EF8D3A59}" type="presOf" srcId="{2A172ACD-AA77-AD42-8A76-9AD7E34C533B}" destId="{F251408A-6963-4469-9861-BF581A926A36}" srcOrd="0" destOrd="0" presId="urn:microsoft.com/office/officeart/2005/8/layout/hList1"/>
    <dgm:cxn modelId="{B5BA6635-22C0-4161-BAD4-23D3DEF67FDC}" srcId="{1BD442C6-244B-4B5D-9CD4-B5909326D97A}" destId="{A7B002CD-1E1E-42D2-90C7-845772DBF03E}" srcOrd="2" destOrd="0" parTransId="{E0B97EBC-C211-4BB7-92C7-D57EDC1B7305}" sibTransId="{D22876AB-981E-472E-9CD5-735CCE470FA7}"/>
    <dgm:cxn modelId="{D6ABC007-9698-C64E-AE13-24EDED7E80BD}" type="presOf" srcId="{606F9DC3-3E96-49C8-B246-CC7281A4053E}" destId="{631AE33A-B71C-479D-AD3F-47DBCEF793D7}" srcOrd="0" destOrd="0" presId="urn:microsoft.com/office/officeart/2005/8/layout/hList1"/>
    <dgm:cxn modelId="{41FFE9AE-C52D-45AA-A0FD-F10A8A50119F}" srcId="{6E91CDA9-1BD3-461A-A464-DD381BD19A2A}" destId="{1BD442C6-244B-4B5D-9CD4-B5909326D97A}" srcOrd="0" destOrd="0" parTransId="{66DB471E-BB15-4BA1-8E2D-25E1D6388DC0}" sibTransId="{7CA54401-862C-4225-93D4-CCDEBF6DEB0F}"/>
    <dgm:cxn modelId="{5CDBD409-DC4D-294D-A8D8-C506CC7F12D5}" type="presOf" srcId="{25A0A5C9-DD4D-4361-AAD2-0CE15EB1B04E}" destId="{2E5446AE-DC23-4A78-83C6-B8375208021A}" srcOrd="0" destOrd="0" presId="urn:microsoft.com/office/officeart/2005/8/layout/hList1"/>
    <dgm:cxn modelId="{C7873A08-6EBD-794D-808C-40DDF36CB15B}" type="presOf" srcId="{1BD442C6-244B-4B5D-9CD4-B5909326D97A}" destId="{219265D1-968B-4FB1-B440-D721B5ED418B}" srcOrd="0" destOrd="0" presId="urn:microsoft.com/office/officeart/2005/8/layout/hList1"/>
    <dgm:cxn modelId="{C3EB9595-3613-6C4B-87B8-8A291167F4A1}" type="presOf" srcId="{578553DA-FBA1-4850-B48D-365EA0035818}" destId="{ACFF4EE1-9992-4363-9672-02839FBAF554}" srcOrd="0" destOrd="2" presId="urn:microsoft.com/office/officeart/2005/8/layout/hList1"/>
    <dgm:cxn modelId="{65657EC7-B63A-428E-97CD-F4FD6A1BDC54}" srcId="{1BD442C6-244B-4B5D-9CD4-B5909326D97A}" destId="{B82DCAD7-5B19-44A7-8655-B13B5C4BA938}" srcOrd="1" destOrd="0" parTransId="{CC86F8CB-93E7-47B7-A23D-8BBD73F81FA0}" sibTransId="{2BE0A861-6E89-4B1D-91A4-8A1FD7E18857}"/>
    <dgm:cxn modelId="{B50F20F5-6EF5-4DD0-A575-3DCCAE6D572B}" srcId="{6E91CDA9-1BD3-461A-A464-DD381BD19A2A}" destId="{25A0A5C9-DD4D-4361-AAD2-0CE15EB1B04E}" srcOrd="1" destOrd="0" parTransId="{C1613F69-1F8B-497D-B51F-134B3D3D3610}" sibTransId="{04EE33C0-F7ED-4FC2-80A0-14D6F8FF7BF9}"/>
    <dgm:cxn modelId="{9FEAA6D9-B75A-5E4D-A158-E66F9B0D49A8}" type="presOf" srcId="{6E91CDA9-1BD3-461A-A464-DD381BD19A2A}" destId="{C504C66A-5CDF-4CC9-A4F8-4C957CD15ED5}" srcOrd="0" destOrd="0" presId="urn:microsoft.com/office/officeart/2005/8/layout/hList1"/>
    <dgm:cxn modelId="{54BAA8AA-5F5E-9B4C-B8CA-41B916A45F76}" type="presOf" srcId="{A3B29167-FF61-8546-83C5-E21A35286F27}" destId="{25F37E17-C400-4A1D-BC0B-FE91206B239E}" srcOrd="0" destOrd="0" presId="urn:microsoft.com/office/officeart/2005/8/layout/hList1"/>
    <dgm:cxn modelId="{04A99FE4-61AF-4A77-8695-6CA0360554E4}" srcId="{606F9DC3-3E96-49C8-B246-CC7281A4053E}" destId="{B1E07593-005F-4719-9E50-A6F2E2BEDAFC}" srcOrd="1" destOrd="0" parTransId="{38897124-4EE7-4655-A20D-AC504EDC2717}" sibTransId="{A3D07AF0-FC9F-4381-805E-46624848B97F}"/>
    <dgm:cxn modelId="{F7C3C23F-29BC-4060-8444-C77B5D55A480}" srcId="{606F9DC3-3E96-49C8-B246-CC7281A4053E}" destId="{578553DA-FBA1-4850-B48D-365EA0035818}" srcOrd="2" destOrd="0" parTransId="{81B7CF87-29D7-4A32-95DF-E4BB1956F2FD}" sibTransId="{73A114BE-5239-460E-BDE2-6C6DF6DEEF89}"/>
    <dgm:cxn modelId="{71AAAC54-756D-6845-A341-9E6333B25F61}" type="presOf" srcId="{BCB6BBE7-5444-B04D-9A3C-976FF82B16EB}" destId="{ACFF4EE1-9992-4363-9672-02839FBAF554}" srcOrd="0" destOrd="0" presId="urn:microsoft.com/office/officeart/2005/8/layout/hList1"/>
    <dgm:cxn modelId="{F3A7AEC1-26B0-044B-A9B9-55F12618D49A}" type="presOf" srcId="{D7523E02-7F2F-4728-8CAF-8609451F4C1F}" destId="{25F37E17-C400-4A1D-BC0B-FE91206B239E}" srcOrd="0" destOrd="1" presId="urn:microsoft.com/office/officeart/2005/8/layout/hList1"/>
    <dgm:cxn modelId="{42F6334F-C4C7-8145-A181-CE5225260FE6}" type="presOf" srcId="{B1E07593-005F-4719-9E50-A6F2E2BEDAFC}" destId="{ACFF4EE1-9992-4363-9672-02839FBAF554}" srcOrd="0" destOrd="1" presId="urn:microsoft.com/office/officeart/2005/8/layout/hList1"/>
    <dgm:cxn modelId="{D92EC565-B490-4396-8267-4FAE0885F158}" srcId="{25A0A5C9-DD4D-4361-AAD2-0CE15EB1B04E}" destId="{A3523223-F7CB-488C-B1C0-F68AF7AD2425}" srcOrd="2" destOrd="0" parTransId="{6CFA3044-24BA-4ED2-80B3-DA130D11254A}" sibTransId="{8E17034D-3808-47A9-B666-B2C6629CE524}"/>
    <dgm:cxn modelId="{BC926F6F-3B06-AD4B-B55D-B5F054DE013F}" type="presParOf" srcId="{C504C66A-5CDF-4CC9-A4F8-4C957CD15ED5}" destId="{7A8DE409-868B-435A-B9CF-BFDB364A2BB6}" srcOrd="0" destOrd="0" presId="urn:microsoft.com/office/officeart/2005/8/layout/hList1"/>
    <dgm:cxn modelId="{59B00E09-3CFE-FA4A-A8BD-F4DB01266775}" type="presParOf" srcId="{7A8DE409-868B-435A-B9CF-BFDB364A2BB6}" destId="{219265D1-968B-4FB1-B440-D721B5ED418B}" srcOrd="0" destOrd="0" presId="urn:microsoft.com/office/officeart/2005/8/layout/hList1"/>
    <dgm:cxn modelId="{7581A959-8A74-274D-ADE6-275B1C61021B}" type="presParOf" srcId="{7A8DE409-868B-435A-B9CF-BFDB364A2BB6}" destId="{F251408A-6963-4469-9861-BF581A926A36}" srcOrd="1" destOrd="0" presId="urn:microsoft.com/office/officeart/2005/8/layout/hList1"/>
    <dgm:cxn modelId="{E3690E6A-2870-F741-923D-052D61FAD705}" type="presParOf" srcId="{C504C66A-5CDF-4CC9-A4F8-4C957CD15ED5}" destId="{691CBD51-E628-400F-B71A-B7D839970725}" srcOrd="1" destOrd="0" presId="urn:microsoft.com/office/officeart/2005/8/layout/hList1"/>
    <dgm:cxn modelId="{4F8AC4F4-5018-594C-BDC9-925A124BB273}" type="presParOf" srcId="{C504C66A-5CDF-4CC9-A4F8-4C957CD15ED5}" destId="{7ABAFC6C-C28E-4F92-8276-220CF7A90C09}" srcOrd="2" destOrd="0" presId="urn:microsoft.com/office/officeart/2005/8/layout/hList1"/>
    <dgm:cxn modelId="{BDA1039E-6227-9843-BDDA-7243398D952D}" type="presParOf" srcId="{7ABAFC6C-C28E-4F92-8276-220CF7A90C09}" destId="{2E5446AE-DC23-4A78-83C6-B8375208021A}" srcOrd="0" destOrd="0" presId="urn:microsoft.com/office/officeart/2005/8/layout/hList1"/>
    <dgm:cxn modelId="{12A6A3FE-F557-AE45-9359-B2B29F7B4FB3}" type="presParOf" srcId="{7ABAFC6C-C28E-4F92-8276-220CF7A90C09}" destId="{25F37E17-C400-4A1D-BC0B-FE91206B239E}" srcOrd="1" destOrd="0" presId="urn:microsoft.com/office/officeart/2005/8/layout/hList1"/>
    <dgm:cxn modelId="{55D460AA-D866-374C-BADA-B8BE731F4CEB}" type="presParOf" srcId="{C504C66A-5CDF-4CC9-A4F8-4C957CD15ED5}" destId="{7C53BF55-AC69-4E0A-AB6A-CE8A0D8D9458}" srcOrd="3" destOrd="0" presId="urn:microsoft.com/office/officeart/2005/8/layout/hList1"/>
    <dgm:cxn modelId="{68EA6220-2B64-4041-9447-5586391347ED}" type="presParOf" srcId="{C504C66A-5CDF-4CC9-A4F8-4C957CD15ED5}" destId="{9CB71841-8A6C-48A5-B39E-8B2B491A743F}" srcOrd="4" destOrd="0" presId="urn:microsoft.com/office/officeart/2005/8/layout/hList1"/>
    <dgm:cxn modelId="{407F57AA-88B4-044C-BAE4-87A9EFF66137}" type="presParOf" srcId="{9CB71841-8A6C-48A5-B39E-8B2B491A743F}" destId="{631AE33A-B71C-479D-AD3F-47DBCEF793D7}" srcOrd="0" destOrd="0" presId="urn:microsoft.com/office/officeart/2005/8/layout/hList1"/>
    <dgm:cxn modelId="{3D5486FF-91A0-8D43-8A97-53D80979AD8F}" type="presParOf" srcId="{9CB71841-8A6C-48A5-B39E-8B2B491A743F}" destId="{ACFF4EE1-9992-4363-9672-02839FBAF55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265D1-968B-4FB1-B440-D721B5ED418B}">
      <dsp:nvSpPr>
        <dsp:cNvPr id="0" name=""/>
        <dsp:cNvSpPr/>
      </dsp:nvSpPr>
      <dsp:spPr>
        <a:xfrm>
          <a:off x="2547" y="500920"/>
          <a:ext cx="2484239" cy="748800"/>
        </a:xfrm>
        <a:prstGeom prst="rect">
          <a:avLst/>
        </a:prstGeom>
        <a:solidFill>
          <a:schemeClr val="accent6"/>
        </a:solidFill>
        <a:ln w="25400" cap="flat" cmpd="dbl"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Compliance</a:t>
          </a:r>
          <a:endParaRPr lang="en-US" sz="2600" kern="1200" dirty="0"/>
        </a:p>
      </dsp:txBody>
      <dsp:txXfrm>
        <a:off x="2547" y="500920"/>
        <a:ext cx="2484239" cy="748800"/>
      </dsp:txXfrm>
    </dsp:sp>
    <dsp:sp modelId="{F251408A-6963-4469-9861-BF581A926A36}">
      <dsp:nvSpPr>
        <dsp:cNvPr id="0" name=""/>
        <dsp:cNvSpPr/>
      </dsp:nvSpPr>
      <dsp:spPr>
        <a:xfrm>
          <a:off x="2547" y="1249720"/>
          <a:ext cx="2484239" cy="3278559"/>
        </a:xfrm>
        <a:prstGeom prst="rect">
          <a:avLst/>
        </a:prstGeom>
        <a:solidFill>
          <a:schemeClr val="tx1">
            <a:alpha val="90000"/>
          </a:schemeClr>
        </a:solidFill>
        <a:ln w="25400" cap="flat" cmpd="dbl"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solidFill>
                <a:schemeClr val="bg1"/>
              </a:solidFill>
            </a:rPr>
            <a:t>Response to reward and punishment</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Least enduring</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Smallest effect on the individual</a:t>
          </a:r>
          <a:endParaRPr lang="en-US" sz="2400" kern="1200" dirty="0">
            <a:solidFill>
              <a:schemeClr val="bg1"/>
            </a:solidFill>
          </a:endParaRPr>
        </a:p>
      </dsp:txBody>
      <dsp:txXfrm>
        <a:off x="2547" y="1249720"/>
        <a:ext cx="2484239" cy="3278559"/>
      </dsp:txXfrm>
    </dsp:sp>
    <dsp:sp modelId="{2E5446AE-DC23-4A78-83C6-B8375208021A}">
      <dsp:nvSpPr>
        <dsp:cNvPr id="0" name=""/>
        <dsp:cNvSpPr/>
      </dsp:nvSpPr>
      <dsp:spPr>
        <a:xfrm>
          <a:off x="2834580" y="500920"/>
          <a:ext cx="2484239" cy="748800"/>
        </a:xfrm>
        <a:prstGeom prst="rect">
          <a:avLst/>
        </a:prstGeom>
        <a:solidFill>
          <a:schemeClr val="accent6"/>
        </a:solidFill>
        <a:ln w="25400" cap="flat" cmpd="dbl"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Identification</a:t>
          </a:r>
          <a:endParaRPr lang="en-US" sz="2600" kern="1200" dirty="0"/>
        </a:p>
      </dsp:txBody>
      <dsp:txXfrm>
        <a:off x="2834580" y="500920"/>
        <a:ext cx="2484239" cy="748800"/>
      </dsp:txXfrm>
    </dsp:sp>
    <dsp:sp modelId="{25F37E17-C400-4A1D-BC0B-FE91206B239E}">
      <dsp:nvSpPr>
        <dsp:cNvPr id="0" name=""/>
        <dsp:cNvSpPr/>
      </dsp:nvSpPr>
      <dsp:spPr>
        <a:xfrm>
          <a:off x="2834580" y="1249720"/>
          <a:ext cx="2484239" cy="3278559"/>
        </a:xfrm>
        <a:prstGeom prst="rect">
          <a:avLst/>
        </a:prstGeom>
        <a:solidFill>
          <a:schemeClr val="tx1">
            <a:alpha val="90000"/>
          </a:schemeClr>
        </a:solidFill>
        <a:ln w="25400" cap="flat" cmpd="dbl"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solidFill>
                <a:schemeClr val="bg1"/>
              </a:solidFill>
            </a:rPr>
            <a:t>Wanting to be like a respected other</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More enduring than compliance</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Can be easily changed</a:t>
          </a:r>
          <a:endParaRPr lang="en-US" sz="2400" kern="1200" dirty="0">
            <a:solidFill>
              <a:schemeClr val="bg1"/>
            </a:solidFill>
          </a:endParaRPr>
        </a:p>
      </dsp:txBody>
      <dsp:txXfrm>
        <a:off x="2834580" y="1249720"/>
        <a:ext cx="2484239" cy="3278559"/>
      </dsp:txXfrm>
    </dsp:sp>
    <dsp:sp modelId="{631AE33A-B71C-479D-AD3F-47DBCEF793D7}">
      <dsp:nvSpPr>
        <dsp:cNvPr id="0" name=""/>
        <dsp:cNvSpPr/>
      </dsp:nvSpPr>
      <dsp:spPr>
        <a:xfrm>
          <a:off x="5666612" y="500920"/>
          <a:ext cx="2484239" cy="748800"/>
        </a:xfrm>
        <a:prstGeom prst="rect">
          <a:avLst/>
        </a:prstGeom>
        <a:solidFill>
          <a:schemeClr val="accent6"/>
        </a:solidFill>
        <a:ln w="25400" cap="flat" cmpd="dbl"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Internalization</a:t>
          </a:r>
          <a:endParaRPr lang="en-US" sz="2600" kern="1200" dirty="0"/>
        </a:p>
      </dsp:txBody>
      <dsp:txXfrm>
        <a:off x="5666612" y="500920"/>
        <a:ext cx="2484239" cy="748800"/>
      </dsp:txXfrm>
    </dsp:sp>
    <dsp:sp modelId="{ACFF4EE1-9992-4363-9672-02839FBAF554}">
      <dsp:nvSpPr>
        <dsp:cNvPr id="0" name=""/>
        <dsp:cNvSpPr/>
      </dsp:nvSpPr>
      <dsp:spPr>
        <a:xfrm>
          <a:off x="5666612" y="1249720"/>
          <a:ext cx="2484239" cy="3278559"/>
        </a:xfrm>
        <a:prstGeom prst="rect">
          <a:avLst/>
        </a:prstGeom>
        <a:solidFill>
          <a:schemeClr val="tx1">
            <a:alpha val="90000"/>
          </a:schemeClr>
        </a:solidFill>
        <a:ln w="25400" cap="flat" cmpd="dbl"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solidFill>
                <a:schemeClr val="bg1"/>
              </a:solidFill>
            </a:rPr>
            <a:t>Wanting to be right</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Most permanent</a:t>
          </a:r>
          <a:endParaRPr lang="en-US" sz="2400" kern="1200" dirty="0">
            <a:solidFill>
              <a:schemeClr val="bg1"/>
            </a:solidFill>
          </a:endParaRPr>
        </a:p>
        <a:p>
          <a:pPr marL="228600" lvl="1" indent="-228600" algn="l" defTabSz="1066800">
            <a:lnSpc>
              <a:spcPct val="90000"/>
            </a:lnSpc>
            <a:spcBef>
              <a:spcPct val="0"/>
            </a:spcBef>
            <a:spcAft>
              <a:spcPct val="15000"/>
            </a:spcAft>
            <a:buChar char="••"/>
          </a:pPr>
          <a:r>
            <a:rPr lang="en-US" sz="2400" kern="1200" dirty="0" smtClean="0">
              <a:solidFill>
                <a:schemeClr val="bg1"/>
              </a:solidFill>
            </a:rPr>
            <a:t>Greatest effect on the individual</a:t>
          </a:r>
          <a:endParaRPr lang="en-US" sz="2400" kern="1200" dirty="0">
            <a:solidFill>
              <a:schemeClr val="bg1"/>
            </a:solidFill>
          </a:endParaRPr>
        </a:p>
      </dsp:txBody>
      <dsp:txXfrm>
        <a:off x="5666612" y="1249720"/>
        <a:ext cx="2484239" cy="327855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AD74C-D122-5E42-BFA1-5F6F30436B14}" type="datetimeFigureOut">
              <a:rPr lang="en-US" smtClean="0"/>
              <a:pPr/>
              <a:t>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5B6CF4-CBAA-B043-9AA4-44D4BCDA8AFC}" type="slidenum">
              <a:rPr lang="en-US" smtClean="0"/>
              <a:pPr/>
              <a:t>‹#›</a:t>
            </a:fld>
            <a:endParaRPr lang="en-US"/>
          </a:p>
        </p:txBody>
      </p:sp>
    </p:spTree>
    <p:extLst>
      <p:ext uri="{BB962C8B-B14F-4D97-AF65-F5344CB8AC3E}">
        <p14:creationId xmlns:p14="http://schemas.microsoft.com/office/powerpoint/2010/main" val="24848294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5B6CF4-CBAA-B043-9AA4-44D4BCDA8AFC}" type="slidenum">
              <a:rPr lang="en-US" smtClean="0"/>
              <a:pPr/>
              <a:t>3</a:t>
            </a:fld>
            <a:endParaRPr lang="en-US"/>
          </a:p>
        </p:txBody>
      </p:sp>
    </p:spTree>
    <p:extLst>
      <p:ext uri="{BB962C8B-B14F-4D97-AF65-F5344CB8AC3E}">
        <p14:creationId xmlns:p14="http://schemas.microsoft.com/office/powerpoint/2010/main" val="243437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B996834-1177-2445-AE9B-323C76B359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96834-1177-2445-AE9B-323C76B3593C}"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D32A5-6611-1C43-81C0-CF4D776C5FA3}"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96834-1177-2445-AE9B-323C76B359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96834-1177-2445-AE9B-323C76B359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96834-1177-2445-AE9B-323C76B359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B996834-1177-2445-AE9B-323C76B359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D32A5-6611-1C43-81C0-CF4D776C5FA3}"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96834-1177-2445-AE9B-323C76B3593C}" type="datetimeFigureOut">
              <a:rPr lang="en-US" smtClean="0"/>
              <a:pPr/>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B996834-1177-2445-AE9B-323C76B3593C}"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B996834-1177-2445-AE9B-323C76B3593C}" type="datetimeFigureOut">
              <a:rPr lang="en-US" smtClean="0"/>
              <a:pPr/>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B996834-1177-2445-AE9B-323C76B3593C}" type="datetimeFigureOut">
              <a:rPr lang="en-US" smtClean="0"/>
              <a:pPr/>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96834-1177-2445-AE9B-323C76B3593C}" type="datetimeFigureOut">
              <a:rPr lang="en-US" smtClean="0"/>
              <a:pPr/>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96834-1177-2445-AE9B-323C76B3593C}" type="datetimeFigureOut">
              <a:rPr lang="en-US" smtClean="0"/>
              <a:pPr/>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D32A5-6611-1C43-81C0-CF4D776C5F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B996834-1177-2445-AE9B-323C76B3593C}" type="datetimeFigureOut">
              <a:rPr lang="en-US" smtClean="0"/>
              <a:pPr/>
              <a:t>2/4/2016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07FD32A5-6611-1C43-81C0-CF4D776C5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iVBcYEV6Wgs&amp;feature=relate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OSsPfbup0ac&amp;feature=relate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learningat.ke7.org.uk/socialsciences/Psychology/PsyAudio/letmeouttahere!.wa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youtube.com/watch?v=TYIh4MkcfJA&amp;feature=related"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Conformity and Obedience</a:t>
            </a:r>
            <a:endParaRPr lang="en-US" dirty="0"/>
          </a:p>
        </p:txBody>
      </p:sp>
      <p:sp>
        <p:nvSpPr>
          <p:cNvPr id="3" name="Subtitle 2"/>
          <p:cNvSpPr>
            <a:spLocks noGrp="1"/>
          </p:cNvSpPr>
          <p:nvPr>
            <p:ph type="subTitle" idx="1"/>
          </p:nvPr>
        </p:nvSpPr>
        <p:spPr/>
        <p:txBody>
          <a:bodyPr/>
          <a:lstStyle/>
          <a:p>
            <a:r>
              <a:rPr lang="en-US" dirty="0" smtClean="0"/>
              <a:t>Geoff Goodman, Ph.D.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conform?</a:t>
            </a:r>
            <a:endParaRPr lang="en-US" dirty="0"/>
          </a:p>
        </p:txBody>
      </p:sp>
      <p:sp>
        <p:nvSpPr>
          <p:cNvPr id="3" name="Content Placeholder 2"/>
          <p:cNvSpPr>
            <a:spLocks noGrp="1"/>
          </p:cNvSpPr>
          <p:nvPr>
            <p:ph idx="1"/>
          </p:nvPr>
        </p:nvSpPr>
        <p:spPr>
          <a:xfrm>
            <a:off x="0" y="1600200"/>
            <a:ext cx="9144000" cy="5257799"/>
          </a:xfrm>
        </p:spPr>
        <p:txBody>
          <a:bodyPr/>
          <a:lstStyle/>
          <a:p>
            <a:r>
              <a:rPr lang="en-US" dirty="0" smtClean="0"/>
              <a:t>People typically conform for two reasons:</a:t>
            </a:r>
          </a:p>
          <a:p>
            <a:pPr lvl="1"/>
            <a:r>
              <a:rPr lang="en-US" dirty="0" smtClean="0"/>
              <a:t>Desire to be correct</a:t>
            </a:r>
          </a:p>
          <a:p>
            <a:pPr lvl="1"/>
            <a:r>
              <a:rPr lang="en-US" dirty="0" smtClean="0"/>
              <a:t>Desire to be liked and accepted by others</a:t>
            </a:r>
          </a:p>
          <a:p>
            <a:r>
              <a:rPr lang="en-US" dirty="0" smtClean="0"/>
              <a:t>Most people believe that </a:t>
            </a:r>
            <a:r>
              <a:rPr lang="en-US" i="1" dirty="0" smtClean="0"/>
              <a:t>they</a:t>
            </a:r>
            <a:r>
              <a:rPr lang="en-US" dirty="0" smtClean="0"/>
              <a:t> are motivated primarily by a desire to be correct and </a:t>
            </a:r>
            <a:r>
              <a:rPr lang="en-US" i="1" dirty="0" smtClean="0"/>
              <a:t>others </a:t>
            </a:r>
            <a:r>
              <a:rPr lang="en-US" dirty="0" smtClean="0"/>
              <a:t>are motivated primarily by a desire to be liked</a:t>
            </a:r>
          </a:p>
          <a:p>
            <a:pPr lvl="1"/>
            <a:r>
              <a:rPr lang="en-US" dirty="0" smtClean="0"/>
              <a:t>We also tend to overestimate how much others will conform and underestimate how much we will conform</a:t>
            </a:r>
          </a:p>
          <a:p>
            <a:r>
              <a:rPr lang="en-US" dirty="0" smtClean="0"/>
              <a:t>Interviews with Asch’s participants suggest that conformity was primarily based on a desire to be liked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4850" y="285750"/>
            <a:ext cx="7734300" cy="62865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Influence Conformity</a:t>
            </a:r>
            <a:endParaRPr lang="en-US" dirty="0"/>
          </a:p>
        </p:txBody>
      </p:sp>
      <p:sp>
        <p:nvSpPr>
          <p:cNvPr id="3" name="Content Placeholder 2"/>
          <p:cNvSpPr>
            <a:spLocks noGrp="1"/>
          </p:cNvSpPr>
          <p:nvPr>
            <p:ph idx="1"/>
          </p:nvPr>
        </p:nvSpPr>
        <p:spPr/>
        <p:txBody>
          <a:bodyPr/>
          <a:lstStyle/>
          <a:p>
            <a:r>
              <a:rPr lang="en-US" dirty="0" smtClean="0"/>
              <a:t>Factors that may increase or decrease conforming behaviors include:</a:t>
            </a:r>
          </a:p>
          <a:p>
            <a:pPr lvl="1"/>
            <a:r>
              <a:rPr lang="en-US" dirty="0" smtClean="0"/>
              <a:t>Unanimity</a:t>
            </a:r>
          </a:p>
          <a:p>
            <a:pPr lvl="1"/>
            <a:r>
              <a:rPr lang="en-US" dirty="0" smtClean="0"/>
              <a:t>Commitment</a:t>
            </a:r>
          </a:p>
          <a:p>
            <a:pPr lvl="1"/>
            <a:r>
              <a:rPr lang="en-US" dirty="0" smtClean="0"/>
              <a:t>Accountability </a:t>
            </a:r>
          </a:p>
          <a:p>
            <a:pPr lvl="1"/>
            <a:r>
              <a:rPr lang="en-US" dirty="0" smtClean="0"/>
              <a:t>The individual and the culture</a:t>
            </a:r>
          </a:p>
          <a:p>
            <a:pPr lvl="1"/>
            <a:r>
              <a:rPr lang="en-US" dirty="0" smtClean="0"/>
              <a:t>The degree to which the group is exerting pressure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Influence Conformity: Unanimity</a:t>
            </a:r>
            <a:endParaRPr lang="en-US" dirty="0"/>
          </a:p>
        </p:txBody>
      </p:sp>
      <p:sp>
        <p:nvSpPr>
          <p:cNvPr id="3" name="Content Placeholder 2"/>
          <p:cNvSpPr>
            <a:spLocks noGrp="1"/>
          </p:cNvSpPr>
          <p:nvPr>
            <p:ph idx="1"/>
          </p:nvPr>
        </p:nvSpPr>
        <p:spPr>
          <a:xfrm>
            <a:off x="0" y="1600200"/>
            <a:ext cx="9144000" cy="5257799"/>
          </a:xfrm>
        </p:spPr>
        <p:txBody>
          <a:bodyPr>
            <a:normAutofit lnSpcReduction="10000"/>
          </a:bodyPr>
          <a:lstStyle/>
          <a:p>
            <a:r>
              <a:rPr lang="en-US" dirty="0" smtClean="0"/>
              <a:t>A crucial factor that determines the likelihood that a person’s opinion will conform to the majority is whether the majority opinion is unanimous</a:t>
            </a:r>
          </a:p>
          <a:p>
            <a:pPr lvl="1"/>
            <a:r>
              <a:rPr lang="en-US" dirty="0" smtClean="0"/>
              <a:t>However, the size of the unanimous majority doesn’t matter!  People are just as likely to conform to 3 people as they are to conform to 16 unanimous people</a:t>
            </a:r>
          </a:p>
          <a:p>
            <a:r>
              <a:rPr lang="en-US" dirty="0" smtClean="0"/>
              <a:t>When unanimity is broken, the likelihood of conformity drops sharply</a:t>
            </a:r>
          </a:p>
          <a:p>
            <a:pPr lvl="1"/>
            <a:r>
              <a:rPr lang="en-US" dirty="0" smtClean="0"/>
              <a:t>Variations of Asch’s study have been conducted where only 1 confederate gave the correct response (or even a different incorrect response), and this makes it highly likely that the participant will also give the correct response</a:t>
            </a:r>
          </a:p>
          <a:p>
            <a:pPr lvl="1"/>
            <a:r>
              <a:rPr lang="en-US" dirty="0" smtClean="0"/>
              <a:t>Having a fellow dissenter exerts a powerful freeing effect from the influence of the majority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Influence Conformity: Commitment</a:t>
            </a:r>
            <a:endParaRPr lang="en-US" dirty="0"/>
          </a:p>
        </p:txBody>
      </p:sp>
      <p:sp>
        <p:nvSpPr>
          <p:cNvPr id="3" name="Content Placeholder 2"/>
          <p:cNvSpPr>
            <a:spLocks noGrp="1"/>
          </p:cNvSpPr>
          <p:nvPr>
            <p:ph idx="1"/>
          </p:nvPr>
        </p:nvSpPr>
        <p:spPr>
          <a:xfrm>
            <a:off x="0" y="1600200"/>
            <a:ext cx="9144000" cy="5257799"/>
          </a:xfrm>
        </p:spPr>
        <p:txBody>
          <a:bodyPr/>
          <a:lstStyle/>
          <a:p>
            <a:r>
              <a:rPr lang="en-US" dirty="0" smtClean="0"/>
              <a:t>Prior commitment to the initial judgment reduces later conformity</a:t>
            </a:r>
          </a:p>
          <a:p>
            <a:pPr lvl="1"/>
            <a:r>
              <a:rPr lang="en-US" dirty="0" smtClean="0"/>
              <a:t>When people had publicly committed themselves to their response before hearing the responses of others, they are less likely to conform (Deutsch &amp; Gerard, 1955)</a:t>
            </a:r>
          </a:p>
          <a:p>
            <a:pPr lvl="1"/>
            <a:r>
              <a:rPr lang="en-US" dirty="0" smtClean="0"/>
              <a:t>For example, when an umpire at a baseball game calls the runner out in front of 50,000 fans, they are highly unlikely to change their judgment, even if the other umpires disagree!</a:t>
            </a:r>
          </a:p>
          <a:p>
            <a:pPr lvl="1"/>
            <a:r>
              <a:rPr lang="en-US" dirty="0" smtClean="0"/>
              <a:t>Deutsch &amp; Gerard used the same set-up as in Asch’s study and found that when the individual publicly commits themselves to their answer (by stating it aloud first) before hearing others’ answers, they are far less likely to change their answer to the incorrect one, even when all of the subsequent answers differ from their own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Influence Conformity: Accountability</a:t>
            </a:r>
            <a:endParaRPr lang="en-US" dirty="0"/>
          </a:p>
        </p:txBody>
      </p:sp>
      <p:sp>
        <p:nvSpPr>
          <p:cNvPr id="3" name="Content Placeholder 2"/>
          <p:cNvSpPr>
            <a:spLocks noGrp="1"/>
          </p:cNvSpPr>
          <p:nvPr>
            <p:ph idx="1"/>
          </p:nvPr>
        </p:nvSpPr>
        <p:spPr>
          <a:xfrm>
            <a:off x="0" y="1600200"/>
            <a:ext cx="9144000" cy="5257799"/>
          </a:xfrm>
        </p:spPr>
        <p:txBody>
          <a:bodyPr>
            <a:normAutofit lnSpcReduction="10000"/>
          </a:bodyPr>
          <a:lstStyle/>
          <a:p>
            <a:r>
              <a:rPr lang="en-US" dirty="0" smtClean="0"/>
              <a:t>Under most conditions, accountability to the group increases conformity</a:t>
            </a:r>
          </a:p>
          <a:p>
            <a:pPr lvl="1"/>
            <a:r>
              <a:rPr lang="en-US" dirty="0" smtClean="0"/>
              <a:t>For example, if you are told that at the end of the session, you will need to justify your decision to the other group members, then you are more likely to conform to their responses</a:t>
            </a:r>
          </a:p>
          <a:p>
            <a:r>
              <a:rPr lang="en-US" dirty="0" smtClean="0"/>
              <a:t>However, when one is held accountable but is also given instructions to be as accurate as possible, conformity is reduced</a:t>
            </a:r>
          </a:p>
          <a:p>
            <a:pPr lvl="1"/>
            <a:r>
              <a:rPr lang="en-US" dirty="0" smtClean="0"/>
              <a:t>The most independent and best decisions were made by people who were oriented towards being accurate and who had to explain their nonconformity to the group (Quinn &amp; </a:t>
            </a:r>
            <a:r>
              <a:rPr lang="en-US" dirty="0" err="1" smtClean="0"/>
              <a:t>Schlenker</a:t>
            </a:r>
            <a:r>
              <a:rPr lang="en-US" dirty="0" smtClean="0"/>
              <a:t>, 2002)</a:t>
            </a:r>
          </a:p>
          <a:p>
            <a:r>
              <a:rPr lang="en-US" dirty="0" smtClean="0"/>
              <a:t>So, most people will go along with the group in order to get along with others unless they know that they will be held accountable for a poor, compliant decision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6"/>
            <a:ext cx="9144000" cy="1336956"/>
          </a:xfrm>
        </p:spPr>
        <p:txBody>
          <a:bodyPr/>
          <a:lstStyle/>
          <a:p>
            <a:r>
              <a:rPr lang="en-US" sz="4400" dirty="0" smtClean="0"/>
              <a:t>Factors that Influence Conformity: The Person &amp; Culture</a:t>
            </a:r>
            <a:endParaRPr lang="en-US" sz="4400" dirty="0"/>
          </a:p>
        </p:txBody>
      </p:sp>
      <p:sp>
        <p:nvSpPr>
          <p:cNvPr id="3" name="Content Placeholder 2"/>
          <p:cNvSpPr>
            <a:spLocks noGrp="1"/>
          </p:cNvSpPr>
          <p:nvPr>
            <p:ph idx="1"/>
          </p:nvPr>
        </p:nvSpPr>
        <p:spPr>
          <a:xfrm>
            <a:off x="1" y="1600200"/>
            <a:ext cx="9144000" cy="5257799"/>
          </a:xfrm>
        </p:spPr>
        <p:txBody>
          <a:bodyPr/>
          <a:lstStyle/>
          <a:p>
            <a:r>
              <a:rPr lang="en-US" dirty="0" smtClean="0"/>
              <a:t>Characteristics of the individual also influence conformity:</a:t>
            </a:r>
          </a:p>
          <a:p>
            <a:pPr lvl="1"/>
            <a:r>
              <a:rPr lang="en-US" dirty="0" smtClean="0"/>
              <a:t>Those who have low self-esteem are far more likely to yield to group pressure than those with high self-esteem</a:t>
            </a:r>
          </a:p>
          <a:p>
            <a:pPr lvl="1"/>
            <a:r>
              <a:rPr lang="en-US" dirty="0" smtClean="0"/>
              <a:t>Those who feel more securely attached to a group are more free to deviate, those who feel less strongly accepted by the group are more likely to conform to the group norms</a:t>
            </a:r>
          </a:p>
          <a:p>
            <a:pPr lvl="1"/>
            <a:r>
              <a:rPr lang="en-US" dirty="0" smtClean="0"/>
              <a:t>People from collectivistic societies (such as Asia and India) are more likely to value conforming than those from individualistic societies (like America)</a:t>
            </a:r>
          </a:p>
          <a:p>
            <a:pPr lvl="1"/>
            <a:r>
              <a:rPr lang="en-US" dirty="0" smtClean="0"/>
              <a:t>Women are also slightly more likely to conform than men are, particularly when the researcher is male or the task is more male oriented (involving things that men are stereotyped to be better at such as math)</a:t>
            </a:r>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Influence Conformity: The Group</a:t>
            </a:r>
            <a:endParaRPr lang="en-US" dirty="0"/>
          </a:p>
        </p:txBody>
      </p:sp>
      <p:sp>
        <p:nvSpPr>
          <p:cNvPr id="3" name="Content Placeholder 2"/>
          <p:cNvSpPr>
            <a:spLocks noGrp="1"/>
          </p:cNvSpPr>
          <p:nvPr>
            <p:ph idx="1"/>
          </p:nvPr>
        </p:nvSpPr>
        <p:spPr>
          <a:xfrm>
            <a:off x="0" y="1600200"/>
            <a:ext cx="6903282" cy="5257799"/>
          </a:xfrm>
        </p:spPr>
        <p:txBody>
          <a:bodyPr/>
          <a:lstStyle/>
          <a:p>
            <a:r>
              <a:rPr lang="en-US" dirty="0" smtClean="0"/>
              <a:t>A group is more effective at inducing conformity if:</a:t>
            </a:r>
          </a:p>
          <a:p>
            <a:pPr lvl="1"/>
            <a:r>
              <a:rPr lang="en-US" dirty="0" smtClean="0"/>
              <a:t>It consists of experts</a:t>
            </a:r>
          </a:p>
          <a:p>
            <a:pPr lvl="1"/>
            <a:r>
              <a:rPr lang="en-US" dirty="0" smtClean="0"/>
              <a:t>The members are of high social status (e.g., popular kids)</a:t>
            </a:r>
          </a:p>
          <a:p>
            <a:pPr lvl="1"/>
            <a:r>
              <a:rPr lang="en-US" dirty="0" smtClean="0"/>
              <a:t>The members have some things in common</a:t>
            </a:r>
          </a:p>
          <a:p>
            <a:r>
              <a:rPr lang="en-US" dirty="0" smtClean="0"/>
              <a:t>Similarly, an individual is more effective at inducing conformity if the person:</a:t>
            </a:r>
          </a:p>
          <a:p>
            <a:pPr lvl="1"/>
            <a:r>
              <a:rPr lang="en-US" dirty="0" smtClean="0"/>
              <a:t>Appears to have expertise or authority in a given situation (e.g., wearing a uniform)</a:t>
            </a:r>
          </a:p>
          <a:p>
            <a:pPr lvl="1"/>
            <a:r>
              <a:rPr lang="en-US" dirty="0" smtClean="0"/>
              <a:t>Is similar to us or important to us</a:t>
            </a:r>
            <a:endParaRPr lang="en-US" dirty="0"/>
          </a:p>
        </p:txBody>
      </p:sp>
      <p:pic>
        <p:nvPicPr>
          <p:cNvPr id="4" name="Picture 3"/>
          <p:cNvPicPr>
            <a:picLocks noChangeAspect="1"/>
          </p:cNvPicPr>
          <p:nvPr/>
        </p:nvPicPr>
        <p:blipFill>
          <a:blip r:embed="rId2"/>
          <a:stretch>
            <a:fillRect/>
          </a:stretch>
        </p:blipFill>
        <p:spPr>
          <a:xfrm>
            <a:off x="6707906" y="2334912"/>
            <a:ext cx="2240718" cy="336719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Conformity</a:t>
            </a:r>
            <a:endParaRPr lang="en-US" dirty="0"/>
          </a:p>
        </p:txBody>
      </p:sp>
      <p:sp>
        <p:nvSpPr>
          <p:cNvPr id="3" name="Content Placeholder 2"/>
          <p:cNvSpPr>
            <a:spLocks noGrp="1"/>
          </p:cNvSpPr>
          <p:nvPr>
            <p:ph idx="1"/>
          </p:nvPr>
        </p:nvSpPr>
        <p:spPr>
          <a:xfrm>
            <a:off x="549275" y="1600200"/>
            <a:ext cx="8042276" cy="5042087"/>
          </a:xfrm>
        </p:spPr>
        <p:txBody>
          <a:bodyPr>
            <a:normAutofit/>
          </a:bodyPr>
          <a:lstStyle/>
          <a:p>
            <a:r>
              <a:rPr lang="en-US" dirty="0" smtClean="0"/>
              <a:t>Please watch this trailer for State of Mind: </a:t>
            </a:r>
            <a:r>
              <a:rPr lang="en-US" dirty="0" smtClean="0">
                <a:hlinkClick r:id="rId2"/>
              </a:rPr>
              <a:t>http://</a:t>
            </a:r>
            <a:r>
              <a:rPr lang="en-US" dirty="0" smtClean="0">
                <a:hlinkClick r:id="rId2"/>
              </a:rPr>
              <a:t>www.youtube.com/watch?v=iVBcYEV6Wgs&amp;feature=related</a:t>
            </a:r>
            <a:endParaRPr lang="en-US" dirty="0" smtClean="0"/>
          </a:p>
          <a:p>
            <a:r>
              <a:rPr lang="en-US" dirty="0" smtClean="0"/>
              <a:t>Think a</a:t>
            </a:r>
            <a:r>
              <a:rPr lang="en-US" dirty="0" smtClean="0"/>
              <a:t>bout all </a:t>
            </a:r>
            <a:r>
              <a:rPr lang="en-US" dirty="0" smtClean="0"/>
              <a:t>the ways that North Korea uses all of the factors presented above to increase conformity among its citizens</a:t>
            </a:r>
          </a:p>
          <a:p>
            <a:r>
              <a:rPr lang="en-US" dirty="0" smtClean="0"/>
              <a:t>Also, for those of you who are interested, I encourage you to watch the movie, </a:t>
            </a:r>
            <a:r>
              <a:rPr lang="en-US" i="1" dirty="0" smtClean="0"/>
              <a:t>State of Mind</a:t>
            </a:r>
            <a:r>
              <a:rPr lang="en-US" dirty="0" smtClean="0"/>
              <a:t>.  It is an excellent (and rare) glimpse into life in North Korea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Belonging vs. Getting Information</a:t>
            </a:r>
            <a:endParaRPr lang="en-US" dirty="0"/>
          </a:p>
        </p:txBody>
      </p:sp>
      <p:sp>
        <p:nvSpPr>
          <p:cNvPr id="3" name="Content Placeholder 2"/>
          <p:cNvSpPr>
            <a:spLocks noGrp="1"/>
          </p:cNvSpPr>
          <p:nvPr>
            <p:ph idx="1"/>
          </p:nvPr>
        </p:nvSpPr>
        <p:spPr>
          <a:xfrm>
            <a:off x="0" y="1600200"/>
            <a:ext cx="9144000" cy="5257799"/>
          </a:xfrm>
        </p:spPr>
        <p:txBody>
          <a:bodyPr/>
          <a:lstStyle/>
          <a:p>
            <a:r>
              <a:rPr lang="en-US" dirty="0" smtClean="0"/>
              <a:t>People have a powerful need to belong: we’ll go to great lengths to avoid social exclusion</a:t>
            </a:r>
          </a:p>
          <a:p>
            <a:pPr lvl="1"/>
            <a:r>
              <a:rPr lang="en-US" dirty="0" smtClean="0"/>
              <a:t>Part of the reason for this is an innate desire to be liked</a:t>
            </a:r>
          </a:p>
          <a:p>
            <a:pPr lvl="1"/>
            <a:r>
              <a:rPr lang="en-US" dirty="0" smtClean="0"/>
              <a:t>From an evolutionary perspective, it makes sense that we have this need, as it’s easier to survive in a group than as an isolated individual</a:t>
            </a:r>
          </a:p>
          <a:p>
            <a:r>
              <a:rPr lang="en-US" dirty="0" smtClean="0"/>
              <a:t>We also often rely on others as a means of determining reality, and we use their behavior as a guide to indicate appropriate actions</a:t>
            </a:r>
          </a:p>
          <a:p>
            <a:pPr lvl="1"/>
            <a:r>
              <a:rPr lang="en-US" dirty="0" smtClean="0"/>
              <a:t>Thus, we conform because we believe in others’ interpretation of an ambiguous situation (</a:t>
            </a:r>
            <a:r>
              <a:rPr lang="en-US" dirty="0" err="1" smtClean="0"/>
              <a:t>Festinger</a:t>
            </a:r>
            <a:r>
              <a:rPr lang="en-US" dirty="0" smtClean="0"/>
              <a:t>, 1954)</a:t>
            </a:r>
          </a:p>
          <a:p>
            <a:pPr lvl="1"/>
            <a:r>
              <a:rPr lang="en-US" dirty="0" smtClean="0"/>
              <a:t>This is especially true when we have faith in the expertise and trustworthiness of a model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53726" y="277283"/>
            <a:ext cx="4064002" cy="5425652"/>
          </a:xfrm>
          <a:prstGeom prst="rect">
            <a:avLst/>
          </a:prstGeom>
        </p:spPr>
      </p:pic>
      <p:sp>
        <p:nvSpPr>
          <p:cNvPr id="3" name="TextBox 2"/>
          <p:cNvSpPr txBox="1"/>
          <p:nvPr/>
        </p:nvSpPr>
        <p:spPr>
          <a:xfrm>
            <a:off x="1608667" y="6012934"/>
            <a:ext cx="6069202" cy="369332"/>
          </a:xfrm>
          <a:prstGeom prst="rect">
            <a:avLst/>
          </a:prstGeom>
          <a:noFill/>
        </p:spPr>
        <p:txBody>
          <a:bodyPr wrap="none" rtlCol="0">
            <a:spAutoFit/>
          </a:bodyPr>
          <a:lstStyle/>
          <a:p>
            <a:r>
              <a:rPr lang="en-US" dirty="0" smtClean="0"/>
              <a:t>Today’s lecture will focus on why this is so hard to do!</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Bystander Effect</a:t>
            </a:r>
            <a:endParaRPr lang="en-US" dirty="0"/>
          </a:p>
        </p:txBody>
      </p:sp>
      <p:sp>
        <p:nvSpPr>
          <p:cNvPr id="3" name="Content Placeholder 2"/>
          <p:cNvSpPr>
            <a:spLocks noGrp="1"/>
          </p:cNvSpPr>
          <p:nvPr>
            <p:ph idx="1"/>
          </p:nvPr>
        </p:nvSpPr>
        <p:spPr>
          <a:xfrm>
            <a:off x="0" y="1600200"/>
            <a:ext cx="9144000" cy="5257799"/>
          </a:xfrm>
        </p:spPr>
        <p:txBody>
          <a:bodyPr>
            <a:normAutofit fontScale="92500"/>
          </a:bodyPr>
          <a:lstStyle/>
          <a:p>
            <a:r>
              <a:rPr lang="en-US" i="1" dirty="0" smtClean="0"/>
              <a:t>The Bystander Effect </a:t>
            </a:r>
            <a:r>
              <a:rPr lang="en-US" dirty="0" smtClean="0"/>
              <a:t>refers to the fact that the greater number of witnesses there are to an event, the less likely anyone is to help</a:t>
            </a:r>
          </a:p>
          <a:p>
            <a:pPr lvl="1"/>
            <a:r>
              <a:rPr lang="en-US" dirty="0" smtClean="0"/>
              <a:t>This is partly due to the fact that we interpret situations based on what others around us are doing; if no one is doing anything unusual, we assume that the situation does not need our help either</a:t>
            </a:r>
          </a:p>
          <a:p>
            <a:pPr lvl="1"/>
            <a:r>
              <a:rPr lang="en-US" dirty="0" smtClean="0"/>
              <a:t>This is also due to </a:t>
            </a:r>
            <a:r>
              <a:rPr lang="en-US" i="1" dirty="0" smtClean="0"/>
              <a:t>diffusion of responsibility: </a:t>
            </a:r>
            <a:r>
              <a:rPr lang="en-US" dirty="0" smtClean="0"/>
              <a:t>the more people there are in a given situation, the less we personally feel responsible for resolving that situation</a:t>
            </a:r>
          </a:p>
          <a:p>
            <a:pPr lvl="1"/>
            <a:r>
              <a:rPr lang="en-US" dirty="0" smtClean="0"/>
              <a:t>Famous example: Kitty Genovese (1964) was stabbed to death in the courtyard of an apartment building – </a:t>
            </a:r>
          </a:p>
          <a:p>
            <a:pPr lvl="2"/>
            <a:r>
              <a:rPr lang="en-US" dirty="0" smtClean="0"/>
              <a:t>38 people heard her screaming for 30 minutes but no one called the police or came to her assistance until it was too late</a:t>
            </a:r>
          </a:p>
          <a:p>
            <a:pPr lvl="1"/>
            <a:r>
              <a:rPr lang="en-US" dirty="0" smtClean="0"/>
              <a:t>Please watch this brief video on the bystander effect: </a:t>
            </a:r>
            <a:r>
              <a:rPr lang="en-US" u="sng" dirty="0" smtClean="0">
                <a:hlinkClick r:id="rId2"/>
              </a:rPr>
              <a:t>http://www.youtube.com/watch?v=OSsPfbup0ac&amp;feature=related</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Bystander Effect, cont.</a:t>
            </a:r>
            <a:endParaRPr lang="en-US" dirty="0"/>
          </a:p>
        </p:txBody>
      </p:sp>
      <p:sp>
        <p:nvSpPr>
          <p:cNvPr id="3" name="Content Placeholder 2"/>
          <p:cNvSpPr>
            <a:spLocks noGrp="1"/>
          </p:cNvSpPr>
          <p:nvPr>
            <p:ph idx="1"/>
          </p:nvPr>
        </p:nvSpPr>
        <p:spPr>
          <a:xfrm>
            <a:off x="0" y="1600200"/>
            <a:ext cx="9144000" cy="5257799"/>
          </a:xfrm>
        </p:spPr>
        <p:txBody>
          <a:bodyPr/>
          <a:lstStyle/>
          <a:p>
            <a:r>
              <a:rPr lang="en-US" dirty="0" smtClean="0"/>
              <a:t>Darley and </a:t>
            </a:r>
            <a:r>
              <a:rPr lang="en-US" dirty="0" err="1" smtClean="0"/>
              <a:t>Latane</a:t>
            </a:r>
            <a:r>
              <a:rPr lang="en-US" dirty="0" smtClean="0"/>
              <a:t> studied the bystander effect:</a:t>
            </a:r>
          </a:p>
          <a:p>
            <a:pPr lvl="1"/>
            <a:r>
              <a:rPr lang="en-US" dirty="0" smtClean="0"/>
              <a:t>Participants were assigned to talk to 1 other student or to talk in a group of 3 – 6 students.  Beforehand, one participant mentioned that he had a seizure disorder that was sometimes triggered by study pressures.  When it was his turn to talk, he began stuttering, then said, “I could really use some help (choking sounds); I’m going to die, </a:t>
            </a:r>
            <a:r>
              <a:rPr lang="en-US" dirty="0" err="1" smtClean="0"/>
              <a:t>gonna</a:t>
            </a:r>
            <a:r>
              <a:rPr lang="en-US" dirty="0" smtClean="0"/>
              <a:t> die… seizure (chokes, then goes quiet).”</a:t>
            </a:r>
          </a:p>
          <a:p>
            <a:pPr lvl="1"/>
            <a:r>
              <a:rPr lang="en-US" dirty="0" smtClean="0"/>
              <a:t>All participants who were alone immediately left the room to try and get help.  In the larger groups, participants were less likely to intervene and were slower to get help.  38% of the participants in the 6-person groups never left the room at all!</a:t>
            </a:r>
          </a:p>
          <a:p>
            <a:pPr lvl="1"/>
            <a:r>
              <a:rPr lang="en-US" dirty="0" smtClean="0"/>
              <a:t>This demonstrates that the more bystanders, the less likely people are to help</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Bystander Effect, cont.</a:t>
            </a:r>
            <a:endParaRPr lang="en-US" dirty="0"/>
          </a:p>
        </p:txBody>
      </p:sp>
      <p:sp>
        <p:nvSpPr>
          <p:cNvPr id="3" name="Content Placeholder 2"/>
          <p:cNvSpPr>
            <a:spLocks noGrp="1"/>
          </p:cNvSpPr>
          <p:nvPr>
            <p:ph idx="1"/>
          </p:nvPr>
        </p:nvSpPr>
        <p:spPr>
          <a:xfrm>
            <a:off x="0" y="1600200"/>
            <a:ext cx="9144000" cy="5257799"/>
          </a:xfrm>
        </p:spPr>
        <p:txBody>
          <a:bodyPr>
            <a:normAutofit lnSpcReduction="10000"/>
          </a:bodyPr>
          <a:lstStyle/>
          <a:p>
            <a:r>
              <a:rPr lang="en-US" dirty="0" smtClean="0"/>
              <a:t>People are more likely to help if:</a:t>
            </a:r>
          </a:p>
          <a:p>
            <a:pPr lvl="1"/>
            <a:r>
              <a:rPr lang="en-US" dirty="0" smtClean="0"/>
              <a:t>The emergency is not ambiguous </a:t>
            </a:r>
          </a:p>
          <a:p>
            <a:pPr lvl="2"/>
            <a:r>
              <a:rPr lang="en-US" dirty="0" smtClean="0"/>
              <a:t>If it is clearly an emergency, people are more likely to respond.</a:t>
            </a:r>
          </a:p>
          <a:p>
            <a:pPr lvl="1"/>
            <a:r>
              <a:rPr lang="en-US" dirty="0" smtClean="0"/>
              <a:t>The individual cannot reduce their sense of responsibility by assuming that others will act </a:t>
            </a:r>
          </a:p>
          <a:p>
            <a:pPr lvl="2"/>
            <a:r>
              <a:rPr lang="en-US" dirty="0"/>
              <a:t>I</a:t>
            </a:r>
            <a:r>
              <a:rPr lang="en-US" dirty="0" smtClean="0"/>
              <a:t>f they believe the other bystanders are unable to help</a:t>
            </a:r>
          </a:p>
          <a:p>
            <a:pPr lvl="1"/>
            <a:r>
              <a:rPr lang="en-US" dirty="0" smtClean="0"/>
              <a:t>The cost of their assistance is low</a:t>
            </a:r>
          </a:p>
          <a:p>
            <a:pPr lvl="2"/>
            <a:r>
              <a:rPr lang="en-US" dirty="0" smtClean="0"/>
              <a:t>People are less likely to help if they are in a rush!</a:t>
            </a:r>
          </a:p>
          <a:p>
            <a:pPr lvl="1"/>
            <a:r>
              <a:rPr lang="en-US" dirty="0" smtClean="0"/>
              <a:t>They are certain they can actually provide help</a:t>
            </a:r>
          </a:p>
          <a:p>
            <a:pPr lvl="2"/>
            <a:r>
              <a:rPr lang="en-US" dirty="0" smtClean="0"/>
              <a:t>A person who is bleeding is less likely to get help because others get scared and don’t think they can help</a:t>
            </a:r>
          </a:p>
          <a:p>
            <a:pPr lvl="1"/>
            <a:r>
              <a:rPr lang="en-US" dirty="0" smtClean="0"/>
              <a:t>The victim is someone close to the individual or they exhibit similar attitudes</a:t>
            </a:r>
          </a:p>
          <a:p>
            <a:pPr lvl="2"/>
            <a:r>
              <a:rPr lang="en-US" dirty="0" smtClean="0"/>
              <a:t>People who consider themselves to share a similar fate will often act to help</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Conforming</a:t>
            </a:r>
            <a:endParaRPr lang="en-US" dirty="0"/>
          </a:p>
        </p:txBody>
      </p:sp>
      <p:sp>
        <p:nvSpPr>
          <p:cNvPr id="3" name="Content Placeholder 2"/>
          <p:cNvSpPr>
            <a:spLocks noGrp="1"/>
          </p:cNvSpPr>
          <p:nvPr>
            <p:ph idx="1"/>
          </p:nvPr>
        </p:nvSpPr>
        <p:spPr>
          <a:xfrm>
            <a:off x="0" y="1600200"/>
            <a:ext cx="9144000" cy="5257799"/>
          </a:xfrm>
        </p:spPr>
        <p:txBody>
          <a:bodyPr>
            <a:normAutofit/>
          </a:bodyPr>
          <a:lstStyle/>
          <a:p>
            <a:r>
              <a:rPr lang="en-US" dirty="0" smtClean="0"/>
              <a:t>People conform to others even when assessing something as personal and idiosyncratic as their own emotions!</a:t>
            </a:r>
          </a:p>
          <a:p>
            <a:r>
              <a:rPr lang="en-US" dirty="0" err="1" smtClean="0"/>
              <a:t>Schachter</a:t>
            </a:r>
            <a:r>
              <a:rPr lang="en-US" dirty="0" smtClean="0"/>
              <a:t> &amp; Singer (1962) injected people with epinephrine (synthetic adrenaline that causes physiological excitation) or with a placebo.  They were all told it was a vitamin supplement, but only some were told that the epinephrine would cause heart palpitations and hand tremors.  Those who were not told about the side effects interpreted their feelings as either anger or euphoria depending on the behavior of the others around them.</a:t>
            </a:r>
          </a:p>
          <a:p>
            <a:pPr lvl="1"/>
            <a:r>
              <a:rPr lang="en-US" dirty="0" smtClean="0"/>
              <a:t>Thus, people in this study felt excited, then interpreted that excitement based on the social situation as either anger or extreme happiness – showing that we use the social environment to make sense of how we are feeling.</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Social Influence</a:t>
            </a:r>
            <a:endParaRPr lang="en-US" dirty="0"/>
          </a:p>
        </p:txBody>
      </p:sp>
      <p:sp>
        <p:nvSpPr>
          <p:cNvPr id="3" name="Content Placeholder 2"/>
          <p:cNvSpPr>
            <a:spLocks noGrp="1"/>
          </p:cNvSpPr>
          <p:nvPr>
            <p:ph idx="1"/>
          </p:nvPr>
        </p:nvSpPr>
        <p:spPr>
          <a:xfrm>
            <a:off x="0" y="1502520"/>
            <a:ext cx="9144000" cy="5502000"/>
          </a:xfrm>
        </p:spPr>
        <p:txBody>
          <a:bodyPr>
            <a:normAutofit lnSpcReduction="10000"/>
          </a:bodyPr>
          <a:lstStyle/>
          <a:p>
            <a:r>
              <a:rPr lang="en-US" dirty="0" smtClean="0"/>
              <a:t>There are three types of responses to social influence:</a:t>
            </a:r>
          </a:p>
          <a:p>
            <a:pPr lvl="1"/>
            <a:r>
              <a:rPr lang="en-US" dirty="0" smtClean="0"/>
              <a:t>Compliance</a:t>
            </a:r>
          </a:p>
          <a:p>
            <a:pPr lvl="1"/>
            <a:r>
              <a:rPr lang="en-US" dirty="0" smtClean="0"/>
              <a:t>Identification</a:t>
            </a:r>
          </a:p>
          <a:p>
            <a:pPr lvl="1"/>
            <a:r>
              <a:rPr lang="en-US" dirty="0" smtClean="0"/>
              <a:t>Internalization</a:t>
            </a:r>
          </a:p>
          <a:p>
            <a:r>
              <a:rPr lang="en-US" i="1" dirty="0" smtClean="0"/>
              <a:t>Compliance </a:t>
            </a:r>
            <a:r>
              <a:rPr lang="en-US" dirty="0" smtClean="0"/>
              <a:t>is a response to social influence brought about by an individual’s hope for reward or fear of punishment</a:t>
            </a:r>
          </a:p>
          <a:p>
            <a:pPr lvl="1"/>
            <a:r>
              <a:rPr lang="en-US" dirty="0" smtClean="0"/>
              <a:t>Compliance is related to a power dynamic</a:t>
            </a:r>
          </a:p>
          <a:p>
            <a:pPr lvl="1"/>
            <a:r>
              <a:rPr lang="en-US" dirty="0" smtClean="0"/>
              <a:t>All animals respond to rewards and punishments – a rat will run a maze for food, and a person will comply with a dictator to avoid punishment</a:t>
            </a:r>
          </a:p>
          <a:p>
            <a:pPr lvl="1"/>
            <a:r>
              <a:rPr lang="en-US" dirty="0" smtClean="0"/>
              <a:t>However, these behaviors occur only as long as the reward or punishment is present – if you remove the food, the rat will stop running; if the dictator stops threatening torture, citizens will stop showing their allegiance to him (or her)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Social Influence, cont.</a:t>
            </a:r>
            <a:endParaRPr lang="en-US" dirty="0"/>
          </a:p>
        </p:txBody>
      </p:sp>
      <p:sp>
        <p:nvSpPr>
          <p:cNvPr id="3" name="Content Placeholder 2"/>
          <p:cNvSpPr>
            <a:spLocks noGrp="1"/>
          </p:cNvSpPr>
          <p:nvPr>
            <p:ph idx="1"/>
          </p:nvPr>
        </p:nvSpPr>
        <p:spPr>
          <a:xfrm>
            <a:off x="0" y="1600200"/>
            <a:ext cx="9144000" cy="5257799"/>
          </a:xfrm>
        </p:spPr>
        <p:txBody>
          <a:bodyPr>
            <a:normAutofit fontScale="92500" lnSpcReduction="10000"/>
          </a:bodyPr>
          <a:lstStyle/>
          <a:p>
            <a:r>
              <a:rPr lang="en-US" i="1" dirty="0" smtClean="0"/>
              <a:t>Identification </a:t>
            </a:r>
            <a:r>
              <a:rPr lang="en-US" dirty="0" smtClean="0"/>
              <a:t>is a response to social influence brought about by an individual’s desire to be like another person</a:t>
            </a:r>
          </a:p>
          <a:p>
            <a:pPr lvl="1"/>
            <a:r>
              <a:rPr lang="en-US" dirty="0" smtClean="0"/>
              <a:t>In identification, we come to believe in the opinions and values we adopt, though not very strongly </a:t>
            </a:r>
          </a:p>
          <a:p>
            <a:pPr lvl="1"/>
            <a:r>
              <a:rPr lang="en-US" dirty="0" smtClean="0"/>
              <a:t>We respond in this way due to a satisfying relationship with the influencer, not because the behavior or belief is intrinsically satisfying</a:t>
            </a:r>
          </a:p>
          <a:p>
            <a:pPr lvl="1"/>
            <a:r>
              <a:rPr lang="en-US" dirty="0" smtClean="0"/>
              <a:t>Identification is due to the attractiveness of the other</a:t>
            </a:r>
          </a:p>
          <a:p>
            <a:pPr lvl="1"/>
            <a:r>
              <a:rPr lang="en-US" dirty="0" smtClean="0"/>
              <a:t>For example, in high school, a friend of mine really respected and liked her friend’s father who was a staunch Republican.  She took on some of his beliefs because she wanted to be closer to him.  However, when she left for college, she soon realized that her own beliefs were far more liberal</a:t>
            </a:r>
          </a:p>
          <a:p>
            <a:pPr lvl="1"/>
            <a:r>
              <a:rPr lang="en-US" dirty="0" smtClean="0"/>
              <a:t>Cohen &amp; </a:t>
            </a:r>
            <a:r>
              <a:rPr lang="en-US" dirty="0" err="1" smtClean="0"/>
              <a:t>Prinstein</a:t>
            </a:r>
            <a:r>
              <a:rPr lang="en-US" dirty="0" smtClean="0"/>
              <a:t> demonstrated this by showing that in an online chat, students tended to adopt the opinions of others if they were told they were chatting with a popular kid, but not if they were told they were chatting with average kids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Social Influence, cont.</a:t>
            </a:r>
            <a:endParaRPr lang="en-US" dirty="0"/>
          </a:p>
        </p:txBody>
      </p:sp>
      <p:sp>
        <p:nvSpPr>
          <p:cNvPr id="3" name="Content Placeholder 2"/>
          <p:cNvSpPr>
            <a:spLocks noGrp="1"/>
          </p:cNvSpPr>
          <p:nvPr>
            <p:ph idx="1"/>
          </p:nvPr>
        </p:nvSpPr>
        <p:spPr>
          <a:xfrm>
            <a:off x="0" y="1600200"/>
            <a:ext cx="9144000" cy="5257799"/>
          </a:xfrm>
        </p:spPr>
        <p:txBody>
          <a:bodyPr/>
          <a:lstStyle/>
          <a:p>
            <a:r>
              <a:rPr lang="en-US" i="1" dirty="0" smtClean="0"/>
              <a:t>Internalization</a:t>
            </a:r>
            <a:r>
              <a:rPr lang="en-US" dirty="0" smtClean="0"/>
              <a:t> is a response to social influence brought about by an individual’s desire to be correct</a:t>
            </a:r>
            <a:endParaRPr lang="en-US" i="1" dirty="0" smtClean="0"/>
          </a:p>
          <a:p>
            <a:pPr lvl="1"/>
            <a:r>
              <a:rPr lang="en-US" dirty="0" smtClean="0"/>
              <a:t>In this case, the reward for the belief is intrinsic – it just feels good to be right!</a:t>
            </a:r>
          </a:p>
          <a:p>
            <a:pPr lvl="1"/>
            <a:r>
              <a:rPr lang="en-US" dirty="0" smtClean="0"/>
              <a:t>Internalization is based on the credibility of the arguments</a:t>
            </a:r>
          </a:p>
          <a:p>
            <a:pPr lvl="1"/>
            <a:r>
              <a:rPr lang="en-US" dirty="0" smtClean="0"/>
              <a:t>We integrate this belief into our system of values, and it becomes extremely resistant to change </a:t>
            </a:r>
          </a:p>
          <a:p>
            <a:pPr lvl="1"/>
            <a:r>
              <a:rPr lang="en-US" dirty="0" smtClean="0"/>
              <a:t>In fact, this is the most permanent, deeply rooted response to social influence!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Social Influence In Sum</a:t>
            </a:r>
            <a:endParaRPr lang="en-US" dirty="0"/>
          </a:p>
        </p:txBody>
      </p:sp>
      <p:graphicFrame>
        <p:nvGraphicFramePr>
          <p:cNvPr id="7" name="Content Placeholder 5"/>
          <p:cNvGraphicFramePr>
            <a:graphicFrameLocks noGrp="1"/>
          </p:cNvGraphicFramePr>
          <p:nvPr>
            <p:ph idx="1"/>
          </p:nvPr>
        </p:nvGraphicFramePr>
        <p:xfrm>
          <a:off x="533400" y="1698560"/>
          <a:ext cx="8153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to Social Influence</a:t>
            </a:r>
            <a:endParaRPr lang="en-US" dirty="0"/>
          </a:p>
        </p:txBody>
      </p:sp>
      <p:sp>
        <p:nvSpPr>
          <p:cNvPr id="3" name="Content Placeholder 2"/>
          <p:cNvSpPr>
            <a:spLocks noGrp="1"/>
          </p:cNvSpPr>
          <p:nvPr>
            <p:ph idx="1"/>
          </p:nvPr>
        </p:nvSpPr>
        <p:spPr>
          <a:xfrm>
            <a:off x="0" y="1600200"/>
            <a:ext cx="9144000" cy="5257799"/>
          </a:xfrm>
        </p:spPr>
        <p:txBody>
          <a:bodyPr>
            <a:normAutofit fontScale="92500"/>
          </a:bodyPr>
          <a:lstStyle/>
          <a:p>
            <a:r>
              <a:rPr lang="en-US" dirty="0" smtClean="0"/>
              <a:t>Any specific action may be caused by compliance, identification, or internalization (depending on the individual and the circumstance)</a:t>
            </a:r>
          </a:p>
          <a:p>
            <a:r>
              <a:rPr lang="en-US" dirty="0" smtClean="0"/>
              <a:t>For example, people can obey speed limits because:</a:t>
            </a:r>
          </a:p>
          <a:p>
            <a:pPr lvl="1"/>
            <a:r>
              <a:rPr lang="en-US" dirty="0" smtClean="0"/>
              <a:t>They are afraid of getting a ticket (compliance)</a:t>
            </a:r>
          </a:p>
          <a:p>
            <a:pPr lvl="1"/>
            <a:r>
              <a:rPr lang="en-US" dirty="0" smtClean="0"/>
              <a:t>Their father, whom they respected, always obeyed the speed limit (identification)</a:t>
            </a:r>
          </a:p>
          <a:p>
            <a:pPr lvl="1"/>
            <a:r>
              <a:rPr lang="en-US" dirty="0" smtClean="0"/>
              <a:t>They are convinced that these laws are good and prevent accidents (internalization)</a:t>
            </a:r>
          </a:p>
          <a:p>
            <a:r>
              <a:rPr lang="en-US" dirty="0" smtClean="0"/>
              <a:t>Compliance and identification tend not to last as long as internalization, but they can last longer depending on the situation</a:t>
            </a:r>
          </a:p>
          <a:p>
            <a:pPr lvl="1"/>
            <a:r>
              <a:rPr lang="en-US" dirty="0" smtClean="0"/>
              <a:t>Over time, people occasionally internalize the values that initially were due to either compliance or identification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Obedience vs. Compliance</a:t>
            </a:r>
            <a:endParaRPr lang="en-US" dirty="0"/>
          </a:p>
        </p:txBody>
      </p:sp>
      <p:pic>
        <p:nvPicPr>
          <p:cNvPr id="4" name="Picture 4" descr="untitled"/>
          <p:cNvPicPr>
            <a:picLocks noGrp="1" noChangeAspect="1" noChangeArrowheads="1"/>
          </p:cNvPicPr>
          <p:nvPr>
            <p:ph idx="1"/>
          </p:nvPr>
        </p:nvPicPr>
        <p:blipFill>
          <a:blip r:embed="rId2"/>
          <a:srcRect/>
          <a:stretch>
            <a:fillRect/>
          </a:stretch>
        </p:blipFill>
        <p:spPr>
          <a:xfrm>
            <a:off x="2482703" y="1513600"/>
            <a:ext cx="3818175" cy="5090900"/>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conformity?</a:t>
            </a:r>
            <a:endParaRPr lang="en-US" dirty="0"/>
          </a:p>
        </p:txBody>
      </p:sp>
      <p:sp>
        <p:nvSpPr>
          <p:cNvPr id="3" name="Content Placeholder 2"/>
          <p:cNvSpPr>
            <a:spLocks noGrp="1"/>
          </p:cNvSpPr>
          <p:nvPr>
            <p:ph idx="1"/>
          </p:nvPr>
        </p:nvSpPr>
        <p:spPr>
          <a:xfrm>
            <a:off x="0" y="1444532"/>
            <a:ext cx="9144000" cy="5413468"/>
          </a:xfrm>
        </p:spPr>
        <p:txBody>
          <a:bodyPr/>
          <a:lstStyle/>
          <a:p>
            <a:r>
              <a:rPr lang="en-US" i="1" dirty="0" smtClean="0"/>
              <a:t>Conformity </a:t>
            </a:r>
            <a:r>
              <a:rPr lang="en-US" dirty="0" smtClean="0"/>
              <a:t>refers to a change in a person’s behavior or opinions as a result of real or imagined pressure from a person or group of people</a:t>
            </a:r>
          </a:p>
          <a:p>
            <a:r>
              <a:rPr lang="en-US" dirty="0" smtClean="0"/>
              <a:t>Some common examples of conformity include:</a:t>
            </a:r>
          </a:p>
          <a:p>
            <a:pPr lvl="1"/>
            <a:r>
              <a:rPr lang="en-US" dirty="0" smtClean="0"/>
              <a:t>Doing the “wave” and chanting “defense” at a sports game</a:t>
            </a:r>
          </a:p>
          <a:p>
            <a:pPr lvl="1"/>
            <a:r>
              <a:rPr lang="en-US" dirty="0" smtClean="0"/>
              <a:t>Canned laughter on sitcoms is used to make viewers laugh</a:t>
            </a:r>
          </a:p>
          <a:p>
            <a:pPr lvl="1"/>
            <a:r>
              <a:rPr lang="en-US" dirty="0" smtClean="0"/>
              <a:t>Stuffed tip jars in restaurants may encourage other customers to tip</a:t>
            </a:r>
          </a:p>
        </p:txBody>
      </p:sp>
      <p:pic>
        <p:nvPicPr>
          <p:cNvPr id="5" name="Picture 4"/>
          <p:cNvPicPr>
            <a:picLocks noChangeAspect="1"/>
          </p:cNvPicPr>
          <p:nvPr/>
        </p:nvPicPr>
        <p:blipFill>
          <a:blip r:embed="rId3"/>
          <a:stretch>
            <a:fillRect/>
          </a:stretch>
        </p:blipFill>
        <p:spPr>
          <a:xfrm>
            <a:off x="2832100" y="4499720"/>
            <a:ext cx="3479800" cy="23368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3433"/>
          </a:xfrm>
        </p:spPr>
        <p:txBody>
          <a:bodyPr/>
          <a:lstStyle/>
          <a:p>
            <a:r>
              <a:rPr lang="en-US" dirty="0" smtClean="0"/>
              <a:t>Obedience to Authority</a:t>
            </a:r>
            <a:endParaRPr lang="en-US" dirty="0"/>
          </a:p>
        </p:txBody>
      </p:sp>
      <p:sp>
        <p:nvSpPr>
          <p:cNvPr id="3" name="Content Placeholder 2"/>
          <p:cNvSpPr>
            <a:spLocks noGrp="1"/>
          </p:cNvSpPr>
          <p:nvPr>
            <p:ph idx="1"/>
          </p:nvPr>
        </p:nvSpPr>
        <p:spPr>
          <a:xfrm>
            <a:off x="0" y="1404840"/>
            <a:ext cx="9144000" cy="5257799"/>
          </a:xfrm>
        </p:spPr>
        <p:txBody>
          <a:bodyPr/>
          <a:lstStyle/>
          <a:p>
            <a:r>
              <a:rPr lang="en-US" dirty="0" smtClean="0"/>
              <a:t>Stanley </a:t>
            </a:r>
            <a:r>
              <a:rPr lang="en-US" dirty="0" err="1" smtClean="0"/>
              <a:t>Milgram</a:t>
            </a:r>
            <a:r>
              <a:rPr lang="en-US" dirty="0" smtClean="0"/>
              <a:t> conducted a famous series of studies on this topic </a:t>
            </a:r>
          </a:p>
          <a:p>
            <a:pPr lvl="1"/>
            <a:r>
              <a:rPr lang="en-US" dirty="0" err="1" smtClean="0"/>
              <a:t>Milgram</a:t>
            </a:r>
            <a:r>
              <a:rPr lang="en-US" dirty="0" smtClean="0"/>
              <a:t> told participants they were volunteering for a study on learning and memory (so deception was used).  All participants were assigned to be the “teacher” whose job was to test the “learner” (who was really a confederate) and administer shocks to punish incorrect responses.  The shocks appeared to gradually become more severe with each error.</a:t>
            </a:r>
          </a:p>
          <a:p>
            <a:pPr lvl="1"/>
            <a:r>
              <a:rPr lang="en-US" dirty="0" smtClean="0"/>
              <a:t>The “Shock Generator” was labeled to range from 15 to 450 volts (higher levels were labeled: “danger: severe shock”)</a:t>
            </a:r>
          </a:p>
        </p:txBody>
      </p:sp>
      <p:pic>
        <p:nvPicPr>
          <p:cNvPr id="5" name="Picture 4" descr="Milgrampic.gif (22680 bytes)">
            <a:hlinkClick r:id="rId2"/>
          </p:cNvPr>
          <p:cNvPicPr>
            <a:picLocks noChangeAspect="1" noChangeArrowheads="1"/>
          </p:cNvPicPr>
          <p:nvPr/>
        </p:nvPicPr>
        <p:blipFill>
          <a:blip r:embed="rId3"/>
          <a:srcRect/>
          <a:stretch>
            <a:fillRect/>
          </a:stretch>
        </p:blipFill>
        <p:spPr bwMode="auto">
          <a:xfrm>
            <a:off x="1828800" y="5484456"/>
            <a:ext cx="5334000" cy="1357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Obedience, cont.</a:t>
            </a:r>
            <a:endParaRPr lang="en-US" dirty="0"/>
          </a:p>
        </p:txBody>
      </p:sp>
      <p:sp>
        <p:nvSpPr>
          <p:cNvPr id="3" name="Content Placeholder 2"/>
          <p:cNvSpPr>
            <a:spLocks noGrp="1"/>
          </p:cNvSpPr>
          <p:nvPr>
            <p:ph sz="half" idx="1"/>
          </p:nvPr>
        </p:nvSpPr>
        <p:spPr>
          <a:xfrm>
            <a:off x="211658" y="1600200"/>
            <a:ext cx="5193742" cy="5257799"/>
          </a:xfrm>
        </p:spPr>
        <p:txBody>
          <a:bodyPr/>
          <a:lstStyle/>
          <a:p>
            <a:r>
              <a:rPr lang="en-US" dirty="0" smtClean="0"/>
              <a:t>The “teacher” (S: the subject) was in a different room from the “learner” (A), but he could hear the learner.  The experimenter (E) sat near the teacher and encouraged them to go on with administering the shocks</a:t>
            </a:r>
          </a:p>
          <a:p>
            <a:r>
              <a:rPr lang="en-US" dirty="0" smtClean="0"/>
              <a:t>Before the study, the learner told the teacher that he had a mild heart condition so he was concerned about the shocks.  The Experimenter reassured them that the shocks “can be extremely painful, but they cause no permanent tissue damage”</a:t>
            </a:r>
          </a:p>
        </p:txBody>
      </p:sp>
      <p:pic>
        <p:nvPicPr>
          <p:cNvPr id="5" name="Content Placeholder 4" descr="300px-Milgram_experiment"/>
          <p:cNvPicPr>
            <a:picLocks noGrp="1" noChangeAspect="1" noChangeArrowheads="1"/>
          </p:cNvPicPr>
          <p:nvPr>
            <p:ph idx="1"/>
          </p:nvPr>
        </p:nvPicPr>
        <p:blipFill>
          <a:blip r:embed="rId2"/>
          <a:srcRect/>
          <a:stretch>
            <a:fillRect/>
          </a:stretch>
        </p:blipFill>
        <p:spPr>
          <a:xfrm>
            <a:off x="5603506" y="1828801"/>
            <a:ext cx="3236913" cy="4114800"/>
          </a:xfr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Obedience, cont.</a:t>
            </a:r>
            <a:endParaRPr lang="en-US" dirty="0"/>
          </a:p>
        </p:txBody>
      </p:sp>
      <p:sp>
        <p:nvSpPr>
          <p:cNvPr id="3" name="Content Placeholder 2"/>
          <p:cNvSpPr>
            <a:spLocks noGrp="1"/>
          </p:cNvSpPr>
          <p:nvPr>
            <p:ph idx="1"/>
          </p:nvPr>
        </p:nvSpPr>
        <p:spPr>
          <a:xfrm>
            <a:off x="0" y="1600200"/>
            <a:ext cx="9144000" cy="5257799"/>
          </a:xfrm>
        </p:spPr>
        <p:txBody>
          <a:bodyPr/>
          <a:lstStyle/>
          <a:p>
            <a:r>
              <a:rPr lang="en-US" dirty="0" smtClean="0"/>
              <a:t>As the experiment proceeded, at the 5</a:t>
            </a:r>
            <a:r>
              <a:rPr lang="en-US" baseline="30000" dirty="0" smtClean="0"/>
              <a:t>th</a:t>
            </a:r>
            <a:r>
              <a:rPr lang="en-US" dirty="0" smtClean="0"/>
              <a:t> “shock” the learner begins to grunt and moan; at 150 volts he asks to stop the experiment; at 180 volts he cries that he can’t stand the pain; and as the shocks continue to increase, he pounds on the wall and begs to be let out</a:t>
            </a:r>
          </a:p>
          <a:p>
            <a:pPr lvl="1"/>
            <a:r>
              <a:rPr lang="en-US" dirty="0" smtClean="0"/>
              <a:t>(Note: no shocks were really being administered; this was a test to see if the participant would continue to administer them)</a:t>
            </a:r>
          </a:p>
          <a:p>
            <a:r>
              <a:rPr lang="en-US" dirty="0" smtClean="0"/>
              <a:t>Amazingly, about 67% of participants continued to administer shocks to the very end, though some of them required encouragement from the experimenter</a:t>
            </a:r>
          </a:p>
          <a:p>
            <a:pPr lvl="1"/>
            <a:r>
              <a:rPr lang="en-US" dirty="0" smtClean="0"/>
              <a:t>Many trembled, sweated, stuttered, and showed other signs of tension, but they continued to obey the experimenter</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Obedience, cont.</a:t>
            </a:r>
            <a:endParaRPr lang="en-US" dirty="0"/>
          </a:p>
        </p:txBody>
      </p:sp>
      <p:sp>
        <p:nvSpPr>
          <p:cNvPr id="3" name="Content Placeholder 2"/>
          <p:cNvSpPr>
            <a:spLocks noGrp="1"/>
          </p:cNvSpPr>
          <p:nvPr>
            <p:ph idx="1"/>
          </p:nvPr>
        </p:nvSpPr>
        <p:spPr>
          <a:xfrm>
            <a:off x="0" y="1600200"/>
            <a:ext cx="9144000" cy="5257799"/>
          </a:xfrm>
        </p:spPr>
        <p:txBody>
          <a:bodyPr>
            <a:normAutofit fontScale="92500" lnSpcReduction="10000"/>
          </a:bodyPr>
          <a:lstStyle/>
          <a:p>
            <a:r>
              <a:rPr lang="en-US" dirty="0" err="1" smtClean="0"/>
              <a:t>Milgram’s</a:t>
            </a:r>
            <a:r>
              <a:rPr lang="en-US" dirty="0" smtClean="0"/>
              <a:t> results have been replicated numerous times</a:t>
            </a:r>
          </a:p>
          <a:p>
            <a:pPr lvl="1"/>
            <a:r>
              <a:rPr lang="en-US" dirty="0" smtClean="0"/>
              <a:t>Similar levels of obedience have been found in recent studies, with women, and in many countries</a:t>
            </a:r>
          </a:p>
          <a:p>
            <a:r>
              <a:rPr lang="en-US" dirty="0" smtClean="0"/>
              <a:t>Implications of </a:t>
            </a:r>
            <a:r>
              <a:rPr lang="en-US" dirty="0" err="1" smtClean="0"/>
              <a:t>Milgram’s</a:t>
            </a:r>
            <a:r>
              <a:rPr lang="en-US" dirty="0" smtClean="0"/>
              <a:t> studies:</a:t>
            </a:r>
          </a:p>
          <a:p>
            <a:pPr lvl="1"/>
            <a:r>
              <a:rPr lang="en-US" dirty="0" smtClean="0"/>
              <a:t>A large proportion of people will cause pain to other people in obedience to authority</a:t>
            </a:r>
          </a:p>
          <a:p>
            <a:pPr lvl="1"/>
            <a:r>
              <a:rPr lang="en-US" dirty="0" smtClean="0"/>
              <a:t>Real-world examples: Nazi Germany, Abu </a:t>
            </a:r>
            <a:r>
              <a:rPr lang="en-US" dirty="0" err="1" smtClean="0"/>
              <a:t>Ghraib</a:t>
            </a:r>
            <a:endParaRPr lang="en-US" dirty="0" smtClean="0"/>
          </a:p>
          <a:p>
            <a:r>
              <a:rPr lang="en-US" dirty="0" smtClean="0"/>
              <a:t>However, we should be cautious about over-interpreting these findings:</a:t>
            </a:r>
          </a:p>
          <a:p>
            <a:pPr lvl="1"/>
            <a:r>
              <a:rPr lang="en-US" dirty="0" smtClean="0"/>
              <a:t>Lab behavior can be different from real-world behavior</a:t>
            </a:r>
          </a:p>
          <a:p>
            <a:pPr lvl="1"/>
            <a:r>
              <a:rPr lang="en-US" dirty="0" smtClean="0"/>
              <a:t>The perceived authority of the researcher significantly increases the compliance of subjects</a:t>
            </a:r>
          </a:p>
          <a:p>
            <a:pPr lvl="1"/>
            <a:r>
              <a:rPr lang="en-US" dirty="0" smtClean="0"/>
              <a:t>When this study was conducted so that the subject can see the learner, the compliance rate decreased to about 40%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The end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Example of Conformity:</a:t>
            </a:r>
            <a:endParaRPr lang="en-US" dirty="0"/>
          </a:p>
        </p:txBody>
      </p:sp>
      <p:sp>
        <p:nvSpPr>
          <p:cNvPr id="3" name="Content Placeholder 2"/>
          <p:cNvSpPr>
            <a:spLocks noGrp="1"/>
          </p:cNvSpPr>
          <p:nvPr>
            <p:ph idx="1"/>
          </p:nvPr>
        </p:nvSpPr>
        <p:spPr>
          <a:xfrm>
            <a:off x="0" y="1274600"/>
            <a:ext cx="9144000" cy="5257799"/>
          </a:xfrm>
        </p:spPr>
        <p:txBody>
          <a:bodyPr>
            <a:normAutofit fontScale="92500"/>
          </a:bodyPr>
          <a:lstStyle/>
          <a:p>
            <a:endParaRPr lang="en-US" dirty="0" smtClean="0"/>
          </a:p>
          <a:p>
            <a:r>
              <a:rPr lang="en-US" dirty="0" smtClean="0"/>
              <a:t>“It all started when a teacher at Warren County High School in McMinnville, Tennessee, noticed a gasoline-like smell in the school kitchen. She felt sick to her stomach and soon came down with a headache, nausea, shortness of breath, and dizziness. Word spread, others reported the same symptoms, and the school was soon evacuated, with 80 students and 19 staff members taken to a local hospital ER. Nothing amiss showed up in blood tests, urine tests, and other medical procedures; nor were gases, pesticides, or other toxins detected in or near the school building. What the investigation did determine was that students who reported feeling ill that day were more likely than others to have seen or heard about someone with symptoms or to know a classmate who was ill.”</a:t>
            </a:r>
          </a:p>
          <a:p>
            <a:pPr lvl="1"/>
            <a:r>
              <a:rPr lang="en-US" dirty="0" smtClean="0"/>
              <a:t>What do you think was really going on here?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Conformity: Good or Bad?</a:t>
            </a:r>
            <a:endParaRPr lang="en-US" dirty="0"/>
          </a:p>
        </p:txBody>
      </p:sp>
      <p:sp>
        <p:nvSpPr>
          <p:cNvPr id="3" name="Content Placeholder 2"/>
          <p:cNvSpPr>
            <a:spLocks noGrp="1"/>
          </p:cNvSpPr>
          <p:nvPr>
            <p:ph idx="1"/>
          </p:nvPr>
        </p:nvSpPr>
        <p:spPr>
          <a:xfrm>
            <a:off x="0" y="1600200"/>
            <a:ext cx="9144000" cy="5257799"/>
          </a:xfrm>
        </p:spPr>
        <p:txBody>
          <a:bodyPr/>
          <a:lstStyle/>
          <a:p>
            <a:r>
              <a:rPr lang="en-US" dirty="0" smtClean="0"/>
              <a:t>There is some tension between values associated with individualism and values associated with conformity</a:t>
            </a:r>
          </a:p>
          <a:p>
            <a:r>
              <a:rPr lang="en-US" dirty="0" smtClean="0"/>
              <a:t>There is inconsistency in the way our society feels about conformity:</a:t>
            </a:r>
          </a:p>
          <a:p>
            <a:pPr lvl="1"/>
            <a:r>
              <a:rPr lang="en-US" dirty="0" smtClean="0"/>
              <a:t>On one hand, Americans particularly value the nonconformist/individualist</a:t>
            </a:r>
          </a:p>
          <a:p>
            <a:pPr lvl="1"/>
            <a:r>
              <a:rPr lang="en-US" dirty="0" smtClean="0"/>
              <a:t>On the other hand (or at other times), we value the conformist/team player</a:t>
            </a:r>
          </a:p>
          <a:p>
            <a:r>
              <a:rPr lang="en-US" dirty="0" smtClean="0"/>
              <a:t>This also varies within different cultures, for example:</a:t>
            </a:r>
          </a:p>
          <a:p>
            <a:pPr lvl="1"/>
            <a:r>
              <a:rPr lang="en-US" dirty="0" smtClean="0"/>
              <a:t>A common saying in Japan is: The nail that stands out gets pounded down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Conformity: Good or Bad?</a:t>
            </a:r>
            <a:endParaRPr lang="en-US" dirty="0"/>
          </a:p>
        </p:txBody>
      </p:sp>
      <p:sp>
        <p:nvSpPr>
          <p:cNvPr id="3" name="Content Placeholder 2"/>
          <p:cNvSpPr>
            <a:spLocks noGrp="1"/>
          </p:cNvSpPr>
          <p:nvPr>
            <p:ph idx="1"/>
          </p:nvPr>
        </p:nvSpPr>
        <p:spPr>
          <a:xfrm>
            <a:off x="0" y="1600200"/>
            <a:ext cx="9144000" cy="5257799"/>
          </a:xfrm>
        </p:spPr>
        <p:txBody>
          <a:bodyPr>
            <a:normAutofit fontScale="92500" lnSpcReduction="20000"/>
          </a:bodyPr>
          <a:lstStyle/>
          <a:p>
            <a:r>
              <a:rPr lang="en-US" dirty="0" err="1" smtClean="0"/>
              <a:t>Schachter</a:t>
            </a:r>
            <a:r>
              <a:rPr lang="en-US" dirty="0" smtClean="0"/>
              <a:t> (1951) Study: </a:t>
            </a:r>
          </a:p>
          <a:p>
            <a:pPr lvl="1"/>
            <a:r>
              <a:rPr lang="en-US" dirty="0" smtClean="0"/>
              <a:t>Several groups of students met to discuss the case of a juvenile delinquent.  One student in each group was a confederate who either conformed to the average view of the group, took a position that was in opposition to the group, or who started out in opposition and then gradually conformed</a:t>
            </a:r>
          </a:p>
          <a:p>
            <a:pPr lvl="1"/>
            <a:r>
              <a:rPr lang="en-US" dirty="0" smtClean="0"/>
              <a:t>Participants liked the person who conformed gradually much more than the one who was opposed to the group</a:t>
            </a:r>
          </a:p>
          <a:p>
            <a:r>
              <a:rPr lang="en-US" dirty="0" err="1" smtClean="0"/>
              <a:t>Kruglanski</a:t>
            </a:r>
            <a:r>
              <a:rPr lang="en-US" dirty="0" smtClean="0"/>
              <a:t> &amp; Webster (1991) Study: </a:t>
            </a:r>
          </a:p>
          <a:p>
            <a:pPr lvl="1"/>
            <a:r>
              <a:rPr lang="en-US" dirty="0" smtClean="0"/>
              <a:t>Similar to the above study but added the finding that when the </a:t>
            </a:r>
            <a:r>
              <a:rPr lang="en-US" dirty="0" smtClean="0"/>
              <a:t>nonconformists </a:t>
            </a:r>
            <a:r>
              <a:rPr lang="en-US" dirty="0" smtClean="0"/>
              <a:t>voiced their dissenting opinion close to the end of the discussion when the groups were feeling hurried to make a decision, the nonconformists were liked even less than when they voiced their dissent earlier in the discussion.</a:t>
            </a:r>
          </a:p>
          <a:p>
            <a:r>
              <a:rPr lang="en-US" dirty="0" smtClean="0"/>
              <a:t>Thus, studies have shown that we tend to like conformists; however, this may depend somewhat on the situation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Conformity: Good or Bad?</a:t>
            </a:r>
            <a:endParaRPr lang="en-US" dirty="0"/>
          </a:p>
        </p:txBody>
      </p:sp>
      <p:sp>
        <p:nvSpPr>
          <p:cNvPr id="3" name="Content Placeholder 2"/>
          <p:cNvSpPr>
            <a:spLocks noGrp="1"/>
          </p:cNvSpPr>
          <p:nvPr>
            <p:ph idx="1"/>
          </p:nvPr>
        </p:nvSpPr>
        <p:spPr>
          <a:xfrm>
            <a:off x="0" y="1600200"/>
            <a:ext cx="9144000" cy="5257799"/>
          </a:xfrm>
        </p:spPr>
        <p:txBody>
          <a:bodyPr>
            <a:normAutofit lnSpcReduction="10000"/>
          </a:bodyPr>
          <a:lstStyle/>
          <a:p>
            <a:r>
              <a:rPr lang="en-US" dirty="0" smtClean="0"/>
              <a:t>Conformity may be adaptive in many situations, such as:</a:t>
            </a:r>
          </a:p>
          <a:p>
            <a:pPr lvl="1"/>
            <a:r>
              <a:rPr lang="en-US" dirty="0" smtClean="0"/>
              <a:t>When working on a group project for class</a:t>
            </a:r>
          </a:p>
          <a:p>
            <a:pPr lvl="1"/>
            <a:r>
              <a:rPr lang="en-US" dirty="0" smtClean="0"/>
              <a:t>When driving on the right hand side of the road </a:t>
            </a:r>
          </a:p>
          <a:p>
            <a:r>
              <a:rPr lang="en-US" dirty="0" smtClean="0"/>
              <a:t>However, there are situations when conformity can be disastrous:</a:t>
            </a:r>
          </a:p>
          <a:p>
            <a:pPr lvl="1"/>
            <a:r>
              <a:rPr lang="en-US" dirty="0" smtClean="0"/>
              <a:t>Hitler’s inner circle of advisors (where nonconformity was explicitly prohibited)</a:t>
            </a:r>
          </a:p>
          <a:p>
            <a:pPr lvl="1"/>
            <a:r>
              <a:rPr lang="en-US" dirty="0" smtClean="0"/>
              <a:t>The NASA scientists who decided to launch the space shuttle Challenger because their confidence was boosted by previous successes and enthusiasm about sending the first civilian into space despite clear warning signs that it was unsafe from engineers</a:t>
            </a:r>
          </a:p>
          <a:p>
            <a:pPr lvl="2"/>
            <a:r>
              <a:rPr lang="en-US" dirty="0" smtClean="0"/>
              <a:t>This is an example of </a:t>
            </a:r>
            <a:r>
              <a:rPr lang="en-US" i="1" u="sng" dirty="0" smtClean="0"/>
              <a:t>groupthink</a:t>
            </a:r>
            <a:r>
              <a:rPr lang="en-US" dirty="0" smtClean="0"/>
              <a:t>: when maintaining group agreement overrides careful consideration of the facts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Asch’s Experiments </a:t>
            </a:r>
            <a:br>
              <a:rPr lang="en-US" dirty="0" smtClean="0"/>
            </a:br>
            <a:r>
              <a:rPr lang="en-US" dirty="0" smtClean="0"/>
              <a:t>(1951, 1956)</a:t>
            </a:r>
            <a:endParaRPr lang="en-US" dirty="0"/>
          </a:p>
        </p:txBody>
      </p:sp>
      <p:sp>
        <p:nvSpPr>
          <p:cNvPr id="3" name="Content Placeholder 2"/>
          <p:cNvSpPr>
            <a:spLocks noGrp="1"/>
          </p:cNvSpPr>
          <p:nvPr>
            <p:ph sz="half" idx="1"/>
          </p:nvPr>
        </p:nvSpPr>
        <p:spPr>
          <a:xfrm>
            <a:off x="0" y="1600200"/>
            <a:ext cx="5796182" cy="5257799"/>
          </a:xfrm>
        </p:spPr>
        <p:txBody>
          <a:bodyPr>
            <a:normAutofit/>
          </a:bodyPr>
          <a:lstStyle/>
          <a:p>
            <a:r>
              <a:rPr lang="en-US" dirty="0" smtClean="0"/>
              <a:t>Participants were asked which of the 3 lines on the right is closest to the length of the line on the left</a:t>
            </a:r>
          </a:p>
          <a:p>
            <a:r>
              <a:rPr lang="en-US" dirty="0" smtClean="0"/>
              <a:t>When a majority of the confederates planted in the group agreed on the same incorrect response, ¾ of the participants conformed at least once by responding incorrectly</a:t>
            </a:r>
          </a:p>
          <a:p>
            <a:r>
              <a:rPr lang="en-US" dirty="0" smtClean="0"/>
              <a:t>Watch the video of this experiment here: </a:t>
            </a:r>
            <a:r>
              <a:rPr lang="en-US" u="sng" dirty="0" smtClean="0">
                <a:hlinkClick r:id="rId2"/>
              </a:rPr>
              <a:t>http://www.youtube.com/watch?v=TYIh4MkcfJA&amp;feature=related</a:t>
            </a:r>
            <a:endParaRPr lang="en-US" dirty="0" smtClean="0"/>
          </a:p>
          <a:p>
            <a:r>
              <a:rPr lang="en-US" dirty="0" smtClean="0"/>
              <a:t>Why do you think participants responded this way?</a:t>
            </a:r>
            <a:endParaRPr lang="en-US" dirty="0"/>
          </a:p>
        </p:txBody>
      </p:sp>
      <p:pic>
        <p:nvPicPr>
          <p:cNvPr id="4" name="Picture 6" descr="Asch_experiment"/>
          <p:cNvPicPr>
            <a:picLocks noChangeAspect="1" noChangeArrowheads="1"/>
          </p:cNvPicPr>
          <p:nvPr/>
        </p:nvPicPr>
        <p:blipFill>
          <a:blip r:embed="rId3"/>
          <a:srcRect/>
          <a:stretch>
            <a:fillRect/>
          </a:stretch>
        </p:blipFill>
        <p:spPr bwMode="auto">
          <a:xfrm>
            <a:off x="5796182" y="2079452"/>
            <a:ext cx="3186113" cy="261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Asch’s Experiments, cont.</a:t>
            </a:r>
            <a:endParaRPr lang="en-US" dirty="0"/>
          </a:p>
        </p:txBody>
      </p:sp>
      <p:sp>
        <p:nvSpPr>
          <p:cNvPr id="3" name="Content Placeholder 2"/>
          <p:cNvSpPr>
            <a:spLocks noGrp="1"/>
          </p:cNvSpPr>
          <p:nvPr>
            <p:ph idx="1"/>
          </p:nvPr>
        </p:nvSpPr>
        <p:spPr>
          <a:xfrm>
            <a:off x="0" y="1600200"/>
            <a:ext cx="9144000" cy="5257799"/>
          </a:xfrm>
        </p:spPr>
        <p:txBody>
          <a:bodyPr/>
          <a:lstStyle/>
          <a:p>
            <a:r>
              <a:rPr lang="en-US" dirty="0" smtClean="0"/>
              <a:t>The Asch experiments have been repeated numerous times, even very recently, and the same results have been found</a:t>
            </a:r>
          </a:p>
          <a:p>
            <a:r>
              <a:rPr lang="en-US" dirty="0" smtClean="0"/>
              <a:t>This shows that resisting group pressure is extremely difficult, even when you are certain you are right!</a:t>
            </a:r>
          </a:p>
          <a:p>
            <a:r>
              <a:rPr lang="en-US" dirty="0" smtClean="0"/>
              <a:t>Gregory </a:t>
            </a:r>
            <a:r>
              <a:rPr lang="en-US" dirty="0" err="1" smtClean="0"/>
              <a:t>Berns</a:t>
            </a:r>
            <a:r>
              <a:rPr lang="en-US" dirty="0" smtClean="0"/>
              <a:t> and colleagues replicated this study using fMRI scans and found that participants who resisted group pressure showed a lot of activity in the amygdala – a region of the brain associated with pain and emotional discomfort</a:t>
            </a:r>
          </a:p>
          <a:p>
            <a:pPr lvl="1"/>
            <a:r>
              <a:rPr lang="en-US" dirty="0" smtClean="0"/>
              <a:t>Going against the group is painful!</a:t>
            </a:r>
          </a:p>
          <a:p>
            <a:r>
              <a:rPr lang="en-US" dirty="0" smtClean="0"/>
              <a:t>In these experiments, there was no explicit reward or punishment for conforming, so why do we do it anyhow?</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426</TotalTime>
  <Words>3305</Words>
  <Application>Microsoft Office PowerPoint</Application>
  <PresentationFormat>On-screen Show (4:3)</PresentationFormat>
  <Paragraphs>198</Paragraphs>
  <Slides>34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News Gothic MT</vt:lpstr>
      <vt:lpstr>Wingdings 2</vt:lpstr>
      <vt:lpstr>Breeze</vt:lpstr>
      <vt:lpstr>Conformity and Obedience</vt:lpstr>
      <vt:lpstr>PowerPoint Presentation</vt:lpstr>
      <vt:lpstr>What is conformity?</vt:lpstr>
      <vt:lpstr>True Example of Conformity:</vt:lpstr>
      <vt:lpstr>Conformity: Good or Bad?</vt:lpstr>
      <vt:lpstr>Conformity: Good or Bad?</vt:lpstr>
      <vt:lpstr>Conformity: Good or Bad?</vt:lpstr>
      <vt:lpstr>Asch’s Experiments  (1951, 1956)</vt:lpstr>
      <vt:lpstr>Asch’s Experiments, cont.</vt:lpstr>
      <vt:lpstr>Why do we conform?</vt:lpstr>
      <vt:lpstr>PowerPoint Presentation</vt:lpstr>
      <vt:lpstr>Factors that Influence Conformity</vt:lpstr>
      <vt:lpstr>Factors that Influence Conformity: Unanimity</vt:lpstr>
      <vt:lpstr>Factors that Influence Conformity: Commitment</vt:lpstr>
      <vt:lpstr>Factors that Influence Conformity: Accountability</vt:lpstr>
      <vt:lpstr>Factors that Influence Conformity: The Person &amp; Culture</vt:lpstr>
      <vt:lpstr>Factors that Influence Conformity: The Group</vt:lpstr>
      <vt:lpstr>Extreme Conformity</vt:lpstr>
      <vt:lpstr>Belonging vs. Getting Information</vt:lpstr>
      <vt:lpstr>The Bystander Effect</vt:lpstr>
      <vt:lpstr>The Bystander Effect, cont.</vt:lpstr>
      <vt:lpstr>The Bystander Effect, cont.</vt:lpstr>
      <vt:lpstr>Conforming</vt:lpstr>
      <vt:lpstr>Responses to Social Influence</vt:lpstr>
      <vt:lpstr>Responses to Social Influence, cont.</vt:lpstr>
      <vt:lpstr>Responses to Social Influence, cont.</vt:lpstr>
      <vt:lpstr>Responses to Social Influence In Sum</vt:lpstr>
      <vt:lpstr>Responses to Social Influence</vt:lpstr>
      <vt:lpstr>Obedience vs. Compliance</vt:lpstr>
      <vt:lpstr>Obedience to Authority</vt:lpstr>
      <vt:lpstr>Obedience, cont.</vt:lpstr>
      <vt:lpstr>Obedience, cont.</vt:lpstr>
      <vt:lpstr>Obedience, cont.</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Conformity and Obedience</dc:title>
  <dc:creator>Allison Splaun</dc:creator>
  <cp:lastModifiedBy>Geoffrey Goodman</cp:lastModifiedBy>
  <cp:revision>62</cp:revision>
  <dcterms:created xsi:type="dcterms:W3CDTF">2012-08-07T02:32:47Z</dcterms:created>
  <dcterms:modified xsi:type="dcterms:W3CDTF">2016-02-04T20:31:21Z</dcterms:modified>
</cp:coreProperties>
</file>