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65" r:id="rId5"/>
    <p:sldId id="266" r:id="rId6"/>
    <p:sldId id="258" r:id="rId7"/>
    <p:sldId id="267" r:id="rId8"/>
    <p:sldId id="268" r:id="rId9"/>
    <p:sldId id="259" r:id="rId10"/>
    <p:sldId id="270" r:id="rId11"/>
    <p:sldId id="260" r:id="rId12"/>
    <p:sldId id="261" r:id="rId13"/>
    <p:sldId id="262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791" autoAdjust="0"/>
  </p:normalViewPr>
  <p:slideViewPr>
    <p:cSldViewPr snapToGrid="0" snapToObjects="1">
      <p:cViewPr>
        <p:scale>
          <a:sx n="75" d="100"/>
          <a:sy n="75" d="100"/>
        </p:scale>
        <p:origin x="-4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04616-D4B1-DC48-A116-52CA2C7DDDA7}" type="datetimeFigureOut">
              <a:rPr lang="en-US" smtClean="0"/>
              <a:t>4/21/16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08394-9F53-9941-B37A-6F700B1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.92 correlation between raters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.92)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(skin color)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.88 correlation between raters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.88)</a:t>
            </a:r>
            <a:r>
              <a:rPr lang="en-US" dirty="0" smtClean="0">
                <a:effectLst/>
              </a:rPr>
              <a:t> (skin tone</a:t>
            </a:r>
            <a:r>
              <a:rPr lang="en-US" baseline="0" dirty="0" smtClean="0">
                <a:effectLst/>
              </a:rPr>
              <a:t> selection via people colored crayon) </a:t>
            </a:r>
          </a:p>
          <a:p>
            <a:endParaRPr lang="en-US" baseline="0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8394-9F53-9941-B37A-6F700B1F18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4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4/21/16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4/21/16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4/21/16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4/21/16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Heterogeneous and Homogenous Grouping as Moderators of Self-Skin Tone Identification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Lauren </a:t>
            </a:r>
            <a:r>
              <a:rPr lang="en-US" sz="1800" dirty="0" err="1" smtClean="0"/>
              <a:t>Taveras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Internalized </a:t>
            </a:r>
            <a:r>
              <a:rPr lang="en-US" dirty="0" err="1"/>
              <a:t>Colorism</a:t>
            </a:r>
            <a:r>
              <a:rPr lang="en-US" dirty="0"/>
              <a:t> in the </a:t>
            </a:r>
            <a:r>
              <a:rPr lang="en-US" dirty="0" smtClean="0"/>
              <a:t>Classroom</a:t>
            </a:r>
            <a:r>
              <a:rPr lang="en-US" dirty="0"/>
              <a:t/>
            </a:r>
            <a:br>
              <a:rPr lang="en-US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488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02920" indent="-457200">
              <a:buAutoNum type="arabicPeriod"/>
            </a:pPr>
            <a:r>
              <a:rPr lang="en-US" dirty="0">
                <a:latin typeface="Franklin Gothic Book"/>
                <a:cs typeface="Franklin Gothic Book"/>
              </a:rPr>
              <a:t>ENHANCED Moderator Effect: African American and Latino/a children in homogeneous racial-ethnic conditions (moderator), increasing the impact of racial-ethnic identity (independent variable) on more accurate self-skin tone identification (dependent variable). </a:t>
            </a:r>
          </a:p>
          <a:p>
            <a:pPr marL="502920" indent="-457200">
              <a:buAutoNum type="arabicPeriod"/>
            </a:pPr>
            <a:r>
              <a:rPr lang="en-US" dirty="0">
                <a:latin typeface="Franklin Gothic Book"/>
                <a:cs typeface="Franklin Gothic Book"/>
              </a:rPr>
              <a:t>ANTAGONISTIC Moderator Effect: African American and Latino/a children in heterogeneous racial-ethnic conditions (moderator) reversing the impact of racial-ethnic identity (independent variable) on accurate self-skin tone identification (dependent variable). </a:t>
            </a:r>
          </a:p>
          <a:p>
            <a:pPr marL="502920" indent="-457200">
              <a:buAutoNum type="arabicPeriod"/>
            </a:pPr>
            <a:r>
              <a:rPr lang="en-US" dirty="0">
                <a:latin typeface="Franklin Gothic Book"/>
                <a:cs typeface="Franklin Gothic Book"/>
              </a:rPr>
              <a:t>NO INTERACTION: White children (independent variable), homogeneous versus heterogeneous racial-ethnic conditions (moderator) are not expected to significantly impact accurate self-skin tone identification (dependent variable). </a:t>
            </a:r>
          </a:p>
          <a:p>
            <a:endParaRPr lang="en-US" dirty="0">
              <a:latin typeface="Franklin Gothic Book"/>
              <a:cs typeface="Franklin Gothic Book"/>
            </a:endParaRPr>
          </a:p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 Broken 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1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357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Participants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146 first graders; 42 African American, 42 Latino/a; 42 White 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Design</a:t>
            </a:r>
          </a:p>
          <a:p>
            <a:pPr lvl="1"/>
            <a:r>
              <a:rPr lang="en-US" dirty="0">
                <a:latin typeface="Franklin Gothic Book"/>
                <a:cs typeface="Franklin Gothic Book"/>
              </a:rPr>
              <a:t>21 African American, 21 Latino/a, 21 White to 3 Homogeneous Groups</a:t>
            </a:r>
          </a:p>
          <a:p>
            <a:pPr lvl="1"/>
            <a:r>
              <a:rPr lang="en-US" dirty="0">
                <a:latin typeface="Franklin Gothic Book"/>
                <a:cs typeface="Franklin Gothic Book"/>
              </a:rPr>
              <a:t>21 African American, 21 Latino/a, 21 White to Heterogeneous </a:t>
            </a:r>
            <a:r>
              <a:rPr lang="en-US" dirty="0" smtClean="0">
                <a:latin typeface="Franklin Gothic Book"/>
                <a:cs typeface="Franklin Gothic Book"/>
              </a:rPr>
              <a:t>Groups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Random Assignment to hetero/homogeneous groups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Procedures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Met with principal, superintendent, LIU Post IRB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Informed Consent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Student Group Assignment </a:t>
            </a:r>
          </a:p>
          <a:p>
            <a:pPr lvl="1"/>
            <a:r>
              <a:rPr lang="en-US" u="sng" dirty="0" smtClean="0">
                <a:latin typeface="Franklin Gothic Book"/>
                <a:cs typeface="Franklin Gothic Book"/>
              </a:rPr>
              <a:t>The Skin You Live In</a:t>
            </a:r>
            <a:r>
              <a:rPr lang="en-US" dirty="0" smtClean="0">
                <a:latin typeface="Franklin Gothic Book"/>
                <a:cs typeface="Franklin Gothic Book"/>
              </a:rPr>
              <a:t>—Read-aloud </a:t>
            </a:r>
            <a:r>
              <a:rPr lang="en-US" dirty="0" smtClean="0">
                <a:latin typeface="Franklin Gothic Book"/>
                <a:cs typeface="Franklin Gothic Book"/>
                <a:sym typeface="Wingdings"/>
              </a:rPr>
              <a:t> Drawing activity 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  <a:sym typeface="Wingdings"/>
              </a:rPr>
              <a:t>Researchers rated student skin tone &amp; crayons selection based on Color Wheel</a:t>
            </a:r>
            <a:endParaRPr lang="en-US" dirty="0" smtClean="0">
              <a:latin typeface="Franklin Gothic Book"/>
              <a:cs typeface="Franklin Gothic Book"/>
            </a:endParaRPr>
          </a:p>
          <a:p>
            <a:r>
              <a:rPr lang="en-US" dirty="0" smtClean="0">
                <a:latin typeface="Franklin Gothic Book"/>
                <a:cs typeface="Franklin Gothic Book"/>
              </a:rPr>
              <a:t>Measures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Color Wheel </a:t>
            </a:r>
            <a:r>
              <a:rPr lang="en-US" dirty="0">
                <a:latin typeface="Franklin Gothic Book"/>
                <a:cs typeface="Franklin Gothic Book"/>
              </a:rPr>
              <a:t>(</a:t>
            </a:r>
            <a:r>
              <a:rPr lang="en-US" dirty="0" err="1">
                <a:latin typeface="Franklin Gothic Book"/>
                <a:cs typeface="Franklin Gothic Book"/>
              </a:rPr>
              <a:t>Coard</a:t>
            </a:r>
            <a:r>
              <a:rPr lang="en-US" dirty="0">
                <a:latin typeface="Franklin Gothic Book"/>
                <a:cs typeface="Franklin Gothic Book"/>
              </a:rPr>
              <a:t>, </a:t>
            </a:r>
            <a:r>
              <a:rPr lang="en-US" dirty="0" err="1">
                <a:latin typeface="Franklin Gothic Book"/>
                <a:cs typeface="Franklin Gothic Book"/>
              </a:rPr>
              <a:t>Breland</a:t>
            </a:r>
            <a:r>
              <a:rPr lang="en-US" dirty="0">
                <a:latin typeface="Franklin Gothic Book"/>
                <a:cs typeface="Franklin Gothic Book"/>
              </a:rPr>
              <a:t>, &amp; </a:t>
            </a:r>
            <a:r>
              <a:rPr lang="en-US" dirty="0" err="1">
                <a:latin typeface="Franklin Gothic Book"/>
                <a:cs typeface="Franklin Gothic Book"/>
              </a:rPr>
              <a:t>Raskin</a:t>
            </a:r>
            <a:r>
              <a:rPr lang="en-US" dirty="0">
                <a:latin typeface="Franklin Gothic Book"/>
                <a:cs typeface="Franklin Gothic Book"/>
              </a:rPr>
              <a:t>, 2001) </a:t>
            </a:r>
            <a:endParaRPr lang="en-US" dirty="0" smtClean="0">
              <a:latin typeface="Franklin Gothic Book"/>
              <a:cs typeface="Franklin Gothic Book"/>
            </a:endParaRPr>
          </a:p>
          <a:p>
            <a:r>
              <a:rPr lang="en-US" dirty="0" smtClean="0">
                <a:latin typeface="Franklin Gothic Book"/>
                <a:cs typeface="Franklin Gothic Book"/>
              </a:rPr>
              <a:t>Data Analysis</a:t>
            </a:r>
          </a:p>
          <a:p>
            <a:pPr lvl="1"/>
            <a:r>
              <a:rPr lang="en-US" dirty="0">
                <a:latin typeface="Franklin Gothic Book"/>
                <a:cs typeface="Franklin Gothic Book"/>
              </a:rPr>
              <a:t>T</a:t>
            </a:r>
            <a:r>
              <a:rPr lang="en-US" dirty="0" smtClean="0">
                <a:latin typeface="Franklin Gothic Book"/>
                <a:cs typeface="Franklin Gothic Book"/>
              </a:rPr>
              <a:t>wo</a:t>
            </a:r>
            <a:r>
              <a:rPr lang="en-US" dirty="0">
                <a:latin typeface="Franklin Gothic Book"/>
                <a:cs typeface="Franklin Gothic Book"/>
              </a:rPr>
              <a:t>-by-three factorial independent ANOVA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7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Franklin Gothic Book"/>
                <a:ea typeface="ＭＳ 明朝"/>
                <a:cs typeface="Franklin Gothic Book"/>
              </a:rPr>
              <a:t>African American and Latino/a children were significantly more accurate in self-skin tone identification when in homogeneous racial-ethnic groups, with an average discrepancy between actual and self-selected skin tones of 1.2 shades (</a:t>
            </a:r>
            <a:r>
              <a:rPr lang="en-US" i="1" dirty="0">
                <a:latin typeface="Franklin Gothic Book"/>
                <a:ea typeface="ＭＳ 明朝"/>
                <a:cs typeface="Franklin Gothic Book"/>
              </a:rPr>
              <a:t>p</a:t>
            </a:r>
            <a:r>
              <a:rPr lang="en-US" dirty="0">
                <a:latin typeface="Franklin Gothic Book"/>
                <a:ea typeface="ＭＳ 明朝"/>
                <a:cs typeface="Franklin Gothic Book"/>
              </a:rPr>
              <a:t> = .03</a:t>
            </a:r>
            <a:r>
              <a:rPr lang="en-US" dirty="0" smtClean="0">
                <a:latin typeface="Franklin Gothic Book"/>
                <a:ea typeface="ＭＳ 明朝"/>
                <a:cs typeface="Franklin Gothic Book"/>
              </a:rPr>
              <a:t>)</a:t>
            </a:r>
            <a:r>
              <a:rPr lang="en-US" dirty="0" smtClean="0">
                <a:latin typeface="Franklin Gothic Book"/>
                <a:cs typeface="Franklin Gothic Book"/>
              </a:rPr>
              <a:t>. 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Enhanced Interaction/</a:t>
            </a:r>
            <a:r>
              <a:rPr lang="en-US" dirty="0" err="1" smtClean="0">
                <a:latin typeface="Franklin Gothic Book"/>
                <a:cs typeface="Franklin Gothic Book"/>
              </a:rPr>
              <a:t>Moderational</a:t>
            </a:r>
            <a:r>
              <a:rPr lang="en-US" dirty="0" smtClean="0">
                <a:latin typeface="Franklin Gothic Book"/>
                <a:cs typeface="Franklin Gothic Book"/>
              </a:rPr>
              <a:t> Effect</a:t>
            </a:r>
          </a:p>
          <a:p>
            <a:r>
              <a:rPr lang="en-US" dirty="0">
                <a:latin typeface="Franklin Gothic Book"/>
                <a:ea typeface="ＭＳ 明朝"/>
                <a:cs typeface="Franklin Gothic Book"/>
              </a:rPr>
              <a:t>African American and Latino/a children were significantly less accurate in depicting their skin tones, with an average discrepancy of 4.3 shades lighter than their actual skin tones (</a:t>
            </a:r>
            <a:r>
              <a:rPr lang="en-US" i="1" dirty="0">
                <a:latin typeface="Franklin Gothic Book"/>
                <a:ea typeface="ＭＳ 明朝"/>
                <a:cs typeface="Franklin Gothic Book"/>
              </a:rPr>
              <a:t>p</a:t>
            </a:r>
            <a:r>
              <a:rPr lang="en-US" dirty="0">
                <a:latin typeface="Franklin Gothic Book"/>
                <a:ea typeface="ＭＳ 明朝"/>
                <a:cs typeface="Franklin Gothic Book"/>
              </a:rPr>
              <a:t> = .02).</a:t>
            </a:r>
            <a:r>
              <a:rPr lang="en-US" dirty="0">
                <a:latin typeface="Franklin Gothic Book"/>
                <a:cs typeface="Franklin Gothic Book"/>
              </a:rPr>
              <a:t> </a:t>
            </a:r>
            <a:endParaRPr lang="en-US" dirty="0" smtClean="0">
              <a:latin typeface="Franklin Gothic Book"/>
              <a:cs typeface="Franklin Gothic Book"/>
            </a:endParaRP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Antagonistic Interaction/</a:t>
            </a:r>
            <a:r>
              <a:rPr lang="en-US" dirty="0" err="1" smtClean="0">
                <a:latin typeface="Franklin Gothic Book"/>
                <a:cs typeface="Franklin Gothic Book"/>
              </a:rPr>
              <a:t>Moderational</a:t>
            </a:r>
            <a:r>
              <a:rPr lang="en-US" dirty="0" smtClean="0">
                <a:latin typeface="Franklin Gothic Book"/>
                <a:cs typeface="Franklin Gothic Book"/>
              </a:rPr>
              <a:t> Effect 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No significant </a:t>
            </a:r>
            <a:r>
              <a:rPr lang="en-US" dirty="0">
                <a:latin typeface="Franklin Gothic Book"/>
                <a:cs typeface="Franklin Gothic Book"/>
              </a:rPr>
              <a:t>differences in skin-tone identification for White children in homogeneous versus heterogeneous conditions (</a:t>
            </a:r>
            <a:r>
              <a:rPr lang="en-US" i="1" dirty="0">
                <a:latin typeface="Franklin Gothic Book"/>
                <a:cs typeface="Franklin Gothic Book"/>
              </a:rPr>
              <a:t>p </a:t>
            </a:r>
            <a:r>
              <a:rPr lang="en-US" dirty="0">
                <a:latin typeface="Franklin Gothic Book"/>
                <a:cs typeface="Franklin Gothic Book"/>
              </a:rPr>
              <a:t>= .8); the average discrepancy between selected skin tones for White children was .5 </a:t>
            </a:r>
            <a:r>
              <a:rPr lang="en-US" dirty="0" smtClean="0">
                <a:latin typeface="Franklin Gothic Book"/>
                <a:cs typeface="Franklin Gothic Book"/>
              </a:rPr>
              <a:t>shades. 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1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African American and Latino/a children were only slightly more accurate in self-skin tone identification when in homogeneous racial-ethnic groups, but the discrepancy between conditions was </a:t>
            </a:r>
            <a:r>
              <a:rPr lang="en-US" dirty="0" err="1">
                <a:latin typeface="Franklin Gothic Book"/>
                <a:cs typeface="Franklin Gothic Book"/>
              </a:rPr>
              <a:t>nonsignificant</a:t>
            </a:r>
            <a:r>
              <a:rPr lang="en-US" dirty="0">
                <a:latin typeface="Franklin Gothic Book"/>
                <a:cs typeface="Franklin Gothic Book"/>
              </a:rPr>
              <a:t> (</a:t>
            </a:r>
            <a:r>
              <a:rPr lang="en-US" i="1" dirty="0">
                <a:latin typeface="Franklin Gothic Book"/>
                <a:cs typeface="Franklin Gothic Book"/>
              </a:rPr>
              <a:t>p = </a:t>
            </a:r>
            <a:r>
              <a:rPr lang="en-US" dirty="0">
                <a:latin typeface="Franklin Gothic Book"/>
                <a:cs typeface="Franklin Gothic Book"/>
              </a:rPr>
              <a:t>.8), revealing the absence of an interaction effect between racial-ethnic identity and self-skin tone identification in the presence of homogeneous versus heterogeneous racial-ethnic groups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</a:p>
          <a:p>
            <a:pPr marL="45720" indent="0">
              <a:buNone/>
            </a:pPr>
            <a:endParaRPr lang="en-US" dirty="0" smtClean="0">
              <a:latin typeface="Franklin Gothic Book"/>
              <a:cs typeface="Franklin Gothic Book"/>
            </a:endParaRPr>
          </a:p>
          <a:p>
            <a:r>
              <a:rPr lang="en-US" dirty="0" smtClean="0">
                <a:latin typeface="Franklin Gothic Book"/>
                <a:cs typeface="Franklin Gothic Book"/>
              </a:rPr>
              <a:t>No significant </a:t>
            </a:r>
            <a:r>
              <a:rPr lang="en-US" dirty="0">
                <a:latin typeface="Franklin Gothic Book"/>
                <a:cs typeface="Franklin Gothic Book"/>
              </a:rPr>
              <a:t>discrepancies between White children’s and African American or Latino/a children’s accuracy in self-skin tone identification in either condition (</a:t>
            </a:r>
            <a:r>
              <a:rPr lang="en-US" i="1" dirty="0">
                <a:latin typeface="Franklin Gothic Book"/>
                <a:cs typeface="Franklin Gothic Book"/>
              </a:rPr>
              <a:t>p </a:t>
            </a:r>
            <a:r>
              <a:rPr lang="en-US" dirty="0">
                <a:latin typeface="Franklin Gothic Book"/>
                <a:cs typeface="Franklin Gothic Book"/>
              </a:rPr>
              <a:t> = .9), again revealing that racial-ethnic group condition had no </a:t>
            </a:r>
            <a:r>
              <a:rPr lang="en-US" dirty="0" err="1">
                <a:latin typeface="Franklin Gothic Book"/>
                <a:cs typeface="Franklin Gothic Book"/>
              </a:rPr>
              <a:t>moderational</a:t>
            </a:r>
            <a:r>
              <a:rPr lang="en-US" dirty="0">
                <a:latin typeface="Franklin Gothic Book"/>
                <a:cs typeface="Franklin Gothic Book"/>
              </a:rPr>
              <a:t> effect on the variables in question.  </a:t>
            </a:r>
          </a:p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Nonsignificant</a:t>
            </a:r>
            <a:r>
              <a:rPr lang="en-US" dirty="0" smtClean="0"/>
              <a:t> results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04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Results without priming (i.e., The Skin You Live In)? 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Latino/a Children only? Caribbean/Dominican children?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Pre/Post participation in diversity-focused curriculum?</a:t>
            </a:r>
          </a:p>
          <a:p>
            <a:pPr marL="45720" indent="0">
              <a:buNone/>
            </a:pPr>
            <a:endParaRPr lang="en-US" dirty="0">
              <a:latin typeface="Franklin Gothic Book"/>
              <a:cs typeface="Franklin Gothic Book"/>
            </a:endParaRPr>
          </a:p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future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6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1st Grade, Washington Heights, NYC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39556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skin is the color of…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6" y="1848455"/>
            <a:ext cx="4070619" cy="46806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848455"/>
            <a:ext cx="4037859" cy="487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skin is the color of…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94933"/>
            <a:ext cx="3952159" cy="4504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52" y="1664242"/>
            <a:ext cx="4031908" cy="49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8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skin is the color of…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778000"/>
            <a:ext cx="3824514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02" y="1596506"/>
            <a:ext cx="4096084" cy="50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6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Franklin Gothic Book"/>
                <a:cs typeface="Franklin Gothic Book"/>
              </a:rPr>
              <a:t>Colorism</a:t>
            </a:r>
            <a:r>
              <a:rPr lang="en-US" dirty="0" smtClean="0">
                <a:latin typeface="Franklin Gothic Book"/>
                <a:cs typeface="Franklin Gothic Book"/>
              </a:rPr>
              <a:t>: inequality based upon skin tone</a:t>
            </a:r>
          </a:p>
          <a:p>
            <a:pPr marL="45720" indent="0">
              <a:buNone/>
            </a:pPr>
            <a:endParaRPr lang="en-US" dirty="0" smtClean="0">
              <a:latin typeface="Franklin Gothic Book"/>
              <a:cs typeface="Franklin Gothic Book"/>
            </a:endParaRPr>
          </a:p>
          <a:p>
            <a:r>
              <a:rPr lang="en-US" dirty="0">
                <a:latin typeface="Franklin Gothic Book"/>
                <a:cs typeface="Franklin Gothic Book"/>
              </a:rPr>
              <a:t>Internalized </a:t>
            </a:r>
            <a:r>
              <a:rPr lang="en-US" dirty="0" smtClean="0">
                <a:latin typeface="Franklin Gothic Book"/>
                <a:cs typeface="Franklin Gothic Book"/>
              </a:rPr>
              <a:t>Racism: the internalization of racially prejudiced attitudes towards one’s own racial group, and even oneself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033" y="3132667"/>
            <a:ext cx="2767499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0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Franklin Gothic Book"/>
                <a:cs typeface="Franklin Gothic Book"/>
              </a:rPr>
              <a:t>Colorism</a:t>
            </a:r>
            <a:r>
              <a:rPr lang="en-US" dirty="0" smtClean="0">
                <a:latin typeface="Franklin Gothic Book"/>
                <a:cs typeface="Franklin Gothic Book"/>
              </a:rPr>
              <a:t> serves </a:t>
            </a:r>
            <a:r>
              <a:rPr lang="en-US" dirty="0">
                <a:latin typeface="Franklin Gothic Book"/>
                <a:cs typeface="Franklin Gothic Book"/>
              </a:rPr>
              <a:t>as a </a:t>
            </a:r>
            <a:r>
              <a:rPr lang="en-US" dirty="0" err="1">
                <a:latin typeface="Franklin Gothic Book"/>
                <a:cs typeface="Franklin Gothic Book"/>
              </a:rPr>
              <a:t>substystem</a:t>
            </a:r>
            <a:r>
              <a:rPr lang="en-US" dirty="0">
                <a:latin typeface="Franklin Gothic Book"/>
                <a:cs typeface="Franklin Gothic Book"/>
              </a:rPr>
              <a:t> of structural racism within school settings (Hunger, 2016)</a:t>
            </a:r>
          </a:p>
          <a:p>
            <a:r>
              <a:rPr lang="en-US" dirty="0">
                <a:latin typeface="Franklin Gothic Book"/>
                <a:cs typeface="Franklin Gothic Book"/>
              </a:rPr>
              <a:t>Light-skinned people of color complete more years of school than darker-skinned people of color (Allen, </a:t>
            </a:r>
            <a:r>
              <a:rPr lang="en-US" dirty="0" err="1">
                <a:latin typeface="Franklin Gothic Book"/>
                <a:cs typeface="Franklin Gothic Book"/>
              </a:rPr>
              <a:t>Telles</a:t>
            </a:r>
            <a:r>
              <a:rPr lang="en-US" dirty="0">
                <a:latin typeface="Franklin Gothic Book"/>
                <a:cs typeface="Franklin Gothic Book"/>
              </a:rPr>
              <a:t>, &amp; Hunter, 2000; Keith &amp; Herring, 1991; </a:t>
            </a:r>
            <a:r>
              <a:rPr lang="en-US" dirty="0" err="1">
                <a:latin typeface="Franklin Gothic Book"/>
                <a:cs typeface="Franklin Gothic Book"/>
              </a:rPr>
              <a:t>Murguia</a:t>
            </a:r>
            <a:r>
              <a:rPr lang="en-US" dirty="0">
                <a:latin typeface="Franklin Gothic Book"/>
                <a:cs typeface="Franklin Gothic Book"/>
              </a:rPr>
              <a:t> &amp; </a:t>
            </a:r>
            <a:r>
              <a:rPr lang="en-US" dirty="0" err="1">
                <a:latin typeface="Franklin Gothic Book"/>
                <a:cs typeface="Franklin Gothic Book"/>
              </a:rPr>
              <a:t>Telles</a:t>
            </a:r>
            <a:r>
              <a:rPr lang="en-US" dirty="0">
                <a:latin typeface="Franklin Gothic Book"/>
                <a:cs typeface="Franklin Gothic Book"/>
              </a:rPr>
              <a:t>, 1996; </a:t>
            </a:r>
            <a:r>
              <a:rPr lang="en-US" dirty="0" err="1">
                <a:latin typeface="Franklin Gothic Book"/>
                <a:cs typeface="Franklin Gothic Book"/>
              </a:rPr>
              <a:t>Telles</a:t>
            </a:r>
            <a:r>
              <a:rPr lang="en-US" dirty="0">
                <a:latin typeface="Franklin Gothic Book"/>
                <a:cs typeface="Franklin Gothic Book"/>
              </a:rPr>
              <a:t> &amp; Ortiz, 2008). </a:t>
            </a:r>
            <a:endParaRPr lang="en-US" dirty="0" smtClean="0">
              <a:latin typeface="Franklin Gothic Book"/>
              <a:cs typeface="Franklin Gothic Book"/>
            </a:endParaRPr>
          </a:p>
          <a:p>
            <a:r>
              <a:rPr lang="en-US" b="1" dirty="0" smtClean="0">
                <a:latin typeface="Franklin Gothic Book"/>
                <a:cs typeface="Franklin Gothic Book"/>
              </a:rPr>
              <a:t>Halo effect </a:t>
            </a:r>
            <a:r>
              <a:rPr lang="en-US" dirty="0" smtClean="0">
                <a:latin typeface="Franklin Gothic Book"/>
                <a:cs typeface="Franklin Gothic Book"/>
              </a:rPr>
              <a:t>(</a:t>
            </a:r>
            <a:r>
              <a:rPr lang="en-US" dirty="0" err="1" smtClean="0">
                <a:latin typeface="Franklin Gothic Book"/>
                <a:cs typeface="Franklin Gothic Book"/>
              </a:rPr>
              <a:t>Nisbett</a:t>
            </a:r>
            <a:r>
              <a:rPr lang="en-US" dirty="0" smtClean="0">
                <a:latin typeface="Franklin Gothic Book"/>
                <a:cs typeface="Franklin Gothic Book"/>
              </a:rPr>
              <a:t> &amp; Wilson, 1977) </a:t>
            </a:r>
            <a:r>
              <a:rPr lang="en-US" dirty="0" smtClean="0">
                <a:latin typeface="Franklin Gothic Book"/>
                <a:cs typeface="Franklin Gothic Book"/>
                <a:sym typeface="Wingdings"/>
              </a:rPr>
              <a:t> lighter-skinned individuals considered more attractive, intelligent, and kind (Wade, 2008) </a:t>
            </a:r>
            <a:endParaRPr lang="en-US" dirty="0">
              <a:latin typeface="Franklin Gothic Book"/>
              <a:cs typeface="Franklin Gothic Book"/>
            </a:endParaRPr>
          </a:p>
          <a:p>
            <a:r>
              <a:rPr lang="en-US" dirty="0" smtClean="0">
                <a:latin typeface="Franklin Gothic Book"/>
                <a:cs typeface="Franklin Gothic Book"/>
              </a:rPr>
              <a:t>Beauty queue (Hunter, 2002): Girls with lightest skin tones rates as more physically attractive and socially popular 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Colorism</a:t>
            </a:r>
            <a:r>
              <a:rPr lang="en-US" dirty="0" smtClean="0"/>
              <a:t> in the classroom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8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To what extent are children internalizing </a:t>
            </a:r>
            <a:r>
              <a:rPr lang="en-US" dirty="0" err="1" smtClean="0">
                <a:latin typeface="Franklin Gothic Book"/>
                <a:cs typeface="Franklin Gothic Book"/>
              </a:rPr>
              <a:t>colorism</a:t>
            </a:r>
            <a:r>
              <a:rPr lang="en-US" dirty="0" smtClean="0">
                <a:latin typeface="Franklin Gothic Book"/>
                <a:cs typeface="Franklin Gothic Book"/>
              </a:rPr>
              <a:t>?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Clark &amp; Clark (1947): Black dolls ascribed more negative characteristics, and White dolls ascribed more positive characteristics by Black and White preschool children, alike 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Internalized </a:t>
            </a:r>
            <a:r>
              <a:rPr lang="en-US" dirty="0" err="1" smtClean="0"/>
              <a:t>colorism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33" y="3422650"/>
            <a:ext cx="4051300" cy="30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" indent="0">
              <a:buNone/>
            </a:pPr>
            <a:r>
              <a:rPr lang="en-US" i="1" dirty="0" smtClean="0">
                <a:latin typeface="Franklin Gothic Book"/>
                <a:cs typeface="Franklin Gothic Book"/>
              </a:rPr>
              <a:t>Racial</a:t>
            </a:r>
            <a:r>
              <a:rPr lang="en-US" i="1" dirty="0">
                <a:latin typeface="Franklin Gothic Book"/>
                <a:cs typeface="Franklin Gothic Book"/>
              </a:rPr>
              <a:t>-ethnic group hetero- and homogeneity moderates the relationship between African American and Latino/a first graders’ racial identity and the accuracy of their self-skin tone identification. </a:t>
            </a:r>
            <a:endParaRPr lang="en-US" i="1" dirty="0" smtClean="0"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621976"/>
              </p:ext>
            </p:extLst>
          </p:nvPr>
        </p:nvGraphicFramePr>
        <p:xfrm>
          <a:off x="1185333" y="3135749"/>
          <a:ext cx="6739467" cy="3092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489"/>
                <a:gridCol w="2246489"/>
                <a:gridCol w="2246489"/>
              </a:tblGrid>
              <a:tr h="8201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Racial-Ethnic Group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Homogeneous Group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Hetergeneous</a:t>
                      </a:r>
                      <a:r>
                        <a:rPr lang="en-US" sz="2400" dirty="0" smtClean="0"/>
                        <a:t> Group</a:t>
                      </a:r>
                      <a:endParaRPr lang="en-US" sz="2400" dirty="0"/>
                    </a:p>
                  </a:txBody>
                  <a:tcPr/>
                </a:tc>
              </a:tr>
              <a:tr h="967436">
                <a:tc>
                  <a:txBody>
                    <a:bodyPr/>
                    <a:lstStyle/>
                    <a:p>
                      <a:r>
                        <a:rPr lang="en-US" dirty="0" smtClean="0"/>
                        <a:t>African American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Antagonistic </a:t>
                      </a:r>
                      <a:r>
                        <a:rPr lang="en-US" dirty="0" err="1" smtClean="0"/>
                        <a:t>Moderational</a:t>
                      </a:r>
                      <a:r>
                        <a:rPr lang="en-US" dirty="0" smtClean="0"/>
                        <a:t> 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Enhanced </a:t>
                      </a:r>
                      <a:r>
                        <a:rPr lang="en-US" dirty="0" err="1" smtClean="0"/>
                        <a:t>Moderational</a:t>
                      </a:r>
                      <a:r>
                        <a:rPr lang="en-US" dirty="0" smtClean="0"/>
                        <a:t> Effect </a:t>
                      </a:r>
                      <a:endParaRPr lang="en-US" dirty="0"/>
                    </a:p>
                  </a:txBody>
                  <a:tcPr/>
                </a:tc>
              </a:tr>
              <a:tr h="780388">
                <a:tc>
                  <a:txBody>
                    <a:bodyPr/>
                    <a:lstStyle/>
                    <a:p>
                      <a:r>
                        <a:rPr lang="en-US" dirty="0" smtClean="0"/>
                        <a:t>Latino/a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Antagonistic </a:t>
                      </a:r>
                      <a:r>
                        <a:rPr lang="en-US" dirty="0" err="1" smtClean="0"/>
                        <a:t>Moderational</a:t>
                      </a:r>
                      <a:r>
                        <a:rPr lang="en-US" dirty="0" smtClean="0"/>
                        <a:t> Effect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Enhanced </a:t>
                      </a:r>
                      <a:r>
                        <a:rPr lang="en-US" dirty="0" err="1" smtClean="0"/>
                        <a:t>Moderational</a:t>
                      </a:r>
                      <a:r>
                        <a:rPr lang="en-US" dirty="0" smtClean="0"/>
                        <a:t> Effect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87549">
                <a:tc>
                  <a:txBody>
                    <a:bodyPr/>
                    <a:lstStyle/>
                    <a:p>
                      <a:r>
                        <a:rPr lang="en-US" dirty="0" smtClean="0"/>
                        <a:t>White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Effect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63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135</TotalTime>
  <Words>869</Words>
  <Application>Microsoft Macintosh PowerPoint</Application>
  <PresentationFormat>On-screen Show (4:3)</PresentationFormat>
  <Paragraphs>72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Grid</vt:lpstr>
      <vt:lpstr>Internalized Colorism in the Classroom </vt:lpstr>
      <vt:lpstr>1st Grade, Washington Heights, NYC</vt:lpstr>
      <vt:lpstr>My skin is the color of…</vt:lpstr>
      <vt:lpstr>My skin is the color of…</vt:lpstr>
      <vt:lpstr>My skin is the color of…</vt:lpstr>
      <vt:lpstr>Literature Review </vt:lpstr>
      <vt:lpstr>Colorism in the classroom</vt:lpstr>
      <vt:lpstr>Internalized colorism</vt:lpstr>
      <vt:lpstr>Hypotheses</vt:lpstr>
      <vt:lpstr>Hypotheses Broken down</vt:lpstr>
      <vt:lpstr>Methods</vt:lpstr>
      <vt:lpstr>Significant results</vt:lpstr>
      <vt:lpstr>Nonsignificant results </vt:lpstr>
      <vt:lpstr>Implications for future research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Internalized Colorism in the Classroom: Heterogeneous and Homogenous Grouping as Moderators of Self-Skin Tone Identification </dc:title>
  <dc:creator>Lauren</dc:creator>
  <cp:lastModifiedBy>Lauren</cp:lastModifiedBy>
  <cp:revision>25</cp:revision>
  <dcterms:created xsi:type="dcterms:W3CDTF">2016-04-20T19:39:46Z</dcterms:created>
  <dcterms:modified xsi:type="dcterms:W3CDTF">2016-04-21T18:23:54Z</dcterms:modified>
</cp:coreProperties>
</file>