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8" r:id="rId2"/>
    <p:sldId id="271" r:id="rId3"/>
    <p:sldId id="260" r:id="rId4"/>
    <p:sldId id="261" r:id="rId5"/>
    <p:sldId id="263" r:id="rId6"/>
    <p:sldId id="272" r:id="rId7"/>
    <p:sldId id="265" r:id="rId8"/>
    <p:sldId id="267" r:id="rId9"/>
    <p:sldId id="273" r:id="rId10"/>
    <p:sldId id="274" r:id="rId11"/>
    <p:sldId id="27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60"/>
  </p:normalViewPr>
  <p:slideViewPr>
    <p:cSldViewPr>
      <p:cViewPr varScale="1">
        <p:scale>
          <a:sx n="84" d="100"/>
          <a:sy n="84" d="100"/>
        </p:scale>
        <p:origin x="1406" y="5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684EF6-118E-434D-A43B-176E146096DD}" type="datetimeFigureOut">
              <a:rPr lang="en-US" smtClean="0"/>
              <a:t>6/16/2015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AA6C17-7562-47EF-A1A2-71898B1E74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0074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AA6C17-7562-47EF-A1A2-71898B1E747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4009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AA6C17-7562-47EF-A1A2-71898B1E747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0686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AA6C17-7562-47EF-A1A2-71898B1E747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3893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AA6C17-7562-47EF-A1A2-71898B1E747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20882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-1" y="2545080"/>
            <a:ext cx="9144000" cy="3255264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-1" y="2667000"/>
            <a:ext cx="9144000" cy="2739571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-1" y="5479143"/>
            <a:ext cx="9144000" cy="235857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599" y="2819400"/>
            <a:ext cx="8686800" cy="1470025"/>
          </a:xfrm>
        </p:spPr>
        <p:txBody>
          <a:bodyPr anchor="b">
            <a:noAutofit/>
          </a:bodyPr>
          <a:lstStyle>
            <a:lvl1pPr>
              <a:defRPr sz="7200" b="0" cap="none" spc="0">
                <a:ln w="13970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499" y="4800600"/>
            <a:ext cx="8001000" cy="5334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58BF2-9BB1-449B-8D98-656448F4D8B0}" type="datetimeFigureOut">
              <a:rPr lang="en-US" smtClean="0"/>
              <a:t>6/16/2015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3148584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spc="150" dirty="0" smtClean="0">
                <a:solidFill>
                  <a:schemeClr val="accent1"/>
                </a:solidFill>
                <a:sym typeface="Wingdings"/>
              </a:rPr>
              <a:t></a:t>
            </a:r>
            <a:endParaRPr lang="en-US" sz="3200" spc="150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62399" y="4392168"/>
            <a:ext cx="1219200" cy="365125"/>
          </a:xfrm>
        </p:spPr>
        <p:txBody>
          <a:bodyPr/>
          <a:lstStyle>
            <a:lvl1pPr algn="ctr">
              <a:defRPr sz="2400">
                <a:latin typeface="+mj-lt"/>
              </a:defRPr>
            </a:lvl1pPr>
          </a:lstStyle>
          <a:p>
            <a:fld id="{86F75922-ED94-42C0-966B-6E29A1F11FDA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4818888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spc="150" dirty="0" smtClean="0">
                <a:solidFill>
                  <a:schemeClr val="accent1"/>
                </a:solidFill>
                <a:sym typeface="Wingdings"/>
              </a:rPr>
              <a:t></a:t>
            </a:r>
            <a:endParaRPr lang="en-US" sz="3200" spc="150" dirty="0">
              <a:solidFill>
                <a:schemeClr val="accent1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58BF2-9BB1-449B-8D98-656448F4D8B0}" type="datetimeFigureOut">
              <a:rPr lang="en-US" smtClean="0"/>
              <a:t>6/16/2015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75922-ED94-42C0-966B-6E29A1F11F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4591050" y="2409824"/>
            <a:ext cx="6858000" cy="2038351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 rot="5400000">
            <a:off x="4668203" y="2570797"/>
            <a:ext cx="6858000" cy="1716405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5200" y="274638"/>
            <a:ext cx="1447800" cy="5851525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199" y="274638"/>
            <a:ext cx="6353175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58BF2-9BB1-449B-8D98-656448F4D8B0}" type="datetimeFigureOut">
              <a:rPr lang="en-US" smtClean="0"/>
              <a:t>6/16/2015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96000" y="6356350"/>
            <a:ext cx="762000" cy="365125"/>
          </a:xfrm>
        </p:spPr>
        <p:txBody>
          <a:bodyPr/>
          <a:lstStyle/>
          <a:p>
            <a:fld id="{86F75922-ED94-42C0-966B-6E29A1F11FD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 rot="5400000">
            <a:off x="3681476" y="3354324"/>
            <a:ext cx="6858000" cy="149352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58BF2-9BB1-449B-8D98-656448F4D8B0}" type="datetimeFigureOut">
              <a:rPr lang="en-US" smtClean="0"/>
              <a:t>6/16/2015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75922-ED94-42C0-966B-6E29A1F11F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1" y="2545080"/>
            <a:ext cx="9144000" cy="3255264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-1" y="2667000"/>
            <a:ext cx="9144000" cy="2739571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-1" y="5479143"/>
            <a:ext cx="9144000" cy="235857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599" y="2819400"/>
            <a:ext cx="8686800" cy="1463040"/>
          </a:xfrm>
        </p:spPr>
        <p:txBody>
          <a:bodyPr anchor="b" anchorCtr="0">
            <a:noAutofit/>
          </a:bodyPr>
          <a:lstStyle>
            <a:lvl1pPr algn="ctr">
              <a:defRPr sz="72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499" y="4800600"/>
            <a:ext cx="8001000" cy="548640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58BF2-9BB1-449B-8D98-656448F4D8B0}" type="datetimeFigureOut">
              <a:rPr lang="en-US" smtClean="0"/>
              <a:t>6/16/2015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59352" y="4389120"/>
            <a:ext cx="1216152" cy="365125"/>
          </a:xfrm>
        </p:spPr>
        <p:txBody>
          <a:bodyPr/>
          <a:lstStyle>
            <a:lvl1pPr algn="ctr">
              <a:defRPr sz="2400">
                <a:solidFill>
                  <a:srgbClr val="FFFFFF"/>
                </a:solidFill>
              </a:defRPr>
            </a:lvl1pPr>
          </a:lstStyle>
          <a:p>
            <a:fld id="{86F75922-ED94-42C0-966B-6E29A1F11FDA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4818888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spc="150" dirty="0" smtClean="0">
                <a:solidFill>
                  <a:srgbClr val="FFFFFF"/>
                </a:solidFill>
                <a:sym typeface="Wingdings"/>
              </a:rPr>
              <a:t></a:t>
            </a:r>
            <a:endParaRPr lang="en-US" sz="3200" spc="150" dirty="0">
              <a:solidFill>
                <a:srgbClr val="FFFFFF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148584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spc="150" dirty="0" smtClean="0">
                <a:solidFill>
                  <a:srgbClr val="FFFFFF"/>
                </a:solidFill>
                <a:sym typeface="Wingdings"/>
              </a:rPr>
              <a:t></a:t>
            </a:r>
            <a:endParaRPr lang="en-US" sz="3200" spc="150" dirty="0">
              <a:solidFill>
                <a:srgbClr val="FFFFFF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58BF2-9BB1-449B-8D98-656448F4D8B0}" type="datetimeFigureOut">
              <a:rPr lang="en-US" smtClean="0"/>
              <a:t>6/16/2015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75922-ED94-42C0-966B-6E29A1F11F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58BF2-9BB1-449B-8D98-656448F4D8B0}" type="datetimeFigureOut">
              <a:rPr lang="en-US" smtClean="0"/>
              <a:t>6/16/2015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75922-ED94-42C0-966B-6E29A1F11F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58BF2-9BB1-449B-8D98-656448F4D8B0}" type="datetimeFigureOut">
              <a:rPr lang="en-US" smtClean="0"/>
              <a:t>6/16/2015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75922-ED94-42C0-966B-6E29A1F11F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58BF2-9BB1-449B-8D98-656448F4D8B0}" type="datetimeFigureOut">
              <a:rPr lang="en-US" smtClean="0"/>
              <a:t>6/16/2015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75922-ED94-42C0-966B-6E29A1F11F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5638800" cy="946150"/>
          </a:xfrm>
        </p:spPr>
        <p:txBody>
          <a:bodyPr anchor="ctr">
            <a:noAutofit/>
          </a:bodyPr>
          <a:lstStyle>
            <a:lvl1pPr algn="l"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8912" y="1719072"/>
            <a:ext cx="8247888" cy="45354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58BF2-9BB1-449B-8D98-656448F4D8B0}" type="datetimeFigureOut">
              <a:rPr lang="en-US" smtClean="0"/>
              <a:t>6/16/2015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75922-ED94-42C0-966B-6E29A1F11FD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172200" y="161544"/>
            <a:ext cx="2971800" cy="115214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48400" y="274320"/>
            <a:ext cx="2743200" cy="944880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Rectangle 8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6880" y="1717040"/>
            <a:ext cx="8249920" cy="4531360"/>
          </a:xfrm>
          <a:solidFill>
            <a:schemeClr val="bg2">
              <a:lumMod val="60000"/>
              <a:lumOff val="40000"/>
            </a:schemeClr>
          </a:solidFill>
          <a:effectLst>
            <a:outerShdw blurRad="76200" dist="38100" dir="3600000" algn="ctr" rotWithShape="0">
              <a:srgbClr val="000000">
                <a:alpha val="50000"/>
              </a:srgb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58BF2-9BB1-449B-8D98-656448F4D8B0}" type="datetimeFigureOut">
              <a:rPr lang="en-US" smtClean="0"/>
              <a:t>6/16/2015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75922-ED94-42C0-966B-6E29A1F11FD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172200" y="161544"/>
            <a:ext cx="2971800" cy="115214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5638800" cy="1005840"/>
          </a:xfrm>
        </p:spPr>
        <p:txBody>
          <a:bodyPr anchor="ctr">
            <a:noAutofit/>
          </a:bodyPr>
          <a:lstStyle>
            <a:lvl1pPr algn="l"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48400" y="228600"/>
            <a:ext cx="2819400" cy="1005840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100584"/>
            <a:ext cx="9144000" cy="1453896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167641"/>
            <a:ext cx="9144000" cy="1154314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82880"/>
            <a:ext cx="8229600" cy="11116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0FD58BF2-9BB1-449B-8D98-656448F4D8B0}" type="datetimeFigureOut">
              <a:rPr lang="en-US" smtClean="0"/>
              <a:t>6/16/2015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86F75922-ED94-42C0-966B-6E29A1F11FD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1368552"/>
            <a:ext cx="9144000" cy="149352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b="0" kern="1200" cap="none" spc="0">
          <a:ln w="13970" cmpd="sng">
            <a:solidFill>
              <a:srgbClr val="FFFFFF"/>
            </a:solidFill>
            <a:prstDash val="solid"/>
          </a:ln>
          <a:solidFill>
            <a:srgbClr val="FFFFFF"/>
          </a:solidFill>
          <a:effectLst>
            <a:outerShdw blurRad="63500" dir="3600000" algn="tl" rotWithShape="0">
              <a:srgbClr val="000000">
                <a:alpha val="7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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Courier New" pitchFamily="49" charset="0"/>
        <a:buChar char="o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cap="small" dirty="0" smtClean="0">
                <a:uFill>
                  <a:solidFill>
                    <a:schemeClr val="accent1"/>
                  </a:solidFill>
                </a:uFill>
              </a:rPr>
              <a:t>Determining Therapeutic Process and Termination </a:t>
            </a:r>
            <a:endParaRPr lang="en-US" sz="4800" cap="small" dirty="0">
              <a:uFill>
                <a:solidFill>
                  <a:schemeClr val="accent1"/>
                </a:solidFill>
              </a:u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95800"/>
          </a:xfrm>
        </p:spPr>
        <p:txBody>
          <a:bodyPr>
            <a:normAutofit/>
          </a:bodyPr>
          <a:lstStyle/>
          <a:p>
            <a:r>
              <a:rPr lang="en-US" dirty="0" smtClean="0"/>
              <a:t>Determining therapeutic movement within sessions</a:t>
            </a:r>
          </a:p>
          <a:p>
            <a:pPr lvl="1"/>
            <a:r>
              <a:rPr lang="en-US" dirty="0" smtClean="0"/>
              <a:t>Changes in outside behavior might occur before changes in therapy behavior</a:t>
            </a:r>
          </a:p>
          <a:p>
            <a:pPr lvl="2"/>
            <a:r>
              <a:rPr lang="en-US" dirty="0" smtClean="0"/>
              <a:t>Less need for inappropriate behavioral expression outside session</a:t>
            </a:r>
          </a:p>
          <a:p>
            <a:pPr lvl="2"/>
            <a:r>
              <a:rPr lang="en-US" dirty="0" smtClean="0"/>
              <a:t>Still need for inappropriate behavioral expression in session because it is a safe place</a:t>
            </a:r>
          </a:p>
          <a:p>
            <a:pPr lvl="1"/>
            <a:r>
              <a:rPr lang="en-US" dirty="0" smtClean="0"/>
              <a:t>Be consistent, patient, and understanding, and wait for change</a:t>
            </a:r>
          </a:p>
          <a:p>
            <a:r>
              <a:rPr lang="en-US" dirty="0"/>
              <a:t>Dimensions of change</a:t>
            </a:r>
          </a:p>
          <a:p>
            <a:pPr lvl="1"/>
            <a:r>
              <a:rPr lang="en-US" dirty="0"/>
              <a:t>Firsts (first-time behaviors)</a:t>
            </a:r>
          </a:p>
          <a:p>
            <a:pPr lvl="2"/>
            <a:r>
              <a:rPr lang="en-US" dirty="0"/>
              <a:t>Self-direction of play</a:t>
            </a:r>
          </a:p>
          <a:p>
            <a:pPr lvl="2"/>
            <a:r>
              <a:rPr lang="en-US" dirty="0"/>
              <a:t>Helpfulness with </a:t>
            </a:r>
            <a:r>
              <a:rPr lang="en-US" dirty="0" smtClean="0"/>
              <a:t>clean-up </a:t>
            </a:r>
            <a:r>
              <a:rPr lang="en-US" dirty="0"/>
              <a:t>time</a:t>
            </a:r>
          </a:p>
          <a:p>
            <a:pPr lvl="2"/>
            <a:r>
              <a:rPr lang="en-US" dirty="0"/>
              <a:t>Separation from parents and therapist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88315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cap="small" dirty="0">
                <a:uFill>
                  <a:solidFill>
                    <a:schemeClr val="accent1"/>
                  </a:solidFill>
                </a:uFill>
              </a:rPr>
              <a:t>Intensive and Short-Term Play Therapy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en-US" dirty="0"/>
              <a:t>Research on </a:t>
            </a:r>
            <a:r>
              <a:rPr lang="en-US" dirty="0" smtClean="0"/>
              <a:t>short-term </a:t>
            </a:r>
            <a:r>
              <a:rPr lang="en-US" dirty="0"/>
              <a:t>play </a:t>
            </a:r>
            <a:r>
              <a:rPr lang="en-US" dirty="0" smtClean="0"/>
              <a:t>therapy (cont.)</a:t>
            </a:r>
            <a:endParaRPr lang="en-US" dirty="0"/>
          </a:p>
          <a:p>
            <a:pPr lvl="1"/>
            <a:r>
              <a:rPr lang="en-US" dirty="0"/>
              <a:t>Improvements </a:t>
            </a:r>
            <a:r>
              <a:rPr lang="en-US" dirty="0" smtClean="0"/>
              <a:t>in a girl experiencing parental loss</a:t>
            </a:r>
          </a:p>
          <a:p>
            <a:pPr lvl="1"/>
            <a:r>
              <a:rPr lang="en-US" dirty="0" smtClean="0"/>
              <a:t>Improvements in children with an emotional or physical disorder affecting learning </a:t>
            </a:r>
            <a:endParaRPr lang="en-US" dirty="0"/>
          </a:p>
          <a:p>
            <a:pPr lvl="1"/>
            <a:r>
              <a:rPr lang="en-US" dirty="0"/>
              <a:t>Improvements </a:t>
            </a:r>
            <a:r>
              <a:rPr lang="en-US" dirty="0" smtClean="0"/>
              <a:t>in “at-risk” children</a:t>
            </a:r>
            <a:endParaRPr lang="en-US" dirty="0"/>
          </a:p>
          <a:p>
            <a:pPr lvl="1"/>
            <a:r>
              <a:rPr lang="en-US" dirty="0"/>
              <a:t>Improvements </a:t>
            </a:r>
            <a:r>
              <a:rPr lang="en-US" dirty="0" smtClean="0"/>
              <a:t>in young children experiencing behavioral adjustment difficulties</a:t>
            </a:r>
            <a:endParaRPr lang="en-US" dirty="0"/>
          </a:p>
          <a:p>
            <a:pPr lvl="1"/>
            <a:r>
              <a:rPr lang="en-US" dirty="0"/>
              <a:t>Improvements </a:t>
            </a:r>
            <a:r>
              <a:rPr lang="en-US" dirty="0" smtClean="0"/>
              <a:t>in children traumatized by the Oklahoma City </a:t>
            </a:r>
            <a:r>
              <a:rPr lang="en-US" dirty="0" smtClean="0"/>
              <a:t>bombing</a:t>
            </a:r>
          </a:p>
          <a:p>
            <a:pPr lvl="1"/>
            <a:r>
              <a:rPr lang="en-US" dirty="0" smtClean="0"/>
              <a:t>Improvements in socially immature children</a:t>
            </a:r>
          </a:p>
          <a:p>
            <a:pPr lvl="1"/>
            <a:r>
              <a:rPr lang="en-US" dirty="0" smtClean="0"/>
              <a:t>Improvements in hearing-impaired children</a:t>
            </a:r>
          </a:p>
          <a:p>
            <a:pPr lvl="1"/>
            <a:r>
              <a:rPr lang="en-US" dirty="0" smtClean="0"/>
              <a:t>Improvements in a girl diagnosed with trichotillomania</a:t>
            </a:r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4029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cap="small" dirty="0">
                <a:uFill>
                  <a:solidFill>
                    <a:schemeClr val="accent1"/>
                  </a:solidFill>
                </a:uFill>
              </a:rPr>
              <a:t>Intensive and Short-Term Play Therapy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en-US" dirty="0" smtClean="0"/>
              <a:t>Short-term Child-Parent Relationship Therapy (CPRT)</a:t>
            </a:r>
          </a:p>
          <a:p>
            <a:pPr lvl="1"/>
            <a:r>
              <a:rPr lang="en-US" dirty="0" smtClean="0"/>
              <a:t>10 sessions of parent training in basic child-centered play therapy principles and skills</a:t>
            </a:r>
          </a:p>
          <a:p>
            <a:pPr lvl="1"/>
            <a:r>
              <a:rPr lang="en-US" dirty="0" smtClean="0"/>
              <a:t>7 sessions with </a:t>
            </a:r>
            <a:r>
              <a:rPr lang="en-US" dirty="0" smtClean="0"/>
              <a:t>parents </a:t>
            </a:r>
            <a:r>
              <a:rPr lang="en-US" dirty="0" smtClean="0"/>
              <a:t>practicing on child</a:t>
            </a:r>
          </a:p>
          <a:p>
            <a:pPr lvl="1"/>
            <a:r>
              <a:rPr lang="en-US" dirty="0" smtClean="0"/>
              <a:t>Parents start therapy after third filial training session</a:t>
            </a:r>
          </a:p>
          <a:p>
            <a:pPr lvl="1"/>
            <a:r>
              <a:rPr lang="en-US" dirty="0" smtClean="0"/>
              <a:t>Improvements in parents and children reported in over 40 controlled outcome research studies with over 1,000 paraprofessionals (primary parents)</a:t>
            </a:r>
          </a:p>
          <a:p>
            <a:pPr lvl="1"/>
            <a:r>
              <a:rPr lang="en-US" dirty="0" smtClean="0"/>
              <a:t>CCPT and CPRT have been used in</a:t>
            </a:r>
          </a:p>
          <a:p>
            <a:pPr lvl="2"/>
            <a:r>
              <a:rPr lang="en-US" dirty="0" smtClean="0"/>
              <a:t>School settings </a:t>
            </a:r>
          </a:p>
          <a:p>
            <a:pPr lvl="2"/>
            <a:r>
              <a:rPr lang="en-US" dirty="0" smtClean="0"/>
              <a:t>Hospital settings</a:t>
            </a:r>
          </a:p>
          <a:p>
            <a:pPr lvl="2"/>
            <a:r>
              <a:rPr lang="en-US" dirty="0" smtClean="0"/>
              <a:t>Group </a:t>
            </a:r>
            <a:r>
              <a:rPr lang="en-US" dirty="0" smtClean="0"/>
              <a:t>settings</a:t>
            </a:r>
          </a:p>
          <a:p>
            <a:pPr lvl="2"/>
            <a:r>
              <a:rPr lang="en-US" dirty="0" smtClean="0"/>
              <a:t>Short-term</a:t>
            </a:r>
          </a:p>
          <a:p>
            <a:pPr lvl="2"/>
            <a:r>
              <a:rPr lang="en-US" dirty="0"/>
              <a:t>I</a:t>
            </a:r>
            <a:r>
              <a:rPr lang="en-US" dirty="0" smtClean="0"/>
              <a:t>ntensive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88878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cap="small" dirty="0">
                <a:uFill>
                  <a:solidFill>
                    <a:schemeClr val="accent1"/>
                  </a:solidFill>
                </a:uFill>
              </a:rPr>
              <a:t>Determining Therapeutic Process and Termination 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Dimensions of change (</a:t>
            </a:r>
            <a:r>
              <a:rPr lang="en-US" dirty="0" smtClean="0"/>
              <a:t>cont.)</a:t>
            </a:r>
            <a:endParaRPr lang="en-US" dirty="0" smtClean="0"/>
          </a:p>
          <a:p>
            <a:pPr lvl="1"/>
            <a:r>
              <a:rPr lang="en-US" dirty="0" smtClean="0"/>
              <a:t>Themes in play behavior</a:t>
            </a:r>
          </a:p>
          <a:p>
            <a:pPr lvl="2"/>
            <a:r>
              <a:rPr lang="en-US" dirty="0" smtClean="0"/>
              <a:t>Definition: “The recurrence of certain events or topics in a child’s play, either within a session or across several sessions. A key point here is the recurrence of the play after some lapse of time or an intervening period of play in which the theme is not played out” (p. 353).</a:t>
            </a:r>
          </a:p>
          <a:p>
            <a:pPr lvl="2"/>
            <a:r>
              <a:rPr lang="en-US" dirty="0" smtClean="0"/>
              <a:t>Theme might not always be recognizable</a:t>
            </a:r>
          </a:p>
          <a:p>
            <a:pPr lvl="2"/>
            <a:r>
              <a:rPr lang="en-US" dirty="0" smtClean="0"/>
              <a:t>Repetition of play behaviors reflects underlying emotional issues that can vary in intensity</a:t>
            </a:r>
          </a:p>
          <a:p>
            <a:pPr lvl="2"/>
            <a:r>
              <a:rPr lang="en-US" dirty="0" smtClean="0"/>
              <a:t>When themes disappear, it could mean that the child has resolved the conflict </a:t>
            </a:r>
          </a:p>
        </p:txBody>
      </p:sp>
    </p:spTree>
    <p:extLst>
      <p:ext uri="{BB962C8B-B14F-4D97-AF65-F5344CB8AC3E}">
        <p14:creationId xmlns:p14="http://schemas.microsoft.com/office/powerpoint/2010/main" val="1853183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82880"/>
            <a:ext cx="8686800" cy="1111664"/>
          </a:xfrm>
        </p:spPr>
        <p:txBody>
          <a:bodyPr>
            <a:normAutofit fontScale="90000"/>
          </a:bodyPr>
          <a:lstStyle/>
          <a:p>
            <a:r>
              <a:rPr lang="en-US" cap="small" dirty="0">
                <a:uFill>
                  <a:solidFill>
                    <a:schemeClr val="accent1"/>
                  </a:solidFill>
                </a:uFill>
              </a:rPr>
              <a:t>Determining Therapeutic Process and Termination </a:t>
            </a:r>
            <a:endParaRPr lang="en-US" cap="smal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Dimensions of change (</a:t>
            </a:r>
            <a:r>
              <a:rPr lang="en-US" dirty="0" smtClean="0"/>
              <a:t>cont.)</a:t>
            </a:r>
            <a:endParaRPr lang="en-US" dirty="0" smtClean="0"/>
          </a:p>
          <a:p>
            <a:pPr lvl="1"/>
            <a:r>
              <a:rPr lang="en-US" dirty="0"/>
              <a:t>Clarifying themes</a:t>
            </a:r>
          </a:p>
          <a:p>
            <a:pPr lvl="2"/>
            <a:r>
              <a:rPr lang="en-US" dirty="0"/>
              <a:t>For therapist’s sake</a:t>
            </a:r>
          </a:p>
          <a:p>
            <a:pPr lvl="2"/>
            <a:r>
              <a:rPr lang="en-US" dirty="0"/>
              <a:t>To understand what child is exploring, </a:t>
            </a:r>
            <a:r>
              <a:rPr lang="en-US" dirty="0" smtClean="0"/>
              <a:t>experiencing, </a:t>
            </a:r>
            <a:r>
              <a:rPr lang="en-US" dirty="0"/>
              <a:t>and working through</a:t>
            </a:r>
          </a:p>
          <a:p>
            <a:pPr lvl="2"/>
            <a:r>
              <a:rPr lang="en-US" dirty="0"/>
              <a:t>To help therapist become more sensitive and empathic toward child</a:t>
            </a:r>
          </a:p>
          <a:p>
            <a:pPr lvl="2"/>
            <a:r>
              <a:rPr lang="en-US" dirty="0"/>
              <a:t>Not intended to provide child with insight</a:t>
            </a:r>
          </a:p>
          <a:p>
            <a:pPr lvl="3"/>
            <a:r>
              <a:rPr lang="en-US" dirty="0"/>
              <a:t>Therapist could be wrong</a:t>
            </a:r>
          </a:p>
          <a:p>
            <a:pPr lvl="3"/>
            <a:r>
              <a:rPr lang="en-US" dirty="0"/>
              <a:t>Therapist could be predisposed to seeing certain themes for personal or theoretical reasons</a:t>
            </a:r>
          </a:p>
          <a:p>
            <a:pPr lvl="2"/>
            <a:r>
              <a:rPr lang="en-US" dirty="0"/>
              <a:t>Therapist’s </a:t>
            </a:r>
            <a:r>
              <a:rPr lang="en-US" dirty="0" smtClean="0"/>
              <a:t>clarification is more likely accurate when the play approximates a known significant event in the child’s life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36781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cap="small" dirty="0">
                <a:uFill>
                  <a:solidFill>
                    <a:schemeClr val="accent1"/>
                  </a:solidFill>
                </a:uFill>
              </a:rPr>
              <a:t>Determining Therapeutic Process and Termination 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rgbClr val="55554A"/>
                </a:solidFill>
              </a:rPr>
              <a:t>The meaning of termination</a:t>
            </a:r>
          </a:p>
          <a:p>
            <a:pPr lvl="1"/>
            <a:r>
              <a:rPr lang="en-US" dirty="0" smtClean="0">
                <a:solidFill>
                  <a:srgbClr val="55554A"/>
                </a:solidFill>
              </a:rPr>
              <a:t>Reference points for determining termination</a:t>
            </a:r>
          </a:p>
          <a:p>
            <a:pPr lvl="2"/>
            <a:r>
              <a:rPr lang="en-US" dirty="0" smtClean="0">
                <a:solidFill>
                  <a:srgbClr val="55554A"/>
                </a:solidFill>
              </a:rPr>
              <a:t>Less dependence on therapist</a:t>
            </a:r>
          </a:p>
          <a:p>
            <a:pPr lvl="2"/>
            <a:r>
              <a:rPr lang="en-US" dirty="0" smtClean="0">
                <a:solidFill>
                  <a:srgbClr val="55554A"/>
                </a:solidFill>
              </a:rPr>
              <a:t>Less concern about other patients</a:t>
            </a:r>
          </a:p>
          <a:p>
            <a:pPr lvl="2"/>
            <a:r>
              <a:rPr lang="en-US" dirty="0" smtClean="0">
                <a:solidFill>
                  <a:srgbClr val="55554A"/>
                </a:solidFill>
              </a:rPr>
              <a:t>Acceptance of both good and bad parts in same person</a:t>
            </a:r>
          </a:p>
          <a:p>
            <a:pPr lvl="2"/>
            <a:r>
              <a:rPr lang="en-US" dirty="0" smtClean="0">
                <a:solidFill>
                  <a:srgbClr val="55554A"/>
                </a:solidFill>
              </a:rPr>
              <a:t>Attitudinal changes toward time (awareness, interest, acceptance)</a:t>
            </a:r>
          </a:p>
          <a:p>
            <a:pPr lvl="2"/>
            <a:r>
              <a:rPr lang="en-US" dirty="0" smtClean="0">
                <a:solidFill>
                  <a:srgbClr val="55554A"/>
                </a:solidFill>
              </a:rPr>
              <a:t>Attitudinal changes to clean-up time</a:t>
            </a:r>
          </a:p>
          <a:p>
            <a:pPr lvl="2"/>
            <a:r>
              <a:rPr lang="en-US" dirty="0" smtClean="0">
                <a:solidFill>
                  <a:srgbClr val="55554A"/>
                </a:solidFill>
              </a:rPr>
              <a:t>Self-acceptance</a:t>
            </a:r>
          </a:p>
          <a:p>
            <a:pPr lvl="2"/>
            <a:r>
              <a:rPr lang="en-US" dirty="0" smtClean="0">
                <a:solidFill>
                  <a:srgbClr val="55554A"/>
                </a:solidFill>
              </a:rPr>
              <a:t>Evidence of insight and self-evaluation</a:t>
            </a:r>
          </a:p>
          <a:p>
            <a:pPr lvl="2"/>
            <a:r>
              <a:rPr lang="en-US" dirty="0" smtClean="0">
                <a:solidFill>
                  <a:srgbClr val="55554A"/>
                </a:solidFill>
              </a:rPr>
              <a:t>Change in quality or amount of verbalization</a:t>
            </a:r>
          </a:p>
          <a:p>
            <a:pPr lvl="2"/>
            <a:r>
              <a:rPr lang="en-US" dirty="0" smtClean="0">
                <a:solidFill>
                  <a:srgbClr val="55554A"/>
                </a:solidFill>
              </a:rPr>
              <a:t>Less aggression toward or with toys</a:t>
            </a:r>
          </a:p>
          <a:p>
            <a:pPr lvl="2"/>
            <a:r>
              <a:rPr lang="en-US" dirty="0" smtClean="0">
                <a:solidFill>
                  <a:srgbClr val="55554A"/>
                </a:solidFill>
              </a:rPr>
              <a:t>Acceptance of limits more readily</a:t>
            </a:r>
          </a:p>
          <a:p>
            <a:pPr lvl="2"/>
            <a:r>
              <a:rPr lang="en-US" dirty="0" smtClean="0">
                <a:solidFill>
                  <a:srgbClr val="55554A"/>
                </a:solidFill>
              </a:rPr>
              <a:t>Change in forms of artistic expression</a:t>
            </a:r>
          </a:p>
          <a:p>
            <a:pPr lvl="2"/>
            <a:r>
              <a:rPr lang="en-US" dirty="0" smtClean="0">
                <a:solidFill>
                  <a:srgbClr val="55554A"/>
                </a:solidFill>
              </a:rPr>
              <a:t>Less need to engage in regressive, infantile play</a:t>
            </a:r>
          </a:p>
          <a:p>
            <a:pPr lvl="2"/>
            <a:r>
              <a:rPr lang="en-US" dirty="0" smtClean="0">
                <a:solidFill>
                  <a:srgbClr val="55554A"/>
                </a:solidFill>
              </a:rPr>
              <a:t>More creative constructive play</a:t>
            </a:r>
          </a:p>
          <a:p>
            <a:pPr lvl="2"/>
            <a:r>
              <a:rPr lang="en-US" dirty="0" smtClean="0">
                <a:solidFill>
                  <a:srgbClr val="55554A"/>
                </a:solidFill>
              </a:rPr>
              <a:t>Reduction in number and intensity of fears</a:t>
            </a:r>
          </a:p>
          <a:p>
            <a:pPr lvl="2"/>
            <a:r>
              <a:rPr lang="en-US" dirty="0" smtClean="0">
                <a:solidFill>
                  <a:srgbClr val="55554A"/>
                </a:solidFill>
              </a:rPr>
              <a:t>Children give cues about readiness to end treatment</a:t>
            </a:r>
          </a:p>
          <a:p>
            <a:pPr lvl="1"/>
            <a:endParaRPr lang="en-US" dirty="0" smtClean="0">
              <a:solidFill>
                <a:srgbClr val="55554A"/>
              </a:solidFill>
            </a:endParaRPr>
          </a:p>
          <a:p>
            <a:pPr lvl="3"/>
            <a:endParaRPr lang="en-US" dirty="0">
              <a:solidFill>
                <a:srgbClr val="55554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0944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cap="small" dirty="0">
                <a:uFill>
                  <a:solidFill>
                    <a:schemeClr val="accent1"/>
                  </a:solidFill>
                </a:uFill>
              </a:rPr>
              <a:t>Determining Therapeutic Process and Termination </a:t>
            </a:r>
            <a:endParaRPr lang="en-US" sz="48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55554A"/>
                </a:solidFill>
              </a:rPr>
              <a:t>The meaning of </a:t>
            </a:r>
            <a:r>
              <a:rPr lang="en-US" dirty="0" smtClean="0">
                <a:solidFill>
                  <a:srgbClr val="55554A"/>
                </a:solidFill>
              </a:rPr>
              <a:t>termination (</a:t>
            </a:r>
            <a:r>
              <a:rPr lang="en-US" dirty="0" smtClean="0">
                <a:solidFill>
                  <a:srgbClr val="55554A"/>
                </a:solidFill>
              </a:rPr>
              <a:t>cont.)</a:t>
            </a:r>
            <a:endParaRPr lang="en-US" dirty="0" smtClean="0">
              <a:solidFill>
                <a:srgbClr val="55554A"/>
              </a:solidFill>
            </a:endParaRPr>
          </a:p>
          <a:p>
            <a:pPr lvl="1"/>
            <a:r>
              <a:rPr lang="en-US" dirty="0" smtClean="0">
                <a:solidFill>
                  <a:srgbClr val="55554A"/>
                </a:solidFill>
              </a:rPr>
              <a:t>Procedures </a:t>
            </a:r>
            <a:r>
              <a:rPr lang="en-US" dirty="0" smtClean="0">
                <a:solidFill>
                  <a:srgbClr val="55554A"/>
                </a:solidFill>
              </a:rPr>
              <a:t>for ending the relationship</a:t>
            </a:r>
          </a:p>
          <a:p>
            <a:pPr lvl="2"/>
            <a:r>
              <a:rPr lang="en-US" dirty="0" smtClean="0">
                <a:solidFill>
                  <a:srgbClr val="55554A"/>
                </a:solidFill>
              </a:rPr>
              <a:t>Therapist asks the child how many more times the child feels he or she needs to come </a:t>
            </a:r>
            <a:r>
              <a:rPr lang="en-US" dirty="0" smtClean="0">
                <a:solidFill>
                  <a:srgbClr val="55554A"/>
                </a:solidFill>
              </a:rPr>
              <a:t>for </a:t>
            </a:r>
            <a:r>
              <a:rPr lang="en-US" dirty="0" smtClean="0">
                <a:solidFill>
                  <a:srgbClr val="55554A"/>
                </a:solidFill>
              </a:rPr>
              <a:t>therapy</a:t>
            </a:r>
          </a:p>
          <a:p>
            <a:pPr lvl="2"/>
            <a:r>
              <a:rPr lang="en-US" dirty="0" smtClean="0">
                <a:solidFill>
                  <a:srgbClr val="55554A"/>
                </a:solidFill>
              </a:rPr>
              <a:t>No reassurance given</a:t>
            </a:r>
          </a:p>
          <a:p>
            <a:pPr lvl="2"/>
            <a:r>
              <a:rPr lang="en-US" dirty="0" smtClean="0">
                <a:solidFill>
                  <a:srgbClr val="55554A"/>
                </a:solidFill>
              </a:rPr>
              <a:t>Leave the door open to return if needed</a:t>
            </a:r>
          </a:p>
          <a:p>
            <a:pPr lvl="2"/>
            <a:r>
              <a:rPr lang="en-US" dirty="0" smtClean="0">
                <a:solidFill>
                  <a:srgbClr val="55554A"/>
                </a:solidFill>
              </a:rPr>
              <a:t>Plan for two or three sessions to complete termination process</a:t>
            </a:r>
          </a:p>
          <a:p>
            <a:pPr lvl="2"/>
            <a:r>
              <a:rPr lang="en-US" dirty="0" smtClean="0">
                <a:solidFill>
                  <a:srgbClr val="55554A"/>
                </a:solidFill>
              </a:rPr>
              <a:t>“The child has the opportunity to discover what the ending of a meaningful relationship feels like” (p. 360).</a:t>
            </a:r>
          </a:p>
          <a:p>
            <a:pPr lvl="2"/>
            <a:r>
              <a:rPr lang="en-US" dirty="0" smtClean="0">
                <a:solidFill>
                  <a:srgbClr val="55554A"/>
                </a:solidFill>
              </a:rPr>
              <a:t>Temporary regression is expected</a:t>
            </a:r>
          </a:p>
          <a:p>
            <a:pPr lvl="2"/>
            <a:r>
              <a:rPr lang="en-US" dirty="0" smtClean="0">
                <a:solidFill>
                  <a:srgbClr val="55554A"/>
                </a:solidFill>
              </a:rPr>
              <a:t>Tapering-off process might be indicated</a:t>
            </a:r>
          </a:p>
          <a:p>
            <a:pPr lvl="2"/>
            <a:r>
              <a:rPr lang="en-US" dirty="0" smtClean="0">
                <a:solidFill>
                  <a:srgbClr val="55554A"/>
                </a:solidFill>
              </a:rPr>
              <a:t>Give reminders of number of sessions left at the beginning and end of sessions</a:t>
            </a:r>
          </a:p>
          <a:p>
            <a:pPr lvl="2"/>
            <a:endParaRPr lang="en-US" dirty="0" smtClean="0">
              <a:solidFill>
                <a:srgbClr val="55554A"/>
              </a:solidFill>
            </a:endParaRPr>
          </a:p>
          <a:p>
            <a:pPr lvl="2"/>
            <a:endParaRPr lang="en-US" dirty="0">
              <a:solidFill>
                <a:srgbClr val="55554A"/>
              </a:solidFill>
            </a:endParaRP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2"/>
            <a:endParaRPr lang="en-US" dirty="0"/>
          </a:p>
          <a:p>
            <a:pPr lvl="3"/>
            <a:endParaRPr lang="en-US" sz="1700" dirty="0" smtClean="0"/>
          </a:p>
        </p:txBody>
      </p:sp>
    </p:spTree>
    <p:extLst>
      <p:ext uri="{BB962C8B-B14F-4D97-AF65-F5344CB8AC3E}">
        <p14:creationId xmlns:p14="http://schemas.microsoft.com/office/powerpoint/2010/main" val="3121463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cap="small" dirty="0">
                <a:uFill>
                  <a:solidFill>
                    <a:schemeClr val="accent1"/>
                  </a:solidFill>
                </a:uFill>
              </a:rPr>
              <a:t>Determining Therapeutic Process and Termination 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816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55554A"/>
                </a:solidFill>
              </a:rPr>
              <a:t>The </a:t>
            </a:r>
            <a:r>
              <a:rPr lang="en-US" dirty="0" smtClean="0">
                <a:solidFill>
                  <a:srgbClr val="55554A"/>
                </a:solidFill>
              </a:rPr>
              <a:t>meaning of </a:t>
            </a:r>
            <a:r>
              <a:rPr lang="en-US" dirty="0">
                <a:solidFill>
                  <a:srgbClr val="55554A"/>
                </a:solidFill>
              </a:rPr>
              <a:t>termination (</a:t>
            </a:r>
            <a:r>
              <a:rPr lang="en-US" dirty="0" smtClean="0">
                <a:solidFill>
                  <a:srgbClr val="55554A"/>
                </a:solidFill>
              </a:rPr>
              <a:t>cont.)</a:t>
            </a:r>
            <a:endParaRPr lang="en-US" dirty="0">
              <a:solidFill>
                <a:srgbClr val="55554A"/>
              </a:solidFill>
            </a:endParaRPr>
          </a:p>
          <a:p>
            <a:pPr lvl="1"/>
            <a:r>
              <a:rPr lang="en-US" dirty="0" smtClean="0"/>
              <a:t>Children’s reactions to the last session</a:t>
            </a:r>
          </a:p>
          <a:p>
            <a:pPr lvl="2"/>
            <a:r>
              <a:rPr lang="en-US" dirty="0" smtClean="0"/>
              <a:t>Natural reluctance to leave the </a:t>
            </a:r>
            <a:r>
              <a:rPr lang="en-US" dirty="0" smtClean="0"/>
              <a:t>playroom and end the relationship</a:t>
            </a:r>
            <a:endParaRPr lang="en-US" dirty="0" smtClean="0"/>
          </a:p>
          <a:p>
            <a:pPr lvl="2"/>
            <a:r>
              <a:rPr lang="en-US" dirty="0" smtClean="0"/>
              <a:t>Ambivalent feelings about ending </a:t>
            </a:r>
            <a:r>
              <a:rPr lang="en-US" dirty="0" smtClean="0"/>
              <a:t>often emerge</a:t>
            </a:r>
            <a:endParaRPr lang="en-US" dirty="0" smtClean="0"/>
          </a:p>
          <a:p>
            <a:pPr lvl="1"/>
            <a:r>
              <a:rPr lang="en-US" dirty="0" smtClean="0"/>
              <a:t>Premature termination	</a:t>
            </a:r>
          </a:p>
          <a:p>
            <a:pPr lvl="2"/>
            <a:r>
              <a:rPr lang="en-US" dirty="0" smtClean="0"/>
              <a:t>Try to schedule a final session</a:t>
            </a:r>
          </a:p>
          <a:p>
            <a:pPr lvl="2"/>
            <a:r>
              <a:rPr lang="en-US" dirty="0" smtClean="0"/>
              <a:t>Final session allows the child to experience a positive end to an important relationship</a:t>
            </a:r>
          </a:p>
          <a:p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2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5905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82880"/>
            <a:ext cx="8534400" cy="1111664"/>
          </a:xfrm>
        </p:spPr>
        <p:txBody>
          <a:bodyPr>
            <a:normAutofit/>
          </a:bodyPr>
          <a:lstStyle/>
          <a:p>
            <a:r>
              <a:rPr lang="en-US" cap="small" dirty="0" smtClean="0">
                <a:uFill>
                  <a:solidFill>
                    <a:schemeClr val="accent1"/>
                  </a:solidFill>
                </a:uFill>
              </a:rPr>
              <a:t>Intensive and Short-Term Play Therapy</a:t>
            </a:r>
            <a:endParaRPr lang="en-US" cap="smal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00600"/>
          </a:xfrm>
        </p:spPr>
        <p:txBody>
          <a:bodyPr>
            <a:normAutofit/>
          </a:bodyPr>
          <a:lstStyle/>
          <a:p>
            <a:r>
              <a:rPr lang="en-US" dirty="0" smtClean="0"/>
              <a:t>Play therapy is not necessarily a long-term process</a:t>
            </a:r>
          </a:p>
          <a:p>
            <a:pPr lvl="1"/>
            <a:r>
              <a:rPr lang="en-US" dirty="0" smtClean="0"/>
              <a:t>Resist pressures for quick solutions</a:t>
            </a:r>
          </a:p>
          <a:p>
            <a:pPr lvl="1"/>
            <a:r>
              <a:rPr lang="en-US" dirty="0" smtClean="0"/>
              <a:t>Educate managed care providers about</a:t>
            </a:r>
          </a:p>
          <a:p>
            <a:pPr lvl="2"/>
            <a:r>
              <a:rPr lang="en-US" dirty="0" smtClean="0"/>
              <a:t>Emotional and developmental needs of children</a:t>
            </a:r>
          </a:p>
          <a:p>
            <a:pPr lvl="2"/>
            <a:r>
              <a:rPr lang="en-US" dirty="0" smtClean="0"/>
              <a:t>Efficiency of the play therapy process</a:t>
            </a:r>
          </a:p>
          <a:p>
            <a:pPr lvl="1"/>
            <a:r>
              <a:rPr lang="en-US" dirty="0" smtClean="0"/>
              <a:t>Resist imposing predetermined solutions on the child to hurry up the growth process</a:t>
            </a:r>
          </a:p>
          <a:p>
            <a:r>
              <a:rPr lang="en-US" dirty="0" smtClean="0"/>
              <a:t>Intensive play therapy</a:t>
            </a:r>
          </a:p>
          <a:p>
            <a:pPr lvl="1"/>
            <a:r>
              <a:rPr lang="en-US" dirty="0" smtClean="0"/>
              <a:t>A week between sessions can be a long time for some children</a:t>
            </a:r>
          </a:p>
          <a:p>
            <a:pPr lvl="2"/>
            <a:endParaRPr lang="en-US" dirty="0" smtClean="0"/>
          </a:p>
          <a:p>
            <a:pPr lvl="2"/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  <a:p>
            <a:pPr lvl="2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415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cap="small" dirty="0">
                <a:uFill>
                  <a:solidFill>
                    <a:schemeClr val="accent1"/>
                  </a:solidFill>
                </a:uFill>
              </a:rPr>
              <a:t>Intensive and Short-Term Play Therapy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9530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Intensive play </a:t>
            </a:r>
            <a:r>
              <a:rPr lang="en-US" dirty="0" smtClean="0"/>
              <a:t>therapy (cont.)</a:t>
            </a:r>
            <a:endParaRPr lang="en-US" dirty="0"/>
          </a:p>
          <a:p>
            <a:pPr lvl="1"/>
            <a:r>
              <a:rPr lang="en-US" dirty="0"/>
              <a:t>Play therapy can be scheduled for five or six days per week for the first week or </a:t>
            </a:r>
            <a:r>
              <a:rPr lang="en-US" dirty="0" smtClean="0"/>
              <a:t>two</a:t>
            </a:r>
          </a:p>
          <a:p>
            <a:pPr lvl="2"/>
            <a:r>
              <a:rPr lang="en-US" dirty="0" smtClean="0"/>
              <a:t>Because of play in displacement (“distancing”), children less likely than adults to feel overwhelmed by painful material</a:t>
            </a:r>
          </a:p>
          <a:p>
            <a:pPr lvl="2"/>
            <a:r>
              <a:rPr lang="en-US" dirty="0" smtClean="0"/>
              <a:t>Children are not directed to play out traumatic experiences</a:t>
            </a:r>
          </a:p>
          <a:p>
            <a:pPr lvl="1"/>
            <a:r>
              <a:rPr lang="en-US" dirty="0" smtClean="0"/>
              <a:t>Play therapy can be scheduled for three 30-minute sessions per day for three days</a:t>
            </a:r>
          </a:p>
          <a:p>
            <a:r>
              <a:rPr lang="en-US" dirty="0" smtClean="0"/>
              <a:t>Research on intensive play therapy</a:t>
            </a:r>
          </a:p>
          <a:p>
            <a:pPr lvl="1"/>
            <a:r>
              <a:rPr lang="en-US" dirty="0" smtClean="0"/>
              <a:t>Improvements in children exposed to domestic violence</a:t>
            </a:r>
          </a:p>
          <a:p>
            <a:pPr lvl="2"/>
            <a:r>
              <a:rPr lang="en-US" dirty="0" smtClean="0"/>
              <a:t>Individual play therapy benefits</a:t>
            </a:r>
          </a:p>
          <a:p>
            <a:pPr lvl="2"/>
            <a:r>
              <a:rPr lang="en-US" dirty="0" smtClean="0"/>
              <a:t>Sibling group play therapy benefits</a:t>
            </a:r>
          </a:p>
          <a:p>
            <a:pPr lvl="2"/>
            <a:r>
              <a:rPr lang="en-US" dirty="0" smtClean="0"/>
              <a:t>Child-Parent Relationship Therapy (CPRT) benefits</a:t>
            </a:r>
          </a:p>
          <a:p>
            <a:pPr lvl="1"/>
            <a:r>
              <a:rPr lang="en-US" dirty="0" smtClean="0"/>
              <a:t>Improvements in children exposed to an earthquake</a:t>
            </a:r>
          </a:p>
          <a:p>
            <a:pPr lvl="1"/>
            <a:r>
              <a:rPr lang="en-US" dirty="0" smtClean="0"/>
              <a:t>Improvements in children living in a homeless shelter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13244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cap="small" dirty="0">
                <a:uFill>
                  <a:solidFill>
                    <a:schemeClr val="accent1"/>
                  </a:solidFill>
                </a:uFill>
              </a:rPr>
              <a:t>Intensive and Short-Term Play Therapy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Short-term </a:t>
            </a:r>
            <a:r>
              <a:rPr lang="en-US" dirty="0" smtClean="0"/>
              <a:t>play therapy</a:t>
            </a:r>
          </a:p>
          <a:p>
            <a:pPr lvl="1"/>
            <a:r>
              <a:rPr lang="en-US" dirty="0" smtClean="0"/>
              <a:t>10-12 sessions or fewer</a:t>
            </a:r>
          </a:p>
          <a:p>
            <a:pPr lvl="1"/>
            <a:r>
              <a:rPr lang="en-US" dirty="0" smtClean="0"/>
              <a:t>Indicated for less severe emotional problems</a:t>
            </a:r>
          </a:p>
          <a:p>
            <a:r>
              <a:rPr lang="en-US" dirty="0" smtClean="0"/>
              <a:t>Research on </a:t>
            </a:r>
            <a:r>
              <a:rPr lang="en-US" dirty="0" smtClean="0"/>
              <a:t>short-term </a:t>
            </a:r>
            <a:r>
              <a:rPr lang="en-US" dirty="0" smtClean="0"/>
              <a:t>play therapy</a:t>
            </a:r>
          </a:p>
          <a:p>
            <a:pPr lvl="1"/>
            <a:r>
              <a:rPr lang="en-US" dirty="0" smtClean="0"/>
              <a:t>Improvements in girls</a:t>
            </a:r>
          </a:p>
          <a:p>
            <a:pPr lvl="1"/>
            <a:r>
              <a:rPr lang="en-US" dirty="0"/>
              <a:t>Improvements </a:t>
            </a:r>
            <a:r>
              <a:rPr lang="en-US" dirty="0" smtClean="0"/>
              <a:t>in</a:t>
            </a:r>
            <a:r>
              <a:rPr lang="en-US" dirty="0"/>
              <a:t> </a:t>
            </a:r>
            <a:r>
              <a:rPr lang="en-US" dirty="0" smtClean="0"/>
              <a:t>selectively mute boy</a:t>
            </a:r>
          </a:p>
          <a:p>
            <a:pPr lvl="1"/>
            <a:r>
              <a:rPr lang="en-US" dirty="0"/>
              <a:t>Improvements </a:t>
            </a:r>
            <a:r>
              <a:rPr lang="en-US" dirty="0" smtClean="0"/>
              <a:t>in children experiencing reading </a:t>
            </a:r>
            <a:r>
              <a:rPr lang="en-US" dirty="0" smtClean="0"/>
              <a:t>difficulties</a:t>
            </a:r>
            <a:endParaRPr lang="en-US" dirty="0" smtClean="0"/>
          </a:p>
          <a:p>
            <a:pPr lvl="1"/>
            <a:r>
              <a:rPr lang="en-US" dirty="0"/>
              <a:t>Improvements </a:t>
            </a:r>
            <a:r>
              <a:rPr lang="en-US" dirty="0" smtClean="0"/>
              <a:t>in young children experiencing social maladjustment</a:t>
            </a:r>
            <a:endParaRPr lang="en-US" dirty="0"/>
          </a:p>
          <a:p>
            <a:pPr lvl="1"/>
            <a:r>
              <a:rPr lang="en-US" dirty="0"/>
              <a:t>Improvements </a:t>
            </a:r>
            <a:r>
              <a:rPr lang="en-US" dirty="0" smtClean="0"/>
              <a:t>in adolescent girl diagnosed with schizophrenia</a:t>
            </a:r>
            <a:endParaRPr lang="en-US" dirty="0"/>
          </a:p>
          <a:p>
            <a:pPr lvl="1"/>
            <a:r>
              <a:rPr lang="en-US" dirty="0"/>
              <a:t>Improvements </a:t>
            </a:r>
            <a:r>
              <a:rPr lang="en-US" dirty="0" smtClean="0"/>
              <a:t>in sexually abused children</a:t>
            </a:r>
            <a:endParaRPr lang="en-US" dirty="0"/>
          </a:p>
          <a:p>
            <a:pPr lvl="1"/>
            <a:r>
              <a:rPr lang="en-US" dirty="0"/>
              <a:t>Improvements </a:t>
            </a:r>
            <a:r>
              <a:rPr lang="en-US" dirty="0" smtClean="0"/>
              <a:t>in bilingual Puerto Rican children</a:t>
            </a:r>
          </a:p>
          <a:p>
            <a:pPr lvl="1"/>
            <a:r>
              <a:rPr lang="en-US" dirty="0" smtClean="0"/>
              <a:t>Improvements in children with hospital fears</a:t>
            </a:r>
          </a:p>
          <a:p>
            <a:pPr lvl="1"/>
            <a:r>
              <a:rPr lang="en-US" dirty="0" smtClean="0"/>
              <a:t>Improvements in children retained in first grade because of poor reading performance</a:t>
            </a: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0012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catur">
  <a:themeElements>
    <a:clrScheme name="Decatur">
      <a:dk1>
        <a:sysClr val="windowText" lastClr="000000"/>
      </a:dk1>
      <a:lt1>
        <a:sysClr val="window" lastClr="FFFFFF"/>
      </a:lt1>
      <a:dk2>
        <a:srgbClr val="55554A"/>
      </a:dk2>
      <a:lt2>
        <a:srgbClr val="D7DAE1"/>
      </a:lt2>
      <a:accent1>
        <a:srgbClr val="F4680B"/>
      </a:accent1>
      <a:accent2>
        <a:srgbClr val="ABB19F"/>
      </a:accent2>
      <a:accent3>
        <a:srgbClr val="948774"/>
      </a:accent3>
      <a:accent4>
        <a:srgbClr val="7EB8E7"/>
      </a:accent4>
      <a:accent5>
        <a:srgbClr val="E3B651"/>
      </a:accent5>
      <a:accent6>
        <a:srgbClr val="96756C"/>
      </a:accent6>
      <a:hlink>
        <a:srgbClr val="66AACD"/>
      </a:hlink>
      <a:folHlink>
        <a:srgbClr val="809DB3"/>
      </a:folHlink>
    </a:clrScheme>
    <a:fontScheme name="Decatur">
      <a:majorFont>
        <a:latin typeface="Bodoni MT Condensed"/>
        <a:ea typeface=""/>
        <a:cs typeface=""/>
        <a:font script="Grek" typeface="Times New Roman"/>
        <a:font script="Cyrl" typeface="Times New Roman"/>
        <a:font script="Jpan" typeface="HG明朝E"/>
        <a:font script="Hang" typeface="HY목각파임B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catur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  <a:satMod val="110000"/>
              </a:schemeClr>
            </a:gs>
            <a:gs pos="47500">
              <a:schemeClr val="phClr">
                <a:tint val="53000"/>
                <a:satMod val="120000"/>
              </a:schemeClr>
            </a:gs>
            <a:gs pos="58500">
              <a:schemeClr val="phClr">
                <a:tint val="53000"/>
                <a:satMod val="120000"/>
              </a:schemeClr>
            </a:gs>
            <a:gs pos="100000">
              <a:schemeClr val="phClr">
                <a:tint val="90000"/>
                <a:satMod val="110000"/>
              </a:schemeClr>
            </a:gs>
          </a:gsLst>
          <a:lin ang="3600000" scaled="1"/>
        </a:gradFill>
        <a:gradFill rotWithShape="1">
          <a:gsLst>
            <a:gs pos="0">
              <a:schemeClr val="phClr">
                <a:shade val="54000"/>
                <a:satMod val="105000"/>
              </a:schemeClr>
            </a:gs>
            <a:gs pos="47500">
              <a:schemeClr val="phClr">
                <a:shade val="88000"/>
                <a:satMod val="105000"/>
              </a:schemeClr>
            </a:gs>
            <a:gs pos="58500">
              <a:schemeClr val="phClr">
                <a:shade val="88000"/>
                <a:satMod val="105000"/>
              </a:schemeClr>
            </a:gs>
            <a:gs pos="100000">
              <a:schemeClr val="phClr">
                <a:shade val="54000"/>
                <a:satMod val="105000"/>
              </a:schemeClr>
            </a:gs>
          </a:gsLst>
          <a:lin ang="36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82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3600000" algn="r" rotWithShape="0">
              <a:srgbClr val="000000">
                <a:alpha val="30000"/>
              </a:srgbClr>
            </a:outerShdw>
          </a:effectLst>
        </a:effectStyle>
        <a:effectStyle>
          <a:effectLst>
            <a:outerShdw blurRad="63500" dist="25400" dir="3600000" algn="r" rotWithShape="0">
              <a:srgbClr val="000000">
                <a:alpha val="36000"/>
              </a:srgbClr>
            </a:outerShdw>
          </a:effectLst>
          <a:scene3d>
            <a:camera prst="orthographicFront">
              <a:rot lat="0" lon="0" rev="0"/>
            </a:camera>
            <a:lightRig rig="harsh" dir="tl">
              <a:rot lat="0" lon="0" rev="9000000"/>
            </a:lightRig>
          </a:scene3d>
          <a:sp3d prstMaterial="flat">
            <a:bevelT w="38100" h="50800" prst="softRound"/>
          </a:sp3d>
        </a:effectStyle>
        <a:effectStyle>
          <a:effectLst>
            <a:outerShdw blurRad="76200" dist="38100" dir="3600000" algn="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harsh" dir="tl">
              <a:rot lat="0" lon="0" rev="9000000"/>
            </a:lightRig>
          </a:scene3d>
          <a:sp3d contourW="44450" prstMaterial="flat">
            <a:bevelT w="38100" h="50800" prst="softRound"/>
            <a:contourClr>
              <a:schemeClr val="phClr">
                <a:tint val="5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52000"/>
                <a:satMod val="105000"/>
              </a:schemeClr>
            </a:gs>
            <a:gs pos="47500">
              <a:schemeClr val="phClr">
                <a:tint val="90000"/>
                <a:shade val="89000"/>
                <a:satMod val="105000"/>
              </a:schemeClr>
            </a:gs>
            <a:gs pos="58500">
              <a:schemeClr val="phClr">
                <a:tint val="85000"/>
                <a:shade val="89000"/>
                <a:satMod val="105000"/>
              </a:schemeClr>
            </a:gs>
            <a:gs pos="100000">
              <a:schemeClr val="phClr">
                <a:tint val="100000"/>
                <a:shade val="52000"/>
                <a:satMod val="105000"/>
              </a:schemeClr>
            </a:gs>
          </a:gsLst>
          <a:lin ang="36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5000"/>
                <a:satMod val="120000"/>
              </a:schemeClr>
            </a:duotone>
          </a:blip>
          <a:tile tx="0" ty="0" sx="52000" sy="5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TC101790490[[fn=Decatur]]</Template>
  <TotalTime>1285</TotalTime>
  <Words>915</Words>
  <Application>Microsoft Office PowerPoint</Application>
  <PresentationFormat>On-screen Show (4:3)</PresentationFormat>
  <Paragraphs>143</Paragraphs>
  <Slides>11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Bodoni MT Condensed</vt:lpstr>
      <vt:lpstr>Calibri</vt:lpstr>
      <vt:lpstr>Courier New</vt:lpstr>
      <vt:lpstr>Franklin Gothic Book</vt:lpstr>
      <vt:lpstr>Wingdings</vt:lpstr>
      <vt:lpstr>Decatur</vt:lpstr>
      <vt:lpstr>Determining Therapeutic Process and Termination </vt:lpstr>
      <vt:lpstr>Determining Therapeutic Process and Termination </vt:lpstr>
      <vt:lpstr>Determining Therapeutic Process and Termination </vt:lpstr>
      <vt:lpstr>Determining Therapeutic Process and Termination </vt:lpstr>
      <vt:lpstr>Determining Therapeutic Process and Termination </vt:lpstr>
      <vt:lpstr>Determining Therapeutic Process and Termination </vt:lpstr>
      <vt:lpstr>Intensive and Short-Term Play Therapy</vt:lpstr>
      <vt:lpstr>Intensive and Short-Term Play Therapy</vt:lpstr>
      <vt:lpstr>Intensive and Short-Term Play Therapy</vt:lpstr>
      <vt:lpstr>Intensive and Short-Term Play Therapy</vt:lpstr>
      <vt:lpstr>Intensive and Short-Term Play Therapy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 Child &amp; Adolescent Psychopathology</dc:title>
  <dc:creator>Brianna</dc:creator>
  <cp:lastModifiedBy>Geoffrey Goodman</cp:lastModifiedBy>
  <cp:revision>107</cp:revision>
  <dcterms:created xsi:type="dcterms:W3CDTF">2010-09-16T15:18:00Z</dcterms:created>
  <dcterms:modified xsi:type="dcterms:W3CDTF">2015-06-16T18:23:14Z</dcterms:modified>
</cp:coreProperties>
</file>