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71" r:id="rId3"/>
    <p:sldId id="260" r:id="rId4"/>
    <p:sldId id="261" r:id="rId5"/>
    <p:sldId id="263" r:id="rId6"/>
    <p:sldId id="272" r:id="rId7"/>
    <p:sldId id="265" r:id="rId8"/>
    <p:sldId id="267" r:id="rId9"/>
    <p:sldId id="273" r:id="rId10"/>
    <p:sldId id="274" r:id="rId11"/>
    <p:sldId id="27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90" autoAdjust="0"/>
    <p:restoredTop sz="94660"/>
  </p:normalViewPr>
  <p:slideViewPr>
    <p:cSldViewPr>
      <p:cViewPr varScale="1">
        <p:scale>
          <a:sx n="74" d="100"/>
          <a:sy n="74" d="100"/>
        </p:scale>
        <p:origin x="1038"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D58BF2-9BB1-449B-8D98-656448F4D8B0}" type="datetimeFigureOut">
              <a:rPr lang="en-US" smtClean="0"/>
              <a:t>5/21/2015</a:t>
            </a:fld>
            <a:endParaRPr lang="en-US"/>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86F75922-ED94-42C0-966B-6E29A1F11FDA}" type="slidenum">
              <a:rPr lang="en-US" smtClean="0"/>
              <a:t>‹#›</a:t>
            </a:fld>
            <a:endParaRPr lang="en-US"/>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D58BF2-9BB1-449B-8D98-656448F4D8B0}" type="datetimeFigureOut">
              <a:rPr lang="en-US" smtClean="0"/>
              <a:t>5/21/2015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75922-ED94-42C0-966B-6E29A1F11FD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D58BF2-9BB1-449B-8D98-656448F4D8B0}" type="datetimeFigureOut">
              <a:rPr lang="en-US" smtClean="0"/>
              <a:t>5/21/2015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096000" y="6356350"/>
            <a:ext cx="762000" cy="365125"/>
          </a:xfrm>
        </p:spPr>
        <p:txBody>
          <a:bodyPr/>
          <a:lstStyle/>
          <a:p>
            <a:fld id="{86F75922-ED94-42C0-966B-6E29A1F11FDA}" type="slidenum">
              <a:rPr lang="en-US" smtClean="0"/>
              <a:t>‹#›</a:t>
            </a:fld>
            <a:endParaRPr lang="en-US"/>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D58BF2-9BB1-449B-8D98-656448F4D8B0}" type="datetimeFigureOut">
              <a:rPr lang="en-US" smtClean="0"/>
              <a:t>5/21/2015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75922-ED94-42C0-966B-6E29A1F11FD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D58BF2-9BB1-449B-8D98-656448F4D8B0}" type="datetimeFigureOut">
              <a:rPr lang="en-US" smtClean="0"/>
              <a:t>5/21/2015</a:t>
            </a:fld>
            <a:endParaRPr lang="en-US"/>
          </a:p>
        </p:txBody>
      </p:sp>
      <p:sp>
        <p:nvSpPr>
          <p:cNvPr id="5" name="Footer Placeholder 4"/>
          <p:cNvSpPr>
            <a:spLocks noGrp="1"/>
          </p:cNvSpPr>
          <p:nvPr>
            <p:ph type="ftr" sz="quarter" idx="11"/>
          </p:nvPr>
        </p:nvSpPr>
        <p:spPr>
          <a:xfrm>
            <a:off x="5791200" y="6356350"/>
            <a:ext cx="2895600" cy="365125"/>
          </a:xfrm>
        </p:spPr>
        <p:txBody>
          <a:bodyPr/>
          <a:lstStyle/>
          <a:p>
            <a:endParaRPr lang="en-US"/>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86F75922-ED94-42C0-966B-6E29A1F11FDA}" type="slidenum">
              <a:rPr lang="en-US" smtClean="0"/>
              <a:t>‹#›</a:t>
            </a:fld>
            <a:endParaRPr lang="en-US"/>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D58BF2-9BB1-449B-8D98-656448F4D8B0}" type="datetimeFigureOut">
              <a:rPr lang="en-US" smtClean="0"/>
              <a:t>5/21/2015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75922-ED94-42C0-966B-6E29A1F11FD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D58BF2-9BB1-449B-8D98-656448F4D8B0}" type="datetimeFigureOut">
              <a:rPr lang="en-US" smtClean="0"/>
              <a:t>5/21/2015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F75922-ED94-42C0-966B-6E29A1F11FD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D58BF2-9BB1-449B-8D98-656448F4D8B0}" type="datetimeFigureOut">
              <a:rPr lang="en-US" smtClean="0"/>
              <a:t>5/21/2015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F75922-ED94-42C0-966B-6E29A1F11FD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D58BF2-9BB1-449B-8D98-656448F4D8B0}" type="datetimeFigureOut">
              <a:rPr lang="en-US" smtClean="0"/>
              <a:t>5/21/2015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F75922-ED94-42C0-966B-6E29A1F11FD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FD58BF2-9BB1-449B-8D98-656448F4D8B0}" type="datetimeFigureOut">
              <a:rPr lang="en-US" smtClean="0"/>
              <a:t>5/21/2015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75922-ED94-42C0-966B-6E29A1F11FDA}" type="slidenum">
              <a:rPr lang="en-US" smtClean="0"/>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0FD58BF2-9BB1-449B-8D98-656448F4D8B0}" type="datetimeFigureOut">
              <a:rPr lang="en-US" smtClean="0"/>
              <a:t>5/21/2015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75922-ED94-42C0-966B-6E29A1F11FDA}" type="slidenum">
              <a:rPr lang="en-US" smtClean="0"/>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0FD58BF2-9BB1-449B-8D98-656448F4D8B0}" type="datetimeFigureOut">
              <a:rPr lang="en-US" smtClean="0"/>
              <a:t>5/21/2015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86F75922-ED94-42C0-966B-6E29A1F11FDA}" type="slidenum">
              <a:rPr lang="en-US" smtClean="0"/>
              <a:t>‹#›</a:t>
            </a:fld>
            <a:endParaRPr lang="en-US"/>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small" dirty="0" smtClean="0">
                <a:uFill>
                  <a:solidFill>
                    <a:schemeClr val="accent1"/>
                  </a:solidFill>
                </a:uFill>
              </a:rPr>
              <a:t>Who is Garry </a:t>
            </a:r>
            <a:r>
              <a:rPr lang="en-US" cap="small" dirty="0" err="1" smtClean="0">
                <a:uFill>
                  <a:solidFill>
                    <a:schemeClr val="accent1"/>
                  </a:solidFill>
                </a:uFill>
              </a:rPr>
              <a:t>Landreth</a:t>
            </a:r>
            <a:r>
              <a:rPr lang="en-US" cap="small" dirty="0" smtClean="0">
                <a:uFill>
                  <a:solidFill>
                    <a:schemeClr val="accent1"/>
                  </a:solidFill>
                </a:uFill>
              </a:rPr>
              <a:t>?</a:t>
            </a:r>
            <a:endParaRPr lang="en-US" cap="small" dirty="0">
              <a:uFill>
                <a:solidFill>
                  <a:schemeClr val="accent1"/>
                </a:solidFill>
              </a:uFill>
            </a:endParaRPr>
          </a:p>
        </p:txBody>
      </p:sp>
      <p:sp>
        <p:nvSpPr>
          <p:cNvPr id="3" name="Content Placeholder 2"/>
          <p:cNvSpPr>
            <a:spLocks noGrp="1"/>
          </p:cNvSpPr>
          <p:nvPr>
            <p:ph idx="1"/>
          </p:nvPr>
        </p:nvSpPr>
        <p:spPr>
          <a:xfrm>
            <a:off x="457200" y="1828800"/>
            <a:ext cx="8229600" cy="4495800"/>
          </a:xfrm>
        </p:spPr>
        <p:txBody>
          <a:bodyPr>
            <a:normAutofit/>
          </a:bodyPr>
          <a:lstStyle/>
          <a:p>
            <a:r>
              <a:rPr lang="en-US" dirty="0" smtClean="0"/>
              <a:t>Carl Rogers – founder of person-centered therapy</a:t>
            </a:r>
          </a:p>
          <a:p>
            <a:r>
              <a:rPr lang="en-US" dirty="0" smtClean="0"/>
              <a:t>Virginia </a:t>
            </a:r>
            <a:r>
              <a:rPr lang="en-US" dirty="0" err="1" smtClean="0"/>
              <a:t>Axline</a:t>
            </a:r>
            <a:endParaRPr lang="en-US" dirty="0" smtClean="0"/>
          </a:p>
          <a:p>
            <a:pPr lvl="1"/>
            <a:r>
              <a:rPr lang="en-US" dirty="0" smtClean="0"/>
              <a:t>Student of Carl Rogers</a:t>
            </a:r>
          </a:p>
          <a:p>
            <a:pPr lvl="1"/>
            <a:r>
              <a:rPr lang="en-US" dirty="0" smtClean="0"/>
              <a:t>Founder of child-centered play therapy</a:t>
            </a:r>
          </a:p>
          <a:p>
            <a:r>
              <a:rPr lang="en-US" dirty="0" smtClean="0"/>
              <a:t>Clark </a:t>
            </a:r>
            <a:r>
              <a:rPr lang="en-US" dirty="0" err="1" smtClean="0"/>
              <a:t>Moustakas</a:t>
            </a:r>
            <a:endParaRPr lang="en-US" dirty="0" smtClean="0"/>
          </a:p>
          <a:p>
            <a:pPr lvl="1"/>
            <a:r>
              <a:rPr lang="en-US" dirty="0" smtClean="0"/>
              <a:t>Early child-centered play therapist</a:t>
            </a:r>
          </a:p>
          <a:p>
            <a:pPr lvl="1"/>
            <a:endParaRPr lang="en-US" dirty="0" smtClean="0"/>
          </a:p>
        </p:txBody>
      </p:sp>
    </p:spTree>
    <p:extLst>
      <p:ext uri="{BB962C8B-B14F-4D97-AF65-F5344CB8AC3E}">
        <p14:creationId xmlns:p14="http://schemas.microsoft.com/office/powerpoint/2010/main" val="988315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1000"/>
                                        <p:tgtEl>
                                          <p:spTgt spid="3">
                                            <p:txEl>
                                              <p:pRg st="5" end="5"/>
                                            </p:txEl>
                                          </p:spTgt>
                                        </p:tgtEl>
                                      </p:cBhvr>
                                    </p:animEffect>
                                    <p:anim calcmode="lin" valueType="num">
                                      <p:cBhvr>
                                        <p:cTn id="4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Meaning of Play (cont.)</a:t>
            </a:r>
          </a:p>
        </p:txBody>
      </p:sp>
      <p:sp>
        <p:nvSpPr>
          <p:cNvPr id="3" name="Content Placeholder 2"/>
          <p:cNvSpPr>
            <a:spLocks noGrp="1"/>
          </p:cNvSpPr>
          <p:nvPr>
            <p:ph idx="1"/>
          </p:nvPr>
        </p:nvSpPr>
        <p:spPr/>
        <p:txBody>
          <a:bodyPr/>
          <a:lstStyle/>
          <a:p>
            <a:r>
              <a:rPr lang="en-US" dirty="0" smtClean="0"/>
              <a:t>Stages in the play therapy process (</a:t>
            </a:r>
            <a:r>
              <a:rPr lang="en-US" dirty="0" err="1" smtClean="0"/>
              <a:t>Moustakas</a:t>
            </a:r>
            <a:r>
              <a:rPr lang="en-US" dirty="0" smtClean="0"/>
              <a:t>, 1955)</a:t>
            </a:r>
          </a:p>
          <a:p>
            <a:pPr lvl="1"/>
            <a:r>
              <a:rPr lang="en-US" dirty="0" smtClean="0"/>
              <a:t>Initially diffuse negative feelings</a:t>
            </a:r>
          </a:p>
          <a:p>
            <a:pPr lvl="1"/>
            <a:r>
              <a:rPr lang="en-US" dirty="0" smtClean="0"/>
              <a:t>Ambivalent feelings – generally anxious or hostile</a:t>
            </a:r>
          </a:p>
          <a:p>
            <a:pPr lvl="1"/>
            <a:r>
              <a:rPr lang="en-US" dirty="0" smtClean="0"/>
              <a:t>More focused negative feelings expressed toward significant others</a:t>
            </a:r>
          </a:p>
          <a:p>
            <a:pPr lvl="1"/>
            <a:r>
              <a:rPr lang="en-US" dirty="0" smtClean="0"/>
              <a:t>Ambivalent feelings expressed </a:t>
            </a:r>
            <a:r>
              <a:rPr lang="en-US" smtClean="0"/>
              <a:t>as </a:t>
            </a:r>
            <a:r>
              <a:rPr lang="en-US" smtClean="0"/>
              <a:t>positive </a:t>
            </a:r>
            <a:r>
              <a:rPr lang="en-US" dirty="0" smtClean="0"/>
              <a:t>and negative feelings toward significant others</a:t>
            </a:r>
          </a:p>
          <a:p>
            <a:pPr lvl="1"/>
            <a:r>
              <a:rPr lang="en-US" dirty="0" smtClean="0"/>
              <a:t>Clear, distinct, separate, usually realistic positive and negative attitudes, with positive attitudes predominating (differentiation and integration)</a:t>
            </a:r>
          </a:p>
          <a:p>
            <a:pPr lvl="1"/>
            <a:endParaRPr lang="en-US" dirty="0"/>
          </a:p>
        </p:txBody>
      </p:sp>
    </p:spTree>
    <p:extLst>
      <p:ext uri="{BB962C8B-B14F-4D97-AF65-F5344CB8AC3E}">
        <p14:creationId xmlns:p14="http://schemas.microsoft.com/office/powerpoint/2010/main" val="2413002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Meaning of Play (cont.)</a:t>
            </a:r>
          </a:p>
        </p:txBody>
      </p:sp>
      <p:sp>
        <p:nvSpPr>
          <p:cNvPr id="3" name="Content Placeholder 2"/>
          <p:cNvSpPr>
            <a:spLocks noGrp="1"/>
          </p:cNvSpPr>
          <p:nvPr>
            <p:ph idx="1"/>
          </p:nvPr>
        </p:nvSpPr>
        <p:spPr/>
        <p:txBody>
          <a:bodyPr/>
          <a:lstStyle/>
          <a:p>
            <a:r>
              <a:rPr lang="en-US" dirty="0" smtClean="0"/>
              <a:t>Play of adjusted and maladjusted children</a:t>
            </a:r>
          </a:p>
          <a:p>
            <a:pPr lvl="1"/>
            <a:r>
              <a:rPr lang="en-US" dirty="0" smtClean="0"/>
              <a:t>Maladjusted children’s play</a:t>
            </a:r>
          </a:p>
          <a:p>
            <a:pPr lvl="2"/>
            <a:r>
              <a:rPr lang="en-US" dirty="0" smtClean="0"/>
              <a:t>More dysphoric feelings</a:t>
            </a:r>
          </a:p>
          <a:p>
            <a:pPr lvl="2"/>
            <a:r>
              <a:rPr lang="en-US" smtClean="0"/>
              <a:t>Conflictual </a:t>
            </a:r>
            <a:r>
              <a:rPr lang="en-US" dirty="0" smtClean="0"/>
              <a:t>themes</a:t>
            </a:r>
          </a:p>
          <a:p>
            <a:pPr lvl="2"/>
            <a:r>
              <a:rPr lang="en-US" dirty="0" smtClean="0"/>
              <a:t>Play disruptions</a:t>
            </a:r>
          </a:p>
          <a:p>
            <a:pPr lvl="2"/>
            <a:r>
              <a:rPr lang="en-US" dirty="0" smtClean="0"/>
              <a:t>Negative self-disclosing statements</a:t>
            </a:r>
          </a:p>
          <a:p>
            <a:pPr lvl="2"/>
            <a:r>
              <a:rPr lang="en-US" dirty="0" smtClean="0"/>
              <a:t>Play out conflicts in more of the session</a:t>
            </a:r>
          </a:p>
          <a:p>
            <a:pPr lvl="2"/>
            <a:r>
              <a:rPr lang="en-US" dirty="0" smtClean="0"/>
              <a:t>More intense aggression</a:t>
            </a:r>
          </a:p>
          <a:p>
            <a:pPr lvl="1"/>
            <a:r>
              <a:rPr lang="en-US" dirty="0" smtClean="0"/>
              <a:t>Adjusted children’s play</a:t>
            </a:r>
          </a:p>
          <a:p>
            <a:pPr lvl="2"/>
            <a:r>
              <a:rPr lang="en-US" dirty="0" smtClean="0"/>
              <a:t>Less intense aggression</a:t>
            </a:r>
          </a:p>
          <a:p>
            <a:pPr lvl="2"/>
            <a:r>
              <a:rPr lang="en-US" dirty="0" smtClean="0"/>
              <a:t>More acceptance of responsibility</a:t>
            </a:r>
          </a:p>
          <a:p>
            <a:pPr lvl="2"/>
            <a:r>
              <a:rPr lang="en-US" dirty="0" smtClean="0"/>
              <a:t>Less conflict-ridden</a:t>
            </a:r>
            <a:endParaRPr lang="en-US" dirty="0"/>
          </a:p>
        </p:txBody>
      </p:sp>
    </p:spTree>
    <p:extLst>
      <p:ext uri="{BB962C8B-B14F-4D97-AF65-F5344CB8AC3E}">
        <p14:creationId xmlns:p14="http://schemas.microsoft.com/office/powerpoint/2010/main" val="1865705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fade">
                                      <p:cBhvr>
                                        <p:cTn id="57" dur="500"/>
                                        <p:tgtEl>
                                          <p:spTgt spid="3">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fade">
                                      <p:cBhvr>
                                        <p:cTn id="62" dur="500"/>
                                        <p:tgtEl>
                                          <p:spTgt spid="3">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Effect transition="in" filter="fade">
                                      <p:cBhvr>
                                        <p:cTn id="6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Garry </a:t>
            </a:r>
            <a:r>
              <a:rPr lang="en-US" dirty="0" err="1" smtClean="0"/>
              <a:t>Landreth</a:t>
            </a:r>
            <a:r>
              <a:rPr lang="en-US" dirty="0" smtClean="0"/>
              <a:t>?</a:t>
            </a:r>
            <a:endParaRPr lang="en-US" dirty="0"/>
          </a:p>
        </p:txBody>
      </p:sp>
      <p:sp>
        <p:nvSpPr>
          <p:cNvPr id="3" name="Content Placeholder 2"/>
          <p:cNvSpPr>
            <a:spLocks noGrp="1"/>
          </p:cNvSpPr>
          <p:nvPr>
            <p:ph idx="1"/>
          </p:nvPr>
        </p:nvSpPr>
        <p:spPr/>
        <p:txBody>
          <a:bodyPr/>
          <a:lstStyle/>
          <a:p>
            <a:r>
              <a:rPr lang="en-US" dirty="0"/>
              <a:t>Garry </a:t>
            </a:r>
            <a:r>
              <a:rPr lang="en-US" dirty="0" err="1"/>
              <a:t>Landreth</a:t>
            </a:r>
            <a:endParaRPr lang="en-US" dirty="0"/>
          </a:p>
          <a:p>
            <a:pPr lvl="1"/>
            <a:r>
              <a:rPr lang="en-US" dirty="0"/>
              <a:t>Founder and director of Center for Play Therapy, University of North Texas</a:t>
            </a:r>
          </a:p>
          <a:p>
            <a:pPr lvl="1"/>
            <a:r>
              <a:rPr lang="en-US" dirty="0"/>
              <a:t>Author of the most popular child-centered play therapy text book, </a:t>
            </a:r>
            <a:r>
              <a:rPr lang="en-US" i="1" dirty="0"/>
              <a:t>Play Therapy: The Art of the </a:t>
            </a:r>
            <a:r>
              <a:rPr lang="en-US" i="1" dirty="0" smtClean="0"/>
              <a:t>Relationship</a:t>
            </a:r>
          </a:p>
          <a:p>
            <a:pPr lvl="1"/>
            <a:r>
              <a:rPr lang="en-US" dirty="0" smtClean="0"/>
              <a:t>First person to conduct treatment outcome studies of child-centered play therapy (CCPT)</a:t>
            </a:r>
          </a:p>
          <a:p>
            <a:pPr lvl="1"/>
            <a:r>
              <a:rPr lang="en-US" dirty="0" smtClean="0"/>
              <a:t>Co-founder of the Association for Play Therapy (APT; a4pt.org)</a:t>
            </a:r>
          </a:p>
          <a:p>
            <a:pPr lvl="1"/>
            <a:endParaRPr lang="en-US" dirty="0"/>
          </a:p>
          <a:p>
            <a:pPr lvl="1"/>
            <a:endParaRPr lang="en-US" dirty="0"/>
          </a:p>
        </p:txBody>
      </p:sp>
    </p:spTree>
    <p:extLst>
      <p:ext uri="{BB962C8B-B14F-4D97-AF65-F5344CB8AC3E}">
        <p14:creationId xmlns:p14="http://schemas.microsoft.com/office/powerpoint/2010/main" val="1853183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82880"/>
            <a:ext cx="8686800" cy="1111664"/>
          </a:xfrm>
        </p:spPr>
        <p:txBody>
          <a:bodyPr>
            <a:normAutofit/>
          </a:bodyPr>
          <a:lstStyle/>
          <a:p>
            <a:r>
              <a:rPr lang="en-US" cap="small" dirty="0" smtClean="0"/>
              <a:t>What Causes Therapeutic Change in Children?</a:t>
            </a:r>
            <a:endParaRPr lang="en-US" cap="small" dirty="0"/>
          </a:p>
        </p:txBody>
      </p:sp>
      <p:sp>
        <p:nvSpPr>
          <p:cNvPr id="3" name="Content Placeholder 2"/>
          <p:cNvSpPr>
            <a:spLocks noGrp="1"/>
          </p:cNvSpPr>
          <p:nvPr>
            <p:ph idx="1"/>
          </p:nvPr>
        </p:nvSpPr>
        <p:spPr>
          <a:xfrm>
            <a:off x="457200" y="1752600"/>
            <a:ext cx="8229600" cy="4724400"/>
          </a:xfrm>
        </p:spPr>
        <p:txBody>
          <a:bodyPr/>
          <a:lstStyle/>
          <a:p>
            <a:r>
              <a:rPr lang="en-US" dirty="0" smtClean="0"/>
              <a:t>Awareness of and responsiveness to subtle cues in child – subtle forms of communication (e.g., paying attention to child’s pulling hangnail)</a:t>
            </a:r>
          </a:p>
          <a:p>
            <a:r>
              <a:rPr lang="en-US" dirty="0" smtClean="0"/>
              <a:t>Therapist’s participation in a secure relationship</a:t>
            </a:r>
          </a:p>
          <a:p>
            <a:r>
              <a:rPr lang="en-US" dirty="0" smtClean="0"/>
              <a:t>Child’s freedom to explore not only the environment but also the contents of his or her own mind</a:t>
            </a:r>
          </a:p>
        </p:txBody>
      </p:sp>
    </p:spTree>
    <p:extLst>
      <p:ext uri="{BB962C8B-B14F-4D97-AF65-F5344CB8AC3E}">
        <p14:creationId xmlns:p14="http://schemas.microsoft.com/office/powerpoint/2010/main" val="736781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small" dirty="0" smtClean="0"/>
              <a:t>Principles for Relationships with Children</a:t>
            </a:r>
            <a:endParaRPr lang="en-US" cap="small" dirty="0"/>
          </a:p>
        </p:txBody>
      </p:sp>
      <p:sp>
        <p:nvSpPr>
          <p:cNvPr id="3" name="Content Placeholder 2"/>
          <p:cNvSpPr>
            <a:spLocks noGrp="1"/>
          </p:cNvSpPr>
          <p:nvPr>
            <p:ph idx="1"/>
          </p:nvPr>
        </p:nvSpPr>
        <p:spPr>
          <a:xfrm>
            <a:off x="457200" y="1600200"/>
            <a:ext cx="8229600" cy="5105400"/>
          </a:xfrm>
        </p:spPr>
        <p:txBody>
          <a:bodyPr>
            <a:normAutofit/>
          </a:bodyPr>
          <a:lstStyle/>
          <a:p>
            <a:r>
              <a:rPr lang="en-US" dirty="0" smtClean="0"/>
              <a:t>I am not all knowing; therefore, I will not even attempt to be (contrast with child PDT and child CBT)</a:t>
            </a:r>
          </a:p>
          <a:p>
            <a:r>
              <a:rPr lang="en-US" dirty="0" smtClean="0">
                <a:solidFill>
                  <a:srgbClr val="55554A"/>
                </a:solidFill>
              </a:rPr>
              <a:t>I know so little about the complex intricacies of childhood; therefore, I will allow children to teach me.</a:t>
            </a:r>
          </a:p>
          <a:p>
            <a:r>
              <a:rPr lang="en-US" dirty="0" smtClean="0">
                <a:solidFill>
                  <a:srgbClr val="55554A"/>
                </a:solidFill>
              </a:rPr>
              <a:t>I will relinquish the grasp I have on reality and try to enter the world as experienced by the child.</a:t>
            </a:r>
          </a:p>
          <a:p>
            <a:r>
              <a:rPr lang="en-US" dirty="0" smtClean="0">
                <a:solidFill>
                  <a:srgbClr val="55554A"/>
                </a:solidFill>
              </a:rPr>
              <a:t>It feels good to be an authority, to provide answers; therefore, I will need to work hard to protect children from me!</a:t>
            </a:r>
          </a:p>
          <a:p>
            <a:r>
              <a:rPr lang="en-US" dirty="0" smtClean="0">
                <a:solidFill>
                  <a:srgbClr val="55554A"/>
                </a:solidFill>
              </a:rPr>
              <a:t>I have learned most of what I know from experiencing; therefore, I will allow children to experience.</a:t>
            </a:r>
            <a:endParaRPr lang="en-US" dirty="0">
              <a:solidFill>
                <a:srgbClr val="55554A"/>
              </a:solidFill>
            </a:endParaRPr>
          </a:p>
        </p:txBody>
      </p:sp>
    </p:spTree>
    <p:extLst>
      <p:ext uri="{BB962C8B-B14F-4D97-AF65-F5344CB8AC3E}">
        <p14:creationId xmlns:p14="http://schemas.microsoft.com/office/powerpoint/2010/main" val="3220944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small" dirty="0" smtClean="0"/>
              <a:t>The Meaning of Play</a:t>
            </a:r>
            <a:endParaRPr lang="en-US" cap="small" dirty="0"/>
          </a:p>
        </p:txBody>
      </p:sp>
      <p:sp>
        <p:nvSpPr>
          <p:cNvPr id="3" name="Content Placeholder 2"/>
          <p:cNvSpPr>
            <a:spLocks noGrp="1"/>
          </p:cNvSpPr>
          <p:nvPr>
            <p:ph idx="1"/>
          </p:nvPr>
        </p:nvSpPr>
        <p:spPr>
          <a:xfrm>
            <a:off x="457200" y="1600200"/>
            <a:ext cx="8229600" cy="4876800"/>
          </a:xfrm>
        </p:spPr>
        <p:txBody>
          <a:bodyPr>
            <a:normAutofit/>
          </a:bodyPr>
          <a:lstStyle/>
          <a:p>
            <a:r>
              <a:rPr lang="en-US" dirty="0" smtClean="0"/>
              <a:t>Cultivating a developmental perspective in play therapy</a:t>
            </a:r>
          </a:p>
          <a:p>
            <a:pPr lvl="1"/>
            <a:r>
              <a:rPr lang="en-US" dirty="0" smtClean="0"/>
              <a:t>World of reality and verbal expression (Epstein’s rational system; Freud’s secondary process)</a:t>
            </a:r>
          </a:p>
          <a:p>
            <a:pPr lvl="1"/>
            <a:r>
              <a:rPr lang="en-US" dirty="0" smtClean="0"/>
              <a:t>Conceptual-expressive world (Epstein’s experiential system; Freud’s primary process)</a:t>
            </a:r>
          </a:p>
          <a:p>
            <a:r>
              <a:rPr lang="en-US" dirty="0" smtClean="0"/>
              <a:t>Forms of communication</a:t>
            </a:r>
          </a:p>
          <a:p>
            <a:pPr lvl="1"/>
            <a:r>
              <a:rPr lang="en-US" dirty="0" smtClean="0"/>
              <a:t>Verbal – domain of adults who have acquired symbolic sophistication</a:t>
            </a:r>
          </a:p>
          <a:p>
            <a:pPr lvl="1"/>
            <a:r>
              <a:rPr lang="en-US" dirty="0" smtClean="0"/>
              <a:t>Nonverbal – domain of children (≤11 years old) who have not acquired symbolic sophistication</a:t>
            </a:r>
          </a:p>
          <a:p>
            <a:pPr lvl="2"/>
            <a:r>
              <a:rPr lang="en-US" dirty="0" smtClean="0"/>
              <a:t>Play</a:t>
            </a:r>
          </a:p>
          <a:p>
            <a:pPr lvl="2"/>
            <a:r>
              <a:rPr lang="en-US" dirty="0" smtClean="0"/>
              <a:t>Activity (e.g., enactment)</a:t>
            </a:r>
          </a:p>
          <a:p>
            <a:pPr lvl="2"/>
            <a:endParaRPr lang="en-US" dirty="0"/>
          </a:p>
          <a:p>
            <a:pPr lvl="3"/>
            <a:endParaRPr lang="en-US" sz="1700" dirty="0" smtClean="0"/>
          </a:p>
        </p:txBody>
      </p:sp>
    </p:spTree>
    <p:extLst>
      <p:ext uri="{BB962C8B-B14F-4D97-AF65-F5344CB8AC3E}">
        <p14:creationId xmlns:p14="http://schemas.microsoft.com/office/powerpoint/2010/main" val="3121463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Meaning of Play (cont.)</a:t>
            </a:r>
          </a:p>
        </p:txBody>
      </p:sp>
      <p:sp>
        <p:nvSpPr>
          <p:cNvPr id="3" name="Content Placeholder 2"/>
          <p:cNvSpPr>
            <a:spLocks noGrp="1"/>
          </p:cNvSpPr>
          <p:nvPr>
            <p:ph idx="1"/>
          </p:nvPr>
        </p:nvSpPr>
        <p:spPr>
          <a:xfrm>
            <a:off x="457200" y="1600200"/>
            <a:ext cx="8229600" cy="5181600"/>
          </a:xfrm>
        </p:spPr>
        <p:txBody>
          <a:bodyPr>
            <a:normAutofit fontScale="92500" lnSpcReduction="10000"/>
          </a:bodyPr>
          <a:lstStyle/>
          <a:p>
            <a:r>
              <a:rPr lang="en-US" dirty="0" smtClean="0"/>
              <a:t>Functions of Play</a:t>
            </a:r>
          </a:p>
          <a:p>
            <a:pPr lvl="1"/>
            <a:r>
              <a:rPr lang="en-US" dirty="0" smtClean="0"/>
              <a:t>UN proclamation of play – universal and inalienable right of childhood</a:t>
            </a:r>
          </a:p>
          <a:p>
            <a:pPr lvl="1"/>
            <a:r>
              <a:rPr lang="en-US" dirty="0" smtClean="0"/>
              <a:t>Play is the singular central activity of childhood</a:t>
            </a:r>
          </a:p>
          <a:p>
            <a:pPr lvl="1"/>
            <a:r>
              <a:rPr lang="en-US" dirty="0" smtClean="0"/>
              <a:t>Contrast between work and play</a:t>
            </a:r>
          </a:p>
          <a:p>
            <a:pPr lvl="2"/>
            <a:r>
              <a:rPr lang="en-US" dirty="0" smtClean="0"/>
              <a:t>Work</a:t>
            </a:r>
          </a:p>
          <a:p>
            <a:pPr lvl="3"/>
            <a:r>
              <a:rPr lang="en-US" dirty="0" smtClean="0"/>
              <a:t>Goal-directed</a:t>
            </a:r>
          </a:p>
          <a:p>
            <a:pPr lvl="3"/>
            <a:r>
              <a:rPr lang="en-US" dirty="0" smtClean="0"/>
              <a:t>Accommodation of environmental demands</a:t>
            </a:r>
          </a:p>
          <a:p>
            <a:pPr lvl="2"/>
            <a:r>
              <a:rPr lang="en-US" dirty="0" smtClean="0"/>
              <a:t>Play</a:t>
            </a:r>
          </a:p>
          <a:p>
            <a:pPr lvl="3"/>
            <a:r>
              <a:rPr lang="en-US" dirty="0" smtClean="0"/>
              <a:t>Intrinsically rewarding</a:t>
            </a:r>
          </a:p>
          <a:p>
            <a:pPr lvl="3"/>
            <a:r>
              <a:rPr lang="en-US" dirty="0" smtClean="0"/>
              <a:t>Assimilation of environment to match the child’s concepts (e.g., child using spoon as car)</a:t>
            </a:r>
          </a:p>
          <a:p>
            <a:pPr lvl="1"/>
            <a:r>
              <a:rPr lang="en-US" dirty="0" smtClean="0"/>
              <a:t>What happens for children during play?</a:t>
            </a:r>
          </a:p>
          <a:p>
            <a:pPr lvl="2"/>
            <a:r>
              <a:rPr lang="en-US" dirty="0" smtClean="0"/>
              <a:t>Children discharge energy and relieve frustrations</a:t>
            </a:r>
          </a:p>
          <a:p>
            <a:pPr lvl="2"/>
            <a:r>
              <a:rPr lang="en-US" dirty="0" smtClean="0"/>
              <a:t>Children learn social and life-task skills</a:t>
            </a:r>
          </a:p>
          <a:p>
            <a:pPr lvl="2"/>
            <a:r>
              <a:rPr lang="en-US" dirty="0" smtClean="0"/>
              <a:t>Children master and achieve difficult goals</a:t>
            </a:r>
          </a:p>
          <a:p>
            <a:pPr lvl="2"/>
            <a:r>
              <a:rPr lang="en-US" dirty="0" smtClean="0"/>
              <a:t>Children experiment with and understand culture</a:t>
            </a:r>
          </a:p>
          <a:p>
            <a:pPr lvl="2"/>
            <a:r>
              <a:rPr lang="en-US" dirty="0" smtClean="0"/>
              <a:t>Children resolve conflicts and communicate feelings</a:t>
            </a:r>
          </a:p>
          <a:p>
            <a:pPr lvl="2"/>
            <a:endParaRPr lang="en-US" dirty="0" smtClean="0"/>
          </a:p>
          <a:p>
            <a:pPr lvl="1"/>
            <a:endParaRPr lang="en-US" dirty="0"/>
          </a:p>
        </p:txBody>
      </p:sp>
    </p:spTree>
    <p:extLst>
      <p:ext uri="{BB962C8B-B14F-4D97-AF65-F5344CB8AC3E}">
        <p14:creationId xmlns:p14="http://schemas.microsoft.com/office/powerpoint/2010/main" val="4235905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fade">
                                      <p:cBhvr>
                                        <p:cTn id="57" dur="500"/>
                                        <p:tgtEl>
                                          <p:spTgt spid="3">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fade">
                                      <p:cBhvr>
                                        <p:cTn id="62" dur="500"/>
                                        <p:tgtEl>
                                          <p:spTgt spid="3">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Effect transition="in" filter="fade">
                                      <p:cBhvr>
                                        <p:cTn id="67" dur="500"/>
                                        <p:tgtEl>
                                          <p:spTgt spid="3">
                                            <p:txEl>
                                              <p:pRg st="11" end="1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3">
                                            <p:txEl>
                                              <p:pRg st="12" end="12"/>
                                            </p:txEl>
                                          </p:spTgt>
                                        </p:tgtEl>
                                        <p:attrNameLst>
                                          <p:attrName>style.visibility</p:attrName>
                                        </p:attrNameLst>
                                      </p:cBhvr>
                                      <p:to>
                                        <p:strVal val="visible"/>
                                      </p:to>
                                    </p:set>
                                    <p:animEffect transition="in" filter="fade">
                                      <p:cBhvr>
                                        <p:cTn id="72" dur="500"/>
                                        <p:tgtEl>
                                          <p:spTgt spid="3">
                                            <p:txEl>
                                              <p:pRg st="12" end="12"/>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3">
                                            <p:txEl>
                                              <p:pRg st="13" end="13"/>
                                            </p:txEl>
                                          </p:spTgt>
                                        </p:tgtEl>
                                        <p:attrNameLst>
                                          <p:attrName>style.visibility</p:attrName>
                                        </p:attrNameLst>
                                      </p:cBhvr>
                                      <p:to>
                                        <p:strVal val="visible"/>
                                      </p:to>
                                    </p:set>
                                    <p:animEffect transition="in" filter="fade">
                                      <p:cBhvr>
                                        <p:cTn id="77" dur="500"/>
                                        <p:tgtEl>
                                          <p:spTgt spid="3">
                                            <p:txEl>
                                              <p:pRg st="13" end="13"/>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3">
                                            <p:txEl>
                                              <p:pRg st="14" end="14"/>
                                            </p:txEl>
                                          </p:spTgt>
                                        </p:tgtEl>
                                        <p:attrNameLst>
                                          <p:attrName>style.visibility</p:attrName>
                                        </p:attrNameLst>
                                      </p:cBhvr>
                                      <p:to>
                                        <p:strVal val="visible"/>
                                      </p:to>
                                    </p:set>
                                    <p:animEffect transition="in" filter="fade">
                                      <p:cBhvr>
                                        <p:cTn id="82" dur="500"/>
                                        <p:tgtEl>
                                          <p:spTgt spid="3">
                                            <p:txEl>
                                              <p:pRg st="14" end="14"/>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3">
                                            <p:txEl>
                                              <p:pRg st="15" end="15"/>
                                            </p:txEl>
                                          </p:spTgt>
                                        </p:tgtEl>
                                        <p:attrNameLst>
                                          <p:attrName>style.visibility</p:attrName>
                                        </p:attrNameLst>
                                      </p:cBhvr>
                                      <p:to>
                                        <p:strVal val="visible"/>
                                      </p:to>
                                    </p:set>
                                    <p:animEffect transition="in" filter="fade">
                                      <p:cBhvr>
                                        <p:cTn id="87"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82880"/>
            <a:ext cx="8534400" cy="1111664"/>
          </a:xfrm>
        </p:spPr>
        <p:txBody>
          <a:bodyPr>
            <a:normAutofit/>
          </a:bodyPr>
          <a:lstStyle/>
          <a:p>
            <a:r>
              <a:rPr lang="en-US" dirty="0"/>
              <a:t>The Meaning of Play (cont.)</a:t>
            </a:r>
            <a:endParaRPr lang="en-US" cap="small" dirty="0"/>
          </a:p>
        </p:txBody>
      </p:sp>
      <p:sp>
        <p:nvSpPr>
          <p:cNvPr id="3" name="Content Placeholder 2"/>
          <p:cNvSpPr>
            <a:spLocks noGrp="1"/>
          </p:cNvSpPr>
          <p:nvPr>
            <p:ph idx="1"/>
          </p:nvPr>
        </p:nvSpPr>
        <p:spPr>
          <a:xfrm>
            <a:off x="457200" y="1752600"/>
            <a:ext cx="8229600" cy="4373563"/>
          </a:xfrm>
        </p:spPr>
        <p:txBody>
          <a:bodyPr>
            <a:normAutofit lnSpcReduction="10000"/>
          </a:bodyPr>
          <a:lstStyle/>
          <a:p>
            <a:r>
              <a:rPr lang="en-US" dirty="0" smtClean="0"/>
              <a:t>Play as medium of communication</a:t>
            </a:r>
          </a:p>
          <a:p>
            <a:pPr lvl="1"/>
            <a:r>
              <a:rPr lang="en-US" dirty="0" smtClean="0"/>
              <a:t>Self-initiated and spontaneous</a:t>
            </a:r>
          </a:p>
          <a:p>
            <a:pPr lvl="1"/>
            <a:r>
              <a:rPr lang="en-US" dirty="0" smtClean="0"/>
              <a:t>Restrictions to verbal communication place a barrier to the therapeutic relationship: “Come up to my level of communication and communicate with words.”</a:t>
            </a:r>
          </a:p>
          <a:p>
            <a:r>
              <a:rPr lang="en-US" dirty="0" smtClean="0"/>
              <a:t>Play in the therapeutic process</a:t>
            </a:r>
          </a:p>
          <a:p>
            <a:pPr lvl="1"/>
            <a:r>
              <a:rPr lang="en-US" dirty="0" smtClean="0"/>
              <a:t>Definition:  “Play therapy is defined as a dynamic interpersonal relationship between a child (or person of any age) and a therapist trained in play therapy procedures who provides selected play materials and facilitates the development of a safe relationship for the child (or person of any age) to fully express and explore self (feelings, thoughts, experiences, and behaviors) through play, the child’s natural medium of communication, for optimal growth and development” (p.11)</a:t>
            </a:r>
            <a:endParaRPr lang="en-US" dirty="0"/>
          </a:p>
        </p:txBody>
      </p:sp>
    </p:spTree>
    <p:extLst>
      <p:ext uri="{BB962C8B-B14F-4D97-AF65-F5344CB8AC3E}">
        <p14:creationId xmlns:p14="http://schemas.microsoft.com/office/powerpoint/2010/main" val="23415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Play in the Therapeutic Process (cont.)</a:t>
            </a:r>
            <a:endParaRPr lang="en-US" cap="small" dirty="0"/>
          </a:p>
        </p:txBody>
      </p:sp>
      <p:sp>
        <p:nvSpPr>
          <p:cNvPr id="3" name="Content Placeholder 2"/>
          <p:cNvSpPr>
            <a:spLocks noGrp="1"/>
          </p:cNvSpPr>
          <p:nvPr>
            <p:ph idx="1"/>
          </p:nvPr>
        </p:nvSpPr>
        <p:spPr>
          <a:xfrm>
            <a:off x="457200" y="1676400"/>
            <a:ext cx="8229600" cy="4953000"/>
          </a:xfrm>
        </p:spPr>
        <p:txBody>
          <a:bodyPr>
            <a:normAutofit lnSpcReduction="10000"/>
          </a:bodyPr>
          <a:lstStyle/>
          <a:p>
            <a:r>
              <a:rPr lang="en-US" dirty="0" smtClean="0"/>
              <a:t>Success of therapy depends most importantly on the development and maintenance of the therapeutic relationship</a:t>
            </a:r>
          </a:p>
          <a:p>
            <a:r>
              <a:rPr lang="en-US" dirty="0" smtClean="0"/>
              <a:t>Toys are words; play is the language – the playing cure</a:t>
            </a:r>
          </a:p>
          <a:p>
            <a:r>
              <a:rPr lang="en-US" dirty="0" smtClean="0"/>
              <a:t>Children for whom direct communication is too threatening can safely project all feelings and attitudes through toys they select</a:t>
            </a:r>
          </a:p>
          <a:p>
            <a:r>
              <a:rPr lang="en-US" dirty="0" smtClean="0"/>
              <a:t>Play as the symbolic language of self-expression reveals</a:t>
            </a:r>
          </a:p>
          <a:p>
            <a:pPr lvl="1"/>
            <a:r>
              <a:rPr lang="en-US" dirty="0" smtClean="0"/>
              <a:t>What the child has experienced</a:t>
            </a:r>
          </a:p>
          <a:p>
            <a:pPr lvl="1"/>
            <a:r>
              <a:rPr lang="en-US" dirty="0" smtClean="0"/>
              <a:t>The child’s reactions to what was experienced</a:t>
            </a:r>
          </a:p>
          <a:p>
            <a:pPr lvl="1"/>
            <a:r>
              <a:rPr lang="en-US" dirty="0" smtClean="0"/>
              <a:t>The child’s feelings about what was experienced</a:t>
            </a:r>
          </a:p>
          <a:p>
            <a:pPr lvl="1"/>
            <a:r>
              <a:rPr lang="en-US" dirty="0" smtClean="0"/>
              <a:t>What the child wishes, wants, or needs</a:t>
            </a:r>
          </a:p>
          <a:p>
            <a:pPr lvl="1"/>
            <a:r>
              <a:rPr lang="en-US" dirty="0" smtClean="0"/>
              <a:t>The child’s perception of self</a:t>
            </a:r>
          </a:p>
        </p:txBody>
      </p:sp>
    </p:spTree>
    <p:extLst>
      <p:ext uri="{BB962C8B-B14F-4D97-AF65-F5344CB8AC3E}">
        <p14:creationId xmlns:p14="http://schemas.microsoft.com/office/powerpoint/2010/main" val="1413244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Meaning of Play (cont.)</a:t>
            </a:r>
          </a:p>
        </p:txBody>
      </p:sp>
      <p:sp>
        <p:nvSpPr>
          <p:cNvPr id="3" name="Content Placeholder 2"/>
          <p:cNvSpPr>
            <a:spLocks noGrp="1"/>
          </p:cNvSpPr>
          <p:nvPr>
            <p:ph idx="1"/>
          </p:nvPr>
        </p:nvSpPr>
        <p:spPr/>
        <p:txBody>
          <a:bodyPr/>
          <a:lstStyle/>
          <a:p>
            <a:r>
              <a:rPr lang="en-US" dirty="0" smtClean="0"/>
              <a:t>Symbolic play</a:t>
            </a:r>
          </a:p>
          <a:p>
            <a:pPr lvl="1"/>
            <a:r>
              <a:rPr lang="en-US" dirty="0" smtClean="0"/>
              <a:t>Play bridges the gap between concrete experience and abstract thought (Piaget, 1962)</a:t>
            </a:r>
          </a:p>
          <a:p>
            <a:pPr lvl="1"/>
            <a:r>
              <a:rPr lang="en-US" dirty="0" smtClean="0"/>
              <a:t>Children learn to cope by engaging in self-directed exploration (beginning of development of insight)</a:t>
            </a:r>
          </a:p>
          <a:p>
            <a:pPr lvl="1"/>
            <a:r>
              <a:rPr lang="en-US" dirty="0" smtClean="0"/>
              <a:t>The symbolic nature of play allows for displacement – a distancing from the content that makes their experiences safe for children to address</a:t>
            </a:r>
          </a:p>
          <a:p>
            <a:pPr lvl="1"/>
            <a:r>
              <a:rPr lang="en-US" dirty="0" smtClean="0"/>
              <a:t>Children experience being in control of their experiences</a:t>
            </a:r>
          </a:p>
        </p:txBody>
      </p:sp>
    </p:spTree>
    <p:extLst>
      <p:ext uri="{BB962C8B-B14F-4D97-AF65-F5344CB8AC3E}">
        <p14:creationId xmlns:p14="http://schemas.microsoft.com/office/powerpoint/2010/main" val="2870012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TC101790490[[fn=Decatur]]</Template>
  <TotalTime>669</TotalTime>
  <Words>855</Words>
  <Application>Microsoft Office PowerPoint</Application>
  <PresentationFormat>On-screen Show (4:3)</PresentationFormat>
  <Paragraphs>91</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Bodoni MT Condensed</vt:lpstr>
      <vt:lpstr>Courier New</vt:lpstr>
      <vt:lpstr>Franklin Gothic Book</vt:lpstr>
      <vt:lpstr>Wingdings</vt:lpstr>
      <vt:lpstr>Decatur</vt:lpstr>
      <vt:lpstr>Who is Garry Landreth?</vt:lpstr>
      <vt:lpstr>Who is Garry Landreth?</vt:lpstr>
      <vt:lpstr>What Causes Therapeutic Change in Children?</vt:lpstr>
      <vt:lpstr>Principles for Relationships with Children</vt:lpstr>
      <vt:lpstr>The Meaning of Play</vt:lpstr>
      <vt:lpstr>The Meaning of Play (cont.)</vt:lpstr>
      <vt:lpstr>The Meaning of Play (cont.)</vt:lpstr>
      <vt:lpstr>Play in the Therapeutic Process (cont.)</vt:lpstr>
      <vt:lpstr>The Meaning of Play (cont.)</vt:lpstr>
      <vt:lpstr>The Meaning of Play (cont.)</vt:lpstr>
      <vt:lpstr>The Meaning of Play (cont.)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Child &amp; Adolescent Psychopathology</dc:title>
  <dc:creator>Brianna</dc:creator>
  <cp:lastModifiedBy>Geoffrey Goodman</cp:lastModifiedBy>
  <cp:revision>44</cp:revision>
  <dcterms:created xsi:type="dcterms:W3CDTF">2010-09-16T15:18:00Z</dcterms:created>
  <dcterms:modified xsi:type="dcterms:W3CDTF">2015-05-21T22:48:30Z</dcterms:modified>
</cp:coreProperties>
</file>