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7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6CE2E6-7E89-6B45-8CEB-63F54E9E2D7F}" type="datetimeFigureOut">
              <a:rPr lang="en-US" smtClean="0"/>
              <a:t>4/17/17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06B59E-F49C-834D-8099-7F8B9400346D}" type="slidenum">
              <a:rPr lang="en-US" smtClean="0"/>
              <a:t>‹#›</a:t>
            </a:fld>
            <a:endParaRPr lang="en-US"/>
          </a:p>
        </p:txBody>
      </p:sp>
    </p:spTree>
    <p:extLst>
      <p:ext uri="{BB962C8B-B14F-4D97-AF65-F5344CB8AC3E}">
        <p14:creationId xmlns:p14="http://schemas.microsoft.com/office/powerpoint/2010/main" val="11305492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Attachment</a:t>
            </a:r>
            <a:r>
              <a:rPr lang="en-US" baseline="0" dirty="0" smtClean="0"/>
              <a:t> styles considered in this study: dismissing attachment style and non-dismissing attachment style</a:t>
            </a:r>
          </a:p>
          <a:p>
            <a:pPr marL="171450" indent="-171450">
              <a:buFont typeface="Arial"/>
              <a:buChar char="•"/>
            </a:pPr>
            <a:r>
              <a:rPr lang="en-US" dirty="0" smtClean="0"/>
              <a:t>SPP was examined</a:t>
            </a:r>
            <a:r>
              <a:rPr lang="en-US" baseline="0" dirty="0" smtClean="0"/>
              <a:t> as a continuous variable</a:t>
            </a:r>
          </a:p>
          <a:p>
            <a:pPr marL="171450" indent="-171450">
              <a:buFont typeface="Arial"/>
              <a:buChar char="•"/>
            </a:pPr>
            <a:r>
              <a:rPr lang="en-US" baseline="0" dirty="0" smtClean="0"/>
              <a:t>Development of anorexia was a dichotomous variable (having anorexia nervosa or not having anorexia nervosa as measured by the MINI)</a:t>
            </a:r>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2</a:t>
            </a:fld>
            <a:endParaRPr lang="en-US"/>
          </a:p>
        </p:txBody>
      </p:sp>
    </p:spTree>
    <p:extLst>
      <p:ext uri="{BB962C8B-B14F-4D97-AF65-F5344CB8AC3E}">
        <p14:creationId xmlns:p14="http://schemas.microsoft.com/office/powerpoint/2010/main" val="2491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According</a:t>
            </a:r>
            <a:r>
              <a:rPr lang="en-US" baseline="0" dirty="0" smtClean="0"/>
              <a:t> to the DSM-5, AN is </a:t>
            </a:r>
            <a:r>
              <a:rPr lang="en-US" sz="1200" kern="1200" dirty="0" smtClean="0">
                <a:solidFill>
                  <a:schemeClr val="tx1"/>
                </a:solidFill>
                <a:effectLst/>
                <a:latin typeface="+mn-lt"/>
                <a:ea typeface="+mn-ea"/>
                <a:cs typeface="+mn-cs"/>
              </a:rPr>
              <a:t>defined by restriction of food/energy intake resulting in a significantly low body weight relative to age, sex, height, and physical health, intense fear of gaining weight or becoming fat, or behavior that interferes with gaining weight, as well as a disturbance in the way in which one’s body weight is experienced. This should also be accompanied by an over influence of body weight or shape on self-evaluation, in order to meet criteria for a diagnosis (APA, 2013).</a:t>
            </a:r>
            <a:r>
              <a:rPr lang="en-US" dirty="0" smtClean="0">
                <a:effectLst/>
              </a:rPr>
              <a:t> </a:t>
            </a:r>
          </a:p>
          <a:p>
            <a:pPr marL="171450" indent="-171450">
              <a:buFont typeface="Arial"/>
              <a:buChar char="•"/>
            </a:pPr>
            <a:r>
              <a:rPr lang="en-US" dirty="0" smtClean="0"/>
              <a:t>Prevalence rate of AN in 13-18 year old adolescent females</a:t>
            </a:r>
            <a:r>
              <a:rPr lang="en-US" baseline="0" dirty="0" smtClean="0"/>
              <a:t> is 0.3%, AN is one of the highest risks of premature death (with a rate of 4%)</a:t>
            </a:r>
          </a:p>
          <a:p>
            <a:pPr marL="171450" indent="-171450">
              <a:buFont typeface="Arial"/>
              <a:buChar char="•"/>
            </a:pPr>
            <a:r>
              <a:rPr lang="en-US" baseline="0" dirty="0" smtClean="0"/>
              <a:t>First bullet: Dismissing attachment is consistent with the child attachment category known as anxious- avoidant</a:t>
            </a:r>
          </a:p>
          <a:p>
            <a:pPr marL="171450" indent="-171450">
              <a:buFont typeface="Arial"/>
              <a:buChar char="•"/>
            </a:pPr>
            <a:r>
              <a:rPr lang="en-US" dirty="0" smtClean="0"/>
              <a:t>Second</a:t>
            </a:r>
            <a:r>
              <a:rPr lang="en-US" baseline="0" dirty="0" smtClean="0"/>
              <a:t> bullet</a:t>
            </a:r>
            <a:r>
              <a:rPr lang="en-US" dirty="0" smtClean="0"/>
              <a:t>:</a:t>
            </a:r>
            <a:r>
              <a:rPr lang="en-US" baseline="0" dirty="0" smtClean="0"/>
              <a:t> </a:t>
            </a:r>
            <a:r>
              <a:rPr lang="en-US" dirty="0" smtClean="0"/>
              <a:t>Caregivers</a:t>
            </a:r>
            <a:r>
              <a:rPr lang="en-US" baseline="0" dirty="0" smtClean="0"/>
              <a:t> of those with dismissing attachment are described as rejecting, invalidating, often unavailable</a:t>
            </a:r>
            <a:r>
              <a:rPr lang="en-US" baseline="0" dirty="0" smtClean="0">
                <a:sym typeface="Wingdings"/>
              </a:rPr>
              <a:t> this results in lower self esteem in the child and invalidating feelings, which makes these individuals more susceptible to the development of eating pathology </a:t>
            </a:r>
            <a:r>
              <a:rPr lang="en-US" sz="1200" kern="1200" dirty="0" smtClean="0">
                <a:solidFill>
                  <a:schemeClr val="tx1"/>
                </a:solidFill>
                <a:effectLst/>
                <a:latin typeface="+mn-lt"/>
                <a:ea typeface="+mn-ea"/>
                <a:cs typeface="+mn-cs"/>
              </a:rPr>
              <a:t>due to pressuring social expectations of femininity, and a preoccupation with how they are perceived by others, how they wish to be perceived, and a resounding desire to be validated by the larger society for being thin </a:t>
            </a:r>
            <a:endParaRPr lang="en-US" baseline="0"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3</a:t>
            </a:fld>
            <a:endParaRPr lang="en-US"/>
          </a:p>
        </p:txBody>
      </p:sp>
    </p:spTree>
    <p:extLst>
      <p:ext uri="{BB962C8B-B14F-4D97-AF65-F5344CB8AC3E}">
        <p14:creationId xmlns:p14="http://schemas.microsoft.com/office/powerpoint/2010/main" val="4069243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First</a:t>
            </a:r>
            <a:r>
              <a:rPr lang="en-US" baseline="0" dirty="0" smtClean="0"/>
              <a:t> bullet- SPP is defined as </a:t>
            </a:r>
            <a:r>
              <a:rPr lang="en-US" sz="1200" kern="1200" dirty="0" smtClean="0">
                <a:solidFill>
                  <a:schemeClr val="tx1"/>
                </a:solidFill>
                <a:effectLst/>
                <a:latin typeface="+mn-lt"/>
                <a:ea typeface="+mn-ea"/>
                <a:cs typeface="+mn-cs"/>
              </a:rPr>
              <a:t>as a set of beliefs centered around unreasonably high expectations by others, and associated with a fear of failure if these expectations are not met (</a:t>
            </a:r>
            <a:r>
              <a:rPr lang="en-US" sz="1200" kern="1200" dirty="0" err="1" smtClean="0">
                <a:solidFill>
                  <a:schemeClr val="tx1"/>
                </a:solidFill>
                <a:effectLst/>
                <a:latin typeface="+mn-lt"/>
                <a:ea typeface="+mn-ea"/>
                <a:cs typeface="+mn-cs"/>
              </a:rPr>
              <a:t>Stoeber</a:t>
            </a:r>
            <a:r>
              <a:rPr lang="en-US" sz="1200" kern="1200" dirty="0" smtClean="0">
                <a:solidFill>
                  <a:schemeClr val="tx1"/>
                </a:solidFill>
                <a:effectLst/>
                <a:latin typeface="+mn-lt"/>
                <a:ea typeface="+mn-ea"/>
                <a:cs typeface="+mn-cs"/>
              </a:rPr>
              <a:t>, Feast &amp; Hayward, 2009). )</a:t>
            </a:r>
            <a:r>
              <a:rPr lang="en-US" sz="1200" b="1" kern="1200" dirty="0" smtClean="0">
                <a:solidFill>
                  <a:schemeClr val="tx1"/>
                </a:solidFill>
                <a:effectLst/>
                <a:latin typeface="+mn-lt"/>
                <a:ea typeface="+mn-ea"/>
                <a:cs typeface="+mn-cs"/>
              </a:rPr>
              <a:t>. Having higher levels of SPP is associated with greater risk of anxiety, depression and disordered eating behaviors, particularly if the person perceives others as disappointed/highly critical of their abilities (</a:t>
            </a:r>
            <a:r>
              <a:rPr lang="en-US" sz="1200" b="1" kern="1200" dirty="0" err="1" smtClean="0">
                <a:solidFill>
                  <a:schemeClr val="tx1"/>
                </a:solidFill>
                <a:effectLst/>
                <a:latin typeface="+mn-lt"/>
                <a:ea typeface="+mn-ea"/>
                <a:cs typeface="+mn-cs"/>
              </a:rPr>
              <a:t>Enns</a:t>
            </a:r>
            <a:r>
              <a:rPr lang="en-US" sz="1200" b="1" kern="1200" dirty="0" smtClean="0">
                <a:solidFill>
                  <a:schemeClr val="tx1"/>
                </a:solidFill>
                <a:effectLst/>
                <a:latin typeface="+mn-lt"/>
                <a:ea typeface="+mn-ea"/>
                <a:cs typeface="+mn-cs"/>
              </a:rPr>
              <a:t>, Cox &amp; </a:t>
            </a:r>
            <a:r>
              <a:rPr lang="en-US" sz="1200" b="1" kern="1200" dirty="0" err="1" smtClean="0">
                <a:solidFill>
                  <a:schemeClr val="tx1"/>
                </a:solidFill>
                <a:effectLst/>
                <a:latin typeface="+mn-lt"/>
                <a:ea typeface="+mn-ea"/>
                <a:cs typeface="+mn-cs"/>
              </a:rPr>
              <a:t>Sareen</a:t>
            </a:r>
            <a:r>
              <a:rPr lang="en-US" sz="1200" b="1" kern="1200" dirty="0" smtClean="0">
                <a:solidFill>
                  <a:schemeClr val="tx1"/>
                </a:solidFill>
                <a:effectLst/>
                <a:latin typeface="+mn-lt"/>
                <a:ea typeface="+mn-ea"/>
                <a:cs typeface="+mn-cs"/>
              </a:rPr>
              <a:t>, 2001).</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endParaRPr lang="en-US" dirty="0" smtClean="0"/>
          </a:p>
          <a:p>
            <a:pPr marL="171450" indent="-171450">
              <a:buFont typeface="Arial"/>
              <a:buChar char="•"/>
            </a:pPr>
            <a:endParaRPr lang="en-US" dirty="0" smtClean="0"/>
          </a:p>
          <a:p>
            <a:pPr marL="171450" indent="-171450">
              <a:buFont typeface="Arial"/>
              <a:buChar char="•"/>
            </a:pPr>
            <a:endParaRPr lang="en-US" dirty="0" smtClean="0"/>
          </a:p>
          <a:p>
            <a:pPr marL="171450" indent="-171450">
              <a:buFont typeface="Arial"/>
              <a:buChar char="•"/>
            </a:pPr>
            <a:r>
              <a:rPr lang="en-US" dirty="0" smtClean="0"/>
              <a:t>Why</a:t>
            </a:r>
            <a:r>
              <a:rPr lang="en-US" baseline="0" dirty="0" smtClean="0"/>
              <a:t> is this important?- Implications for treatment</a:t>
            </a:r>
          </a:p>
          <a:p>
            <a:pPr marL="171450" indent="-171450">
              <a:buFont typeface="Arial"/>
              <a:buChar char="•"/>
            </a:pPr>
            <a:r>
              <a:rPr lang="en-US" sz="1200" kern="1200" dirty="0" smtClean="0">
                <a:solidFill>
                  <a:schemeClr val="tx1"/>
                </a:solidFill>
                <a:effectLst/>
                <a:latin typeface="+mn-lt"/>
                <a:ea typeface="+mn-ea"/>
                <a:cs typeface="+mn-cs"/>
              </a:rPr>
              <a:t>Both insecure familial attachment/ support and SPP are known to impact treatment outcome in eating disorders, and are predictive of poorer prognosis and treatment attrition rate (</a:t>
            </a:r>
            <a:r>
              <a:rPr lang="en-US" sz="1200" kern="1200" dirty="0" err="1" smtClean="0">
                <a:solidFill>
                  <a:schemeClr val="tx1"/>
                </a:solidFill>
                <a:effectLst/>
                <a:latin typeface="+mn-lt"/>
                <a:ea typeface="+mn-ea"/>
                <a:cs typeface="+mn-cs"/>
              </a:rPr>
              <a:t>Bizeul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Sadowsky</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Rigaud</a:t>
            </a:r>
            <a:r>
              <a:rPr lang="en-US" sz="1200" kern="1200" dirty="0" smtClean="0">
                <a:solidFill>
                  <a:schemeClr val="tx1"/>
                </a:solidFill>
                <a:effectLst/>
                <a:latin typeface="+mn-lt"/>
                <a:ea typeface="+mn-ea"/>
                <a:cs typeface="+mn-cs"/>
              </a:rPr>
              <a:t>, 2001). Thus, examining the relationship between attachment style, SPP and anorexia nervosa can help to identify risk factors for eating pathology, leading to better development of prevention efforts and stronger treatment options. 			</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4</a:t>
            </a:fld>
            <a:endParaRPr lang="en-US"/>
          </a:p>
        </p:txBody>
      </p:sp>
    </p:spTree>
    <p:extLst>
      <p:ext uri="{BB962C8B-B14F-4D97-AF65-F5344CB8AC3E}">
        <p14:creationId xmlns:p14="http://schemas.microsoft.com/office/powerpoint/2010/main" val="4204107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study lasted one year and occurred across two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consecutive weeks for each participant at his or her respective high school in New York City</a:t>
            </a:r>
            <a:r>
              <a:rPr lang="en-US" dirty="0" smtClean="0">
                <a:effectLst/>
              </a:rPr>
              <a:t> </a:t>
            </a:r>
          </a:p>
          <a:p>
            <a:r>
              <a:rPr lang="en-US" dirty="0" smtClean="0">
                <a:effectLst/>
              </a:rPr>
              <a:t>All sessions took place at</a:t>
            </a:r>
            <a:r>
              <a:rPr lang="en-US" baseline="0" dirty="0" smtClean="0">
                <a:effectLst/>
              </a:rPr>
              <a:t> the students respective high schools either during lunch breaks or after school </a:t>
            </a:r>
            <a:endParaRPr lang="en-US" dirty="0" smtClean="0">
              <a:effectLst/>
            </a:endParaRPr>
          </a:p>
          <a:p>
            <a:r>
              <a:rPr lang="en-US" dirty="0" smtClean="0">
                <a:effectLst/>
              </a:rPr>
              <a:t>After session 2 they were compensated</a:t>
            </a:r>
            <a:r>
              <a:rPr lang="en-US" baseline="0" dirty="0" smtClean="0">
                <a:effectLst/>
              </a:rPr>
              <a:t> with a Dunkin Donuts gift card.</a:t>
            </a:r>
            <a:endParaRPr lang="en-US" dirty="0" smtClean="0"/>
          </a:p>
          <a:p>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11</a:t>
            </a:fld>
            <a:endParaRPr lang="en-US"/>
          </a:p>
        </p:txBody>
      </p:sp>
    </p:spTree>
    <p:extLst>
      <p:ext uri="{BB962C8B-B14F-4D97-AF65-F5344CB8AC3E}">
        <p14:creationId xmlns:p14="http://schemas.microsoft.com/office/powerpoint/2010/main" val="2237008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After classifying each participant into an attachment style, data from the MPS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MINI were separated into two groups: those with dismissing attachment style, and those with non-dismissing attachment style. </a:t>
            </a:r>
            <a:endParaRPr lang="en-US" dirty="0" smtClean="0"/>
          </a:p>
          <a:p>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12</a:t>
            </a:fld>
            <a:endParaRPr lang="en-US"/>
          </a:p>
        </p:txBody>
      </p:sp>
    </p:spTree>
    <p:extLst>
      <p:ext uri="{BB962C8B-B14F-4D97-AF65-F5344CB8AC3E}">
        <p14:creationId xmlns:p14="http://schemas.microsoft.com/office/powerpoint/2010/main" val="832171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a hierarchical</a:t>
            </a:r>
            <a:r>
              <a:rPr lang="en-US" baseline="0" dirty="0" smtClean="0"/>
              <a:t> regression analysis with p less than .05</a:t>
            </a:r>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13</a:t>
            </a:fld>
            <a:endParaRPr lang="en-US"/>
          </a:p>
        </p:txBody>
      </p:sp>
    </p:spTree>
    <p:extLst>
      <p:ext uri="{BB962C8B-B14F-4D97-AF65-F5344CB8AC3E}">
        <p14:creationId xmlns:p14="http://schemas.microsoft.com/office/powerpoint/2010/main" val="3954315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results of this study support the </a:t>
            </a:r>
            <a:r>
              <a:rPr lang="en-US" dirty="0" err="1" smtClean="0"/>
              <a:t>mediational</a:t>
            </a:r>
            <a:r>
              <a:rPr lang="en-US" dirty="0" smtClean="0"/>
              <a:t> hypothesis that SPP is a mediator between dismissing attachment style and the development of anorexia in adolescents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First bullet- SPP</a:t>
            </a:r>
            <a:r>
              <a:rPr lang="en-US" baseline="0" dirty="0" smtClean="0"/>
              <a:t> is developed in these individuals through i</a:t>
            </a:r>
            <a:r>
              <a:rPr lang="en-US" dirty="0" smtClean="0"/>
              <a:t>nternal working models, such as feelings of negative evaluation by others and fear of failure for not meeting high expectations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14</a:t>
            </a:fld>
            <a:endParaRPr lang="en-US"/>
          </a:p>
        </p:txBody>
      </p:sp>
    </p:spTree>
    <p:extLst>
      <p:ext uri="{BB962C8B-B14F-4D97-AF65-F5344CB8AC3E}">
        <p14:creationId xmlns:p14="http://schemas.microsoft.com/office/powerpoint/2010/main" val="4122507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First</a:t>
            </a:r>
            <a:r>
              <a:rPr lang="en-US" baseline="0" dirty="0" smtClean="0"/>
              <a:t> bullet: </a:t>
            </a:r>
            <a:r>
              <a:rPr lang="en-US" sz="1200" kern="1200" dirty="0" smtClean="0">
                <a:solidFill>
                  <a:schemeClr val="tx1"/>
                </a:solidFill>
                <a:effectLst/>
                <a:latin typeface="+mn-lt"/>
                <a:ea typeface="+mn-ea"/>
                <a:cs typeface="+mn-cs"/>
              </a:rPr>
              <a:t>The identification of these perfectionistic tendencies can be used for this purpose, and will reduce or eliminate at least one of the many risk factors associated with the development of anorexia nervosa.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15</a:t>
            </a:fld>
            <a:endParaRPr lang="en-US"/>
          </a:p>
        </p:txBody>
      </p:sp>
    </p:spTree>
    <p:extLst>
      <p:ext uri="{BB962C8B-B14F-4D97-AF65-F5344CB8AC3E}">
        <p14:creationId xmlns:p14="http://schemas.microsoft.com/office/powerpoint/2010/main" val="1567867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Second limitation: </a:t>
            </a:r>
            <a:r>
              <a:rPr lang="en-US" sz="1200" kern="1200" dirty="0" smtClean="0">
                <a:solidFill>
                  <a:schemeClr val="tx1"/>
                </a:solidFill>
                <a:effectLst/>
                <a:latin typeface="+mn-lt"/>
                <a:ea typeface="+mn-ea"/>
                <a:cs typeface="+mn-cs"/>
              </a:rPr>
              <a:t>Research has shown that only about 10% of individuals with anorexia are male (</a:t>
            </a:r>
            <a:r>
              <a:rPr lang="en-US" sz="1200" kern="1200" dirty="0" err="1" smtClean="0">
                <a:solidFill>
                  <a:schemeClr val="tx1"/>
                </a:solidFill>
                <a:effectLst/>
                <a:latin typeface="+mn-lt"/>
                <a:ea typeface="+mn-ea"/>
                <a:cs typeface="+mn-cs"/>
              </a:rPr>
              <a:t>Smink</a:t>
            </a:r>
            <a:r>
              <a:rPr lang="en-US" sz="1200" kern="1200" dirty="0" smtClean="0">
                <a:solidFill>
                  <a:schemeClr val="tx1"/>
                </a:solidFill>
                <a:effectLst/>
                <a:latin typeface="+mn-lt"/>
                <a:ea typeface="+mn-ea"/>
                <a:cs typeface="+mn-cs"/>
              </a:rPr>
              <a:t>, Van </a:t>
            </a:r>
            <a:r>
              <a:rPr lang="en-US" sz="1200" kern="1200" dirty="0" err="1" smtClean="0">
                <a:solidFill>
                  <a:schemeClr val="tx1"/>
                </a:solidFill>
                <a:effectLst/>
                <a:latin typeface="+mn-lt"/>
                <a:ea typeface="+mn-ea"/>
                <a:cs typeface="+mn-cs"/>
              </a:rPr>
              <a:t>Hoeken</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Hoek</a:t>
            </a:r>
            <a:r>
              <a:rPr lang="en-US" sz="1200" kern="1200" dirty="0" smtClean="0">
                <a:solidFill>
                  <a:schemeClr val="tx1"/>
                </a:solidFill>
                <a:effectLst/>
                <a:latin typeface="+mn-lt"/>
                <a:ea typeface="+mn-ea"/>
                <a:cs typeface="+mn-cs"/>
              </a:rPr>
              <a:t>, 2012). Thus, the correlations of individuals with anorexia may have been skewed slightly lower by the inclusion of males in the study</a:t>
            </a:r>
            <a:r>
              <a:rPr lang="en-US" dirty="0" smtClean="0">
                <a:effectLst/>
              </a:rPr>
              <a:t> </a:t>
            </a:r>
          </a:p>
          <a:p>
            <a:pPr marL="171450" indent="-171450">
              <a:buFont typeface="Arial"/>
              <a:buChar char="•"/>
            </a:pPr>
            <a:endParaRPr lang="en-US" dirty="0" smtClean="0">
              <a:effectLst/>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effectLst/>
              </a:rPr>
              <a:t>Third</a:t>
            </a:r>
            <a:r>
              <a:rPr lang="en-US" baseline="0" dirty="0" smtClean="0">
                <a:effectLst/>
              </a:rPr>
              <a:t> limitation: </a:t>
            </a:r>
            <a:r>
              <a:rPr lang="en-US" sz="1200" kern="1200" dirty="0" smtClean="0">
                <a:solidFill>
                  <a:schemeClr val="tx1"/>
                </a:solidFill>
                <a:effectLst/>
                <a:latin typeface="+mn-lt"/>
                <a:ea typeface="+mn-ea"/>
                <a:cs typeface="+mn-cs"/>
              </a:rPr>
              <a:t>many individuals diagnosed with anorexia nervosa often do not meet such low thresholds for body mass index, as this is not a diagnostic criteria included for anorexia in the DSM-5. This inconsistency in the measure prevented many participants from being administered the follow-up questions that may have revealed sufficient criteria for diagnosis with the disorder, ultimately skewing the data.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Future research considerations</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It would be interesting to perform and all-male or all-female study to determine whether the same variables of attachment style and perfectionism are applicable equally to both genders.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effectLst/>
            </a:endParaRPr>
          </a:p>
          <a:p>
            <a:pPr marL="171450" indent="-171450">
              <a:buFont typeface="Arial"/>
              <a:buChar char="•"/>
            </a:pPr>
            <a:endParaRPr lang="en-US" dirty="0" smtClean="0">
              <a:effectLst/>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AC06B59E-F49C-834D-8099-7F8B9400346D}" type="slidenum">
              <a:rPr lang="en-US" smtClean="0"/>
              <a:t>16</a:t>
            </a:fld>
            <a:endParaRPr lang="en-US"/>
          </a:p>
        </p:txBody>
      </p:sp>
    </p:spTree>
    <p:extLst>
      <p:ext uri="{BB962C8B-B14F-4D97-AF65-F5344CB8AC3E}">
        <p14:creationId xmlns:p14="http://schemas.microsoft.com/office/powerpoint/2010/main" val="2158016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4/17/17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8594" y="1283744"/>
            <a:ext cx="6498158" cy="3178140"/>
          </a:xfrm>
        </p:spPr>
        <p:txBody>
          <a:bodyPr/>
          <a:lstStyle/>
          <a:p>
            <a:r>
              <a:rPr lang="en-US" sz="4000" b="1" dirty="0" smtClean="0"/>
              <a:t>Attachment, Socially Prescribed Perfectionism and Anorexia Nervosa: A </a:t>
            </a:r>
            <a:r>
              <a:rPr lang="en-US" sz="4000" b="1" dirty="0" err="1" smtClean="0"/>
              <a:t>Mediational</a:t>
            </a:r>
            <a:r>
              <a:rPr lang="en-US" sz="4000" b="1" dirty="0" smtClean="0"/>
              <a:t> Model </a:t>
            </a:r>
            <a:endParaRPr lang="en-US" sz="4000" b="1" dirty="0"/>
          </a:p>
        </p:txBody>
      </p:sp>
      <p:sp>
        <p:nvSpPr>
          <p:cNvPr id="4" name="TextBox 3"/>
          <p:cNvSpPr txBox="1"/>
          <p:nvPr/>
        </p:nvSpPr>
        <p:spPr>
          <a:xfrm>
            <a:off x="2523074" y="4616334"/>
            <a:ext cx="4342435" cy="646331"/>
          </a:xfrm>
          <a:prstGeom prst="rect">
            <a:avLst/>
          </a:prstGeom>
          <a:noFill/>
        </p:spPr>
        <p:txBody>
          <a:bodyPr wrap="square" rtlCol="0">
            <a:spAutoFit/>
          </a:bodyPr>
          <a:lstStyle/>
          <a:p>
            <a:pPr algn="ctr"/>
            <a:r>
              <a:rPr lang="en-US" dirty="0" smtClean="0"/>
              <a:t>Rachel Kupferberg</a:t>
            </a:r>
          </a:p>
          <a:p>
            <a:pPr algn="ctr"/>
            <a:r>
              <a:rPr lang="en-US" dirty="0" smtClean="0"/>
              <a:t>Child &amp; Adolescent Psychopathology</a:t>
            </a:r>
            <a:endParaRPr lang="en-US" dirty="0"/>
          </a:p>
        </p:txBody>
      </p:sp>
      <p:pic>
        <p:nvPicPr>
          <p:cNvPr id="5" name="Picture 4"/>
          <p:cNvPicPr>
            <a:picLocks noChangeAspect="1"/>
          </p:cNvPicPr>
          <p:nvPr/>
        </p:nvPicPr>
        <p:blipFill>
          <a:blip r:embed="rId2"/>
          <a:stretch>
            <a:fillRect/>
          </a:stretch>
        </p:blipFill>
        <p:spPr>
          <a:xfrm>
            <a:off x="279146" y="5262665"/>
            <a:ext cx="2058598" cy="1364940"/>
          </a:xfrm>
          <a:prstGeom prst="rect">
            <a:avLst/>
          </a:prstGeom>
        </p:spPr>
      </p:pic>
      <p:pic>
        <p:nvPicPr>
          <p:cNvPr id="6" name="Picture 5"/>
          <p:cNvPicPr>
            <a:picLocks noChangeAspect="1"/>
          </p:cNvPicPr>
          <p:nvPr/>
        </p:nvPicPr>
        <p:blipFill>
          <a:blip r:embed="rId3"/>
          <a:stretch>
            <a:fillRect/>
          </a:stretch>
        </p:blipFill>
        <p:spPr>
          <a:xfrm>
            <a:off x="7176289" y="5026218"/>
            <a:ext cx="1769829" cy="1636616"/>
          </a:xfrm>
          <a:prstGeom prst="rect">
            <a:avLst/>
          </a:prstGeom>
        </p:spPr>
      </p:pic>
    </p:spTree>
    <p:extLst>
      <p:ext uri="{BB962C8B-B14F-4D97-AF65-F5344CB8AC3E}">
        <p14:creationId xmlns:p14="http://schemas.microsoft.com/office/powerpoint/2010/main" val="985660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4</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Mini International Neuropsychiatric Interview (MINI)</a:t>
            </a:r>
            <a:r>
              <a:rPr lang="en-US" dirty="0"/>
              <a:t> </a:t>
            </a:r>
            <a:endParaRPr lang="en-US" dirty="0" smtClean="0"/>
          </a:p>
          <a:p>
            <a:pPr lvl="1"/>
            <a:r>
              <a:rPr lang="en-US" dirty="0" smtClean="0"/>
              <a:t>A structured </a:t>
            </a:r>
            <a:r>
              <a:rPr lang="en-US" dirty="0"/>
              <a:t>interview for the major psychiatric disorders listed in the DSM-5 and ICD-10</a:t>
            </a:r>
            <a:r>
              <a:rPr lang="en-US" dirty="0"/>
              <a:t> </a:t>
            </a:r>
            <a:endParaRPr lang="en-US" dirty="0" smtClean="0"/>
          </a:p>
          <a:p>
            <a:pPr lvl="1"/>
            <a:r>
              <a:rPr lang="en-US" dirty="0" smtClean="0"/>
              <a:t>Only administered the Anorexia Nervosa module</a:t>
            </a:r>
          </a:p>
          <a:p>
            <a:pPr lvl="1"/>
            <a:r>
              <a:rPr lang="en-US" dirty="0" smtClean="0"/>
              <a:t>Yes and no responses</a:t>
            </a:r>
          </a:p>
          <a:p>
            <a:pPr lvl="1"/>
            <a:r>
              <a:rPr lang="en-US" dirty="0"/>
              <a:t>A participant’s body weight must fall at or below the indicated threshold corresponding to his/her height, in order to continue with the administration of the follow- up questions in this module.</a:t>
            </a:r>
            <a:r>
              <a:rPr lang="en-US" dirty="0"/>
              <a:t> </a:t>
            </a:r>
            <a:endParaRPr lang="en-US" dirty="0" smtClean="0"/>
          </a:p>
          <a:p>
            <a:pPr lvl="1"/>
            <a:r>
              <a:rPr lang="en-US" dirty="0" smtClean="0"/>
              <a:t>Follow- up question example: “</a:t>
            </a:r>
            <a:r>
              <a:rPr lang="en-US" dirty="0"/>
              <a:t>In spite of this low weight, have you tried not to gain weight or to restrict your food intake?</a:t>
            </a:r>
            <a:r>
              <a:rPr lang="en-US" dirty="0" smtClean="0"/>
              <a:t>”</a:t>
            </a:r>
            <a:endParaRPr lang="en-US" dirty="0"/>
          </a:p>
          <a:p>
            <a:pPr lvl="1"/>
            <a:r>
              <a:rPr lang="en-US" dirty="0"/>
              <a:t>V</a:t>
            </a:r>
            <a:r>
              <a:rPr lang="en-US" dirty="0" smtClean="0"/>
              <a:t>alidity </a:t>
            </a:r>
            <a:r>
              <a:rPr lang="en-US" dirty="0"/>
              <a:t>levels between 0.88 and 0.98 among primary care patients who were at least 14 years old </a:t>
            </a:r>
            <a:endParaRPr lang="en-US" dirty="0"/>
          </a:p>
        </p:txBody>
      </p:sp>
    </p:spTree>
    <p:extLst>
      <p:ext uri="{BB962C8B-B14F-4D97-AF65-F5344CB8AC3E}">
        <p14:creationId xmlns:p14="http://schemas.microsoft.com/office/powerpoint/2010/main" val="3075315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lnSpcReduction="10000"/>
          </a:bodyPr>
          <a:lstStyle/>
          <a:p>
            <a:r>
              <a:rPr lang="en-US" dirty="0"/>
              <a:t>Institutional Review Board approval from Long Island University before study commenced</a:t>
            </a:r>
          </a:p>
          <a:p>
            <a:r>
              <a:rPr lang="en-US" dirty="0"/>
              <a:t>Informed consent, informed assent, and demographic questionnaire completed at start of the study</a:t>
            </a:r>
          </a:p>
          <a:p>
            <a:r>
              <a:rPr lang="en-US" dirty="0" smtClean="0"/>
              <a:t>Session 1: Trained </a:t>
            </a:r>
            <a:r>
              <a:rPr lang="en-US" dirty="0"/>
              <a:t>graduate-level psychology student administered the Adult Attachment Interview  </a:t>
            </a:r>
            <a:r>
              <a:rPr lang="en-US" dirty="0" smtClean="0"/>
              <a:t>(70 </a:t>
            </a:r>
            <a:r>
              <a:rPr lang="en-US" dirty="0" err="1"/>
              <a:t>mins</a:t>
            </a:r>
            <a:r>
              <a:rPr lang="en-US" dirty="0" smtClean="0"/>
              <a:t>.)</a:t>
            </a:r>
          </a:p>
          <a:p>
            <a:r>
              <a:rPr lang="en-US" dirty="0" smtClean="0"/>
              <a:t>Session 2: Participants complete the MPS and the MINI (20 </a:t>
            </a:r>
            <a:r>
              <a:rPr lang="en-US" dirty="0" err="1" smtClean="0"/>
              <a:t>mins</a:t>
            </a:r>
            <a:r>
              <a:rPr lang="en-US" dirty="0" smtClean="0"/>
              <a:t>.)</a:t>
            </a:r>
            <a:endParaRPr lang="en-US" dirty="0"/>
          </a:p>
        </p:txBody>
      </p:sp>
    </p:spTree>
    <p:extLst>
      <p:ext uri="{BB962C8B-B14F-4D97-AF65-F5344CB8AC3E}">
        <p14:creationId xmlns:p14="http://schemas.microsoft.com/office/powerpoint/2010/main" val="1052657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Graduate-level psychology students scored both </a:t>
            </a:r>
            <a:r>
              <a:rPr lang="en-US" dirty="0" smtClean="0"/>
              <a:t>the MPS and MINI </a:t>
            </a:r>
            <a:r>
              <a:rPr lang="en-US" dirty="0"/>
              <a:t>measures </a:t>
            </a:r>
          </a:p>
          <a:p>
            <a:r>
              <a:rPr lang="en-US" dirty="0"/>
              <a:t>Six postdoctoral students transcribed the data from the AAI </a:t>
            </a:r>
          </a:p>
          <a:p>
            <a:r>
              <a:rPr lang="en-US" dirty="0"/>
              <a:t>The transcripts were sent to two trained experts who independently coded the data and determined the attachment classifications, blind to the study’s hypotheses </a:t>
            </a:r>
          </a:p>
          <a:p>
            <a:r>
              <a:rPr lang="en-US" dirty="0"/>
              <a:t>The AAI coders established .86 </a:t>
            </a:r>
            <a:r>
              <a:rPr lang="en-US" dirty="0" err="1"/>
              <a:t>interrater</a:t>
            </a:r>
            <a:r>
              <a:rPr lang="en-US" dirty="0"/>
              <a:t> reliability for the attachment classifications of the adolescents in this study </a:t>
            </a:r>
          </a:p>
          <a:p>
            <a:endParaRPr lang="en-US" dirty="0"/>
          </a:p>
        </p:txBody>
      </p:sp>
    </p:spTree>
    <p:extLst>
      <p:ext uri="{BB962C8B-B14F-4D97-AF65-F5344CB8AC3E}">
        <p14:creationId xmlns:p14="http://schemas.microsoft.com/office/powerpoint/2010/main" val="370455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Significant</a:t>
            </a:r>
          </a:p>
          <a:p>
            <a:pPr lvl="1"/>
            <a:r>
              <a:rPr lang="en-US" dirty="0" smtClean="0"/>
              <a:t>Adolescents </a:t>
            </a:r>
            <a:r>
              <a:rPr lang="en-US" dirty="0"/>
              <a:t>with dismissing attachment were significantly correlated with the development of anorexia (</a:t>
            </a:r>
            <a:r>
              <a:rPr lang="en-US" i="1" dirty="0"/>
              <a:t>r = </a:t>
            </a:r>
            <a:r>
              <a:rPr lang="en-US" dirty="0"/>
              <a:t>0.87</a:t>
            </a:r>
            <a:r>
              <a:rPr lang="en-US" dirty="0" smtClean="0"/>
              <a:t>)</a:t>
            </a:r>
          </a:p>
          <a:p>
            <a:pPr lvl="1"/>
            <a:r>
              <a:rPr lang="en-US" dirty="0" smtClean="0"/>
              <a:t>Dismissing </a:t>
            </a:r>
            <a:r>
              <a:rPr lang="en-US" dirty="0"/>
              <a:t>attachment styles were significantly correlated with SPP (</a:t>
            </a:r>
            <a:r>
              <a:rPr lang="en-US" i="1" dirty="0"/>
              <a:t>r</a:t>
            </a:r>
            <a:r>
              <a:rPr lang="en-US" b="1" i="1" dirty="0"/>
              <a:t> </a:t>
            </a:r>
            <a:r>
              <a:rPr lang="en-US" dirty="0"/>
              <a:t>= 0.85), and SPP was also significantly correlated with the development of anorexia (</a:t>
            </a:r>
            <a:r>
              <a:rPr lang="en-US" i="1" dirty="0"/>
              <a:t>r</a:t>
            </a:r>
            <a:r>
              <a:rPr lang="en-US" dirty="0"/>
              <a:t> = 0.92)</a:t>
            </a:r>
            <a:r>
              <a:rPr lang="en-US" dirty="0" smtClean="0"/>
              <a:t>.</a:t>
            </a:r>
          </a:p>
          <a:p>
            <a:pPr lvl="1"/>
            <a:r>
              <a:rPr lang="en-US" dirty="0" smtClean="0"/>
              <a:t>When </a:t>
            </a:r>
            <a:r>
              <a:rPr lang="en-US" dirty="0"/>
              <a:t>controlling for SPP, however, dismissing attachment </a:t>
            </a:r>
            <a:r>
              <a:rPr lang="en-US" dirty="0" err="1"/>
              <a:t>styles’s</a:t>
            </a:r>
            <a:r>
              <a:rPr lang="en-US" dirty="0"/>
              <a:t> effect on the development of anorexia became </a:t>
            </a:r>
            <a:r>
              <a:rPr lang="en-US" dirty="0" err="1"/>
              <a:t>nonsignificant</a:t>
            </a:r>
            <a:r>
              <a:rPr lang="en-US" dirty="0"/>
              <a:t>. </a:t>
            </a:r>
            <a:endParaRPr lang="en-US" dirty="0"/>
          </a:p>
          <a:p>
            <a:r>
              <a:rPr lang="en-US" dirty="0" smtClean="0"/>
              <a:t> Nonsignificant</a:t>
            </a:r>
          </a:p>
          <a:p>
            <a:pPr lvl="1"/>
            <a:r>
              <a:rPr lang="en-US" dirty="0" smtClean="0"/>
              <a:t>Significant correlations </a:t>
            </a:r>
            <a:r>
              <a:rPr lang="en-US" dirty="0"/>
              <a:t>between SPP and the development of anorexia, as well as dismissing attachment styles in adolescents and the development of anorexia, but no significant correlation was found between dismissing attachment style and socially prescribed perfectionism</a:t>
            </a:r>
            <a:r>
              <a:rPr lang="en-US" dirty="0"/>
              <a:t> </a:t>
            </a:r>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3969861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(Significant)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Dismissing </a:t>
            </a:r>
            <a:r>
              <a:rPr lang="en-US" dirty="0"/>
              <a:t>attachment </a:t>
            </a:r>
            <a:r>
              <a:rPr lang="en-US" dirty="0" smtClean="0"/>
              <a:t>creates </a:t>
            </a:r>
            <a:r>
              <a:rPr lang="en-US" dirty="0"/>
              <a:t>a set of characteristics in the child (feelings of unworthiness, low self-esteem, difficulty regulating emotions and impulses) that lends itself to developing SPP </a:t>
            </a:r>
            <a:endParaRPr lang="en-US" dirty="0" smtClean="0"/>
          </a:p>
          <a:p>
            <a:r>
              <a:rPr lang="en-US" dirty="0" smtClean="0"/>
              <a:t>These aforementioned characteristics from dismissing attachment + their perfectionistic tendencies to negatively self-evaluate and distort self-perception </a:t>
            </a:r>
            <a:r>
              <a:rPr lang="en-US" dirty="0" smtClean="0">
                <a:sym typeface="Wingdings"/>
              </a:rPr>
              <a:t> </a:t>
            </a:r>
            <a:r>
              <a:rPr lang="en-US" dirty="0" smtClean="0"/>
              <a:t>creates </a:t>
            </a:r>
            <a:r>
              <a:rPr lang="en-US" dirty="0"/>
              <a:t>a cycle in which the individual with these tendencies may believe that they are never good enough, as they fear their </a:t>
            </a:r>
            <a:r>
              <a:rPr lang="en-US" dirty="0" smtClean="0"/>
              <a:t>imperfection</a:t>
            </a:r>
            <a:endParaRPr lang="en-US" dirty="0"/>
          </a:p>
          <a:p>
            <a:r>
              <a:rPr lang="en-US" dirty="0"/>
              <a:t>To seek this perfection and a sense of control that they lacked in childhood, these individuals will often compensate in their relationship with food, to boost their low levels of self-esteem through a thin body-image, achieve a perceived level of perfection, and gain acceptance from others that they were devoid of in childhood</a:t>
            </a:r>
            <a:r>
              <a:rPr lang="en-US" dirty="0"/>
              <a:t> </a:t>
            </a:r>
          </a:p>
        </p:txBody>
      </p:sp>
    </p:spTree>
    <p:extLst>
      <p:ext uri="{BB962C8B-B14F-4D97-AF65-F5344CB8AC3E}">
        <p14:creationId xmlns:p14="http://schemas.microsoft.com/office/powerpoint/2010/main" val="187965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Implications</a:t>
            </a:r>
            <a:endParaRPr lang="en-US" dirty="0"/>
          </a:p>
        </p:txBody>
      </p:sp>
      <p:sp>
        <p:nvSpPr>
          <p:cNvPr id="3" name="Content Placeholder 2"/>
          <p:cNvSpPr>
            <a:spLocks noGrp="1"/>
          </p:cNvSpPr>
          <p:nvPr>
            <p:ph idx="1"/>
          </p:nvPr>
        </p:nvSpPr>
        <p:spPr/>
        <p:txBody>
          <a:bodyPr/>
          <a:lstStyle/>
          <a:p>
            <a:r>
              <a:rPr lang="en-US" dirty="0"/>
              <a:t>W</a:t>
            </a:r>
            <a:r>
              <a:rPr lang="en-US" dirty="0" smtClean="0"/>
              <a:t>hen </a:t>
            </a:r>
            <a:r>
              <a:rPr lang="en-US" dirty="0"/>
              <a:t>working with adolescents who have a diagnosis of anorexia nervosa, clinicians should take into account patients’ current and past histories of socially prescribed </a:t>
            </a:r>
            <a:r>
              <a:rPr lang="en-US" dirty="0" smtClean="0"/>
              <a:t>perfectionism </a:t>
            </a:r>
          </a:p>
          <a:p>
            <a:r>
              <a:rPr lang="en-US" dirty="0" smtClean="0"/>
              <a:t>Research shows that targeting perfectionism in group therapy with adolescents with anorexia reduced </a:t>
            </a:r>
            <a:r>
              <a:rPr lang="en-US" dirty="0"/>
              <a:t>cognitive distortion about body image and also correlated highly with a significant increase in body mass index in adults with anorexia (Lloyd et al., 2014)</a:t>
            </a:r>
            <a:r>
              <a:rPr lang="en-US" dirty="0"/>
              <a:t> </a:t>
            </a:r>
          </a:p>
        </p:txBody>
      </p:sp>
    </p:spTree>
    <p:extLst>
      <p:ext uri="{BB962C8B-B14F-4D97-AF65-F5344CB8AC3E}">
        <p14:creationId xmlns:p14="http://schemas.microsoft.com/office/powerpoint/2010/main" val="2242270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Discusson</a:t>
            </a:r>
            <a:r>
              <a:rPr lang="en-US" dirty="0" smtClean="0"/>
              <a:t> (Non-Significant)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Limitations</a:t>
            </a:r>
          </a:p>
          <a:p>
            <a:pPr lvl="1"/>
            <a:r>
              <a:rPr lang="en-US" dirty="0" smtClean="0"/>
              <a:t>Hypothesis might have been incorrect- didn’t account for self or other oriented perfectionism</a:t>
            </a:r>
          </a:p>
          <a:p>
            <a:pPr lvl="1"/>
            <a:r>
              <a:rPr lang="en-US" dirty="0" smtClean="0"/>
              <a:t>Inclusion of both male and female participants</a:t>
            </a:r>
          </a:p>
          <a:p>
            <a:pPr lvl="1"/>
            <a:r>
              <a:rPr lang="en-US" dirty="0" smtClean="0"/>
              <a:t>The MINI measure- </a:t>
            </a:r>
            <a:r>
              <a:rPr lang="en-US" dirty="0"/>
              <a:t>a participant’s body weight must fall at or below the indicated threshold in order to be administered all questions in the </a:t>
            </a:r>
            <a:r>
              <a:rPr lang="en-US" dirty="0" smtClean="0"/>
              <a:t>module</a:t>
            </a:r>
            <a:r>
              <a:rPr lang="en-US" dirty="0"/>
              <a:t> </a:t>
            </a:r>
          </a:p>
          <a:p>
            <a:r>
              <a:rPr lang="en-US" dirty="0" smtClean="0"/>
              <a:t>Future research considerations:</a:t>
            </a:r>
          </a:p>
          <a:p>
            <a:pPr lvl="1"/>
            <a:r>
              <a:rPr lang="en-US" dirty="0" smtClean="0"/>
              <a:t>Might study gender differences in regards to the development of anorexia (or study gender as a moderator)</a:t>
            </a:r>
          </a:p>
          <a:p>
            <a:pPr lvl="1"/>
            <a:r>
              <a:rPr lang="en-US" dirty="0" smtClean="0"/>
              <a:t>Studying the development anorexia nervosa as a continuous variable instead of a dichotomous variable </a:t>
            </a:r>
          </a:p>
          <a:p>
            <a:pPr lvl="1"/>
            <a:endParaRPr lang="en-US" dirty="0" smtClean="0"/>
          </a:p>
        </p:txBody>
      </p:sp>
    </p:spTree>
    <p:extLst>
      <p:ext uri="{BB962C8B-B14F-4D97-AF65-F5344CB8AC3E}">
        <p14:creationId xmlns:p14="http://schemas.microsoft.com/office/powerpoint/2010/main" val="1271139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46520"/>
            <a:ext cx="8042276" cy="760767"/>
          </a:xfrm>
        </p:spPr>
        <p:txBody>
          <a:bodyPr/>
          <a:lstStyle/>
          <a:p>
            <a:r>
              <a:rPr lang="en-US" dirty="0" smtClean="0"/>
              <a:t>References</a:t>
            </a:r>
            <a:endParaRPr lang="en-US" dirty="0"/>
          </a:p>
        </p:txBody>
      </p:sp>
      <p:sp>
        <p:nvSpPr>
          <p:cNvPr id="3" name="Content Placeholder 2"/>
          <p:cNvSpPr>
            <a:spLocks noGrp="1"/>
          </p:cNvSpPr>
          <p:nvPr>
            <p:ph idx="1"/>
          </p:nvPr>
        </p:nvSpPr>
        <p:spPr>
          <a:xfrm>
            <a:off x="549275" y="907287"/>
            <a:ext cx="8042276" cy="5621042"/>
          </a:xfrm>
        </p:spPr>
        <p:txBody>
          <a:bodyPr>
            <a:noAutofit/>
          </a:bodyPr>
          <a:lstStyle/>
          <a:p>
            <a:r>
              <a:rPr lang="en-US" sz="1050" dirty="0" err="1"/>
              <a:t>Candelori</a:t>
            </a:r>
            <a:r>
              <a:rPr lang="en-US" sz="1050" dirty="0"/>
              <a:t>, C., &amp; </a:t>
            </a:r>
            <a:r>
              <a:rPr lang="en-US" sz="1050" dirty="0" err="1"/>
              <a:t>Ciocca</a:t>
            </a:r>
            <a:r>
              <a:rPr lang="en-US" sz="1050" dirty="0"/>
              <a:t>, A. ( 1998). </a:t>
            </a:r>
            <a:r>
              <a:rPr lang="en-US" sz="1050" i="1" dirty="0"/>
              <a:t>Attachment and eating disorders</a:t>
            </a:r>
            <a:r>
              <a:rPr lang="en-US" sz="1050" dirty="0"/>
              <a:t>. In P. </a:t>
            </a:r>
            <a:r>
              <a:rPr lang="en-US" sz="1050" dirty="0" err="1"/>
              <a:t>Bria</a:t>
            </a:r>
            <a:r>
              <a:rPr lang="en-US" sz="1050" dirty="0"/>
              <a:t>, A. 	</a:t>
            </a:r>
            <a:r>
              <a:rPr lang="en-US" sz="1050" dirty="0" err="1"/>
              <a:t>Ciocca</a:t>
            </a:r>
            <a:r>
              <a:rPr lang="en-US" sz="1050" dirty="0"/>
              <a:t>, &amp; S. De </a:t>
            </a:r>
            <a:r>
              <a:rPr lang="en-US" sz="1050" dirty="0" err="1"/>
              <a:t>Risio</a:t>
            </a:r>
            <a:r>
              <a:rPr lang="en-US" sz="1050" dirty="0"/>
              <a:t> (Eds.), </a:t>
            </a:r>
            <a:r>
              <a:rPr lang="en-US" sz="1050" dirty="0" smtClean="0"/>
              <a:t>	</a:t>
            </a:r>
            <a:r>
              <a:rPr lang="en-US" sz="1050" i="1" dirty="0" smtClean="0"/>
              <a:t>Psychotherapeutic </a:t>
            </a:r>
            <a:r>
              <a:rPr lang="en-US" sz="1050" i="1" dirty="0"/>
              <a:t>issues in eating disorders: 	Models, methods and results</a:t>
            </a:r>
            <a:r>
              <a:rPr lang="en-US" sz="1050" dirty="0"/>
              <a:t> (pp. 139-153). Rome: </a:t>
            </a:r>
            <a:r>
              <a:rPr lang="en-US" sz="1050" dirty="0" err="1"/>
              <a:t>Universo</a:t>
            </a:r>
            <a:r>
              <a:rPr lang="en-US" sz="1050" dirty="0"/>
              <a:t>.</a:t>
            </a:r>
          </a:p>
          <a:p>
            <a:r>
              <a:rPr lang="en-US" sz="1050" dirty="0" err="1"/>
              <a:t>Halmi</a:t>
            </a:r>
            <a:r>
              <a:rPr lang="en-US" sz="1050" dirty="0"/>
              <a:t>, K. A., Sunday, S. R., </a:t>
            </a:r>
            <a:r>
              <a:rPr lang="en-US" sz="1050" dirty="0" err="1"/>
              <a:t>Strober</a:t>
            </a:r>
            <a:r>
              <a:rPr lang="en-US" sz="1050" dirty="0"/>
              <a:t>, M., Kaplan, A., Woodside, D. B., </a:t>
            </a:r>
            <a:r>
              <a:rPr lang="en-US" sz="1050" dirty="0" err="1"/>
              <a:t>Fichter</a:t>
            </a:r>
            <a:r>
              <a:rPr lang="en-US" sz="1050" dirty="0"/>
              <a:t>, M., </a:t>
            </a:r>
            <a:r>
              <a:rPr lang="en-US" sz="1050" dirty="0" smtClean="0"/>
              <a:t>	Treasure</a:t>
            </a:r>
            <a:r>
              <a:rPr lang="en-US" sz="1050" dirty="0"/>
              <a:t>, J., </a:t>
            </a:r>
            <a:r>
              <a:rPr lang="en-US" sz="1050" dirty="0" err="1" smtClean="0"/>
              <a:t>Berrettini</a:t>
            </a:r>
            <a:r>
              <a:rPr lang="en-US" sz="1050" dirty="0"/>
              <a:t>, W. H., &amp; Kaye, </a:t>
            </a:r>
            <a:r>
              <a:rPr lang="en-US" sz="1050" dirty="0" smtClean="0"/>
              <a:t>	W</a:t>
            </a:r>
            <a:r>
              <a:rPr lang="en-US" sz="1050" dirty="0"/>
              <a:t>. H. (2000). Perfectionism in anorexia </a:t>
            </a:r>
            <a:r>
              <a:rPr lang="en-US" sz="1050" dirty="0" smtClean="0"/>
              <a:t>nervosa</a:t>
            </a:r>
            <a:r>
              <a:rPr lang="en-US" sz="1050" dirty="0"/>
              <a:t>: variation by </a:t>
            </a:r>
            <a:r>
              <a:rPr lang="en-US" sz="1050" dirty="0" smtClean="0"/>
              <a:t>clinical </a:t>
            </a:r>
            <a:r>
              <a:rPr lang="en-US" sz="1050" dirty="0"/>
              <a:t>subtype, </a:t>
            </a:r>
            <a:r>
              <a:rPr lang="en-US" sz="1050" dirty="0" err="1"/>
              <a:t>obsessionality</a:t>
            </a:r>
            <a:r>
              <a:rPr lang="en-US" sz="1050" dirty="0"/>
              <a:t>, and pathological eating </a:t>
            </a:r>
            <a:r>
              <a:rPr lang="en-US" sz="1050" dirty="0" smtClean="0"/>
              <a:t>	behavior</a:t>
            </a:r>
            <a:r>
              <a:rPr lang="en-US" sz="1050" dirty="0"/>
              <a:t>. </a:t>
            </a:r>
            <a:r>
              <a:rPr lang="en-US" sz="1050" i="1" dirty="0"/>
              <a:t>American Journal of </a:t>
            </a:r>
            <a:r>
              <a:rPr lang="en-US" sz="1050" i="1" dirty="0" smtClean="0"/>
              <a:t>Psychiatry</a:t>
            </a:r>
            <a:r>
              <a:rPr lang="en-US" sz="1050" i="1" dirty="0"/>
              <a:t>, 157</a:t>
            </a:r>
            <a:r>
              <a:rPr lang="en-US" sz="1050" dirty="0"/>
              <a:t>(11), 1799-</a:t>
            </a:r>
            <a:r>
              <a:rPr lang="en-US" sz="1050" dirty="0" smtClean="0"/>
              <a:t>1805</a:t>
            </a:r>
            <a:r>
              <a:rPr lang="en-US" sz="1050" dirty="0"/>
              <a:t>.</a:t>
            </a:r>
            <a:endParaRPr lang="en-US" sz="1050" dirty="0" smtClean="0"/>
          </a:p>
          <a:p>
            <a:r>
              <a:rPr lang="en-US" sz="1050" dirty="0" smtClean="0"/>
              <a:t>Hewitt</a:t>
            </a:r>
            <a:r>
              <a:rPr lang="en-US" sz="1050" dirty="0"/>
              <a:t>, P. L., &amp; </a:t>
            </a:r>
            <a:r>
              <a:rPr lang="en-US" sz="1050" dirty="0" err="1"/>
              <a:t>Flett</a:t>
            </a:r>
            <a:r>
              <a:rPr lang="en-US" sz="1050" dirty="0"/>
              <a:t>, G. L. (1990). Perfectionism and depression: A </a:t>
            </a:r>
            <a:r>
              <a:rPr lang="en-US" sz="1050" dirty="0" smtClean="0"/>
              <a:t>multidimensional analysis</a:t>
            </a:r>
            <a:r>
              <a:rPr lang="en-US" sz="1050" dirty="0"/>
              <a:t>. </a:t>
            </a:r>
            <a:r>
              <a:rPr lang="en-US" sz="1050" i="1" dirty="0" smtClean="0"/>
              <a:t>Journal </a:t>
            </a:r>
            <a:r>
              <a:rPr lang="en-US" sz="1050" i="1" dirty="0"/>
              <a:t>of Social Behavior </a:t>
            </a:r>
            <a:r>
              <a:rPr lang="en-US" sz="1050" i="1" dirty="0" smtClean="0"/>
              <a:t>	and </a:t>
            </a:r>
            <a:r>
              <a:rPr lang="en-US" sz="1050" i="1" dirty="0"/>
              <a:t>Personality, </a:t>
            </a:r>
            <a:r>
              <a:rPr lang="en-US" sz="1050" i="1" dirty="0" smtClean="0"/>
              <a:t>5</a:t>
            </a:r>
            <a:r>
              <a:rPr lang="en-US" sz="1050" i="1" dirty="0"/>
              <a:t>, </a:t>
            </a:r>
            <a:r>
              <a:rPr lang="en-US" sz="1050" dirty="0"/>
              <a:t>423-428. </a:t>
            </a:r>
            <a:endParaRPr lang="en-US" sz="1050" dirty="0"/>
          </a:p>
          <a:p>
            <a:r>
              <a:rPr lang="en-US" sz="1050" dirty="0"/>
              <a:t>Hewitt, P. L., &amp; </a:t>
            </a:r>
            <a:r>
              <a:rPr lang="en-US" sz="1050" dirty="0" err="1"/>
              <a:t>Flett</a:t>
            </a:r>
            <a:r>
              <a:rPr lang="en-US" sz="1050" dirty="0"/>
              <a:t>, G. L. (1991). Perfectionism in the self and social </a:t>
            </a:r>
            <a:r>
              <a:rPr lang="en-US" sz="1050" dirty="0" smtClean="0"/>
              <a:t>contexts</a:t>
            </a:r>
            <a:r>
              <a:rPr lang="en-US" sz="1050" dirty="0"/>
              <a:t>: </a:t>
            </a:r>
            <a:r>
              <a:rPr lang="en-US" sz="1050" dirty="0" smtClean="0"/>
              <a:t>Conceptualization</a:t>
            </a:r>
            <a:r>
              <a:rPr lang="en-US" sz="1050" dirty="0"/>
              <a:t>, assessment, and </a:t>
            </a:r>
            <a:r>
              <a:rPr lang="en-US" sz="1050" dirty="0" smtClean="0"/>
              <a:t>	association </a:t>
            </a:r>
            <a:r>
              <a:rPr lang="en-US" sz="1050" dirty="0"/>
              <a:t>with </a:t>
            </a:r>
            <a:r>
              <a:rPr lang="en-US" sz="1050" dirty="0" smtClean="0"/>
              <a:t>psychopathology</a:t>
            </a:r>
            <a:r>
              <a:rPr lang="en-US" sz="1050" dirty="0"/>
              <a:t>. </a:t>
            </a:r>
            <a:r>
              <a:rPr lang="en-US" sz="1050" i="1" dirty="0"/>
              <a:t>Journal of </a:t>
            </a:r>
            <a:r>
              <a:rPr lang="en-US" sz="1050" i="1" dirty="0" smtClean="0"/>
              <a:t>Personality </a:t>
            </a:r>
            <a:r>
              <a:rPr lang="en-US" sz="1050" i="1" dirty="0"/>
              <a:t>and Social Psychology, 60</a:t>
            </a:r>
            <a:r>
              <a:rPr lang="en-US" sz="1050" dirty="0"/>
              <a:t>(3), </a:t>
            </a:r>
            <a:r>
              <a:rPr lang="en-US" sz="1050" dirty="0" smtClean="0"/>
              <a:t>456</a:t>
            </a:r>
            <a:r>
              <a:rPr lang="en-US" sz="1050" dirty="0"/>
              <a:t>-470. </a:t>
            </a:r>
            <a:endParaRPr lang="en-US" sz="1050" dirty="0" smtClean="0"/>
          </a:p>
          <a:p>
            <a:r>
              <a:rPr lang="en-US" sz="1050" dirty="0"/>
              <a:t>Hurst, K., &amp; Zimmer-</a:t>
            </a:r>
            <a:r>
              <a:rPr lang="en-US" sz="1050" dirty="0" err="1"/>
              <a:t>Gembeck</a:t>
            </a:r>
            <a:r>
              <a:rPr lang="en-US" sz="1050" dirty="0"/>
              <a:t>, M. (2015). Focus on perfectionism in female adolescent </a:t>
            </a:r>
            <a:r>
              <a:rPr lang="en-US" sz="1050" dirty="0" smtClean="0"/>
              <a:t>anorexia </a:t>
            </a:r>
            <a:r>
              <a:rPr lang="en-US" sz="1050" dirty="0"/>
              <a:t>nervosa. </a:t>
            </a:r>
            <a:r>
              <a:rPr lang="en-US" sz="1050" i="1" dirty="0"/>
              <a:t>International </a:t>
            </a:r>
            <a:r>
              <a:rPr lang="en-US" sz="1050" i="1" dirty="0" smtClean="0"/>
              <a:t>	Journal </a:t>
            </a:r>
            <a:r>
              <a:rPr lang="en-US" sz="1050" i="1" dirty="0"/>
              <a:t>of Eating Disorders, 48</a:t>
            </a:r>
            <a:r>
              <a:rPr lang="en-US" sz="1050" dirty="0"/>
              <a:t>(7), 936-941. </a:t>
            </a:r>
            <a:endParaRPr lang="en-US" sz="1050" dirty="0" smtClean="0"/>
          </a:p>
          <a:p>
            <a:r>
              <a:rPr lang="en-US" sz="1050" dirty="0"/>
              <a:t>Lloyd, S., Fleming, C., Schmidt, U., &amp; </a:t>
            </a:r>
            <a:r>
              <a:rPr lang="en-US" sz="1050" dirty="0" err="1"/>
              <a:t>Tchanturia</a:t>
            </a:r>
            <a:r>
              <a:rPr lang="en-US" sz="1050" dirty="0"/>
              <a:t>, K. (2014). Targeting perfectionism in </a:t>
            </a:r>
            <a:r>
              <a:rPr lang="en-US" sz="1050" dirty="0" smtClean="0"/>
              <a:t>anorexia </a:t>
            </a:r>
            <a:r>
              <a:rPr lang="en-US" sz="1050" dirty="0"/>
              <a:t>nervosa using a </a:t>
            </a:r>
            <a:r>
              <a:rPr lang="en-US" sz="1050" dirty="0" smtClean="0"/>
              <a:t>	group</a:t>
            </a:r>
            <a:r>
              <a:rPr lang="en-US" sz="1050" dirty="0"/>
              <a:t>-based cognitive </a:t>
            </a:r>
            <a:r>
              <a:rPr lang="en-US" sz="1050" dirty="0" err="1"/>
              <a:t>behavioural</a:t>
            </a:r>
            <a:r>
              <a:rPr lang="en-US" sz="1050" dirty="0"/>
              <a:t> approach: A pilot study. </a:t>
            </a:r>
            <a:r>
              <a:rPr lang="en-US" sz="1050" i="1" dirty="0" smtClean="0"/>
              <a:t>European </a:t>
            </a:r>
            <a:r>
              <a:rPr lang="en-US" sz="1050" i="1" dirty="0"/>
              <a:t>Eating Disorders Review, 22, </a:t>
            </a:r>
            <a:r>
              <a:rPr lang="en-US" sz="1050" dirty="0"/>
              <a:t>366-372</a:t>
            </a:r>
            <a:r>
              <a:rPr lang="en-US" sz="1050" dirty="0" smtClean="0"/>
              <a:t>.</a:t>
            </a:r>
          </a:p>
          <a:p>
            <a:r>
              <a:rPr lang="en-US" sz="1050" dirty="0"/>
              <a:t>Marques,  J. M., &amp; </a:t>
            </a:r>
            <a:r>
              <a:rPr lang="en-US" sz="1050" dirty="0" err="1"/>
              <a:t>Zuardi</a:t>
            </a:r>
            <a:r>
              <a:rPr lang="en-US" sz="1050" dirty="0"/>
              <a:t>,  A. W. (2008). Validity and applicability of the </a:t>
            </a:r>
            <a:r>
              <a:rPr lang="en-US" sz="1050" dirty="0" smtClean="0"/>
              <a:t>Mini International Neuropsychiatric </a:t>
            </a:r>
            <a:r>
              <a:rPr lang="en-US" sz="1050" dirty="0"/>
              <a:t>Interview </a:t>
            </a:r>
            <a:r>
              <a:rPr lang="en-US" sz="1050" dirty="0" smtClean="0"/>
              <a:t>	administered </a:t>
            </a:r>
            <a:r>
              <a:rPr lang="en-US" sz="1050" dirty="0"/>
              <a:t>by </a:t>
            </a:r>
            <a:r>
              <a:rPr lang="en-US" sz="1050" dirty="0" smtClean="0"/>
              <a:t>family </a:t>
            </a:r>
            <a:r>
              <a:rPr lang="en-US" sz="1050" dirty="0"/>
              <a:t>medicine </a:t>
            </a:r>
            <a:r>
              <a:rPr lang="en-US" sz="1050" dirty="0" smtClean="0"/>
              <a:t>residents </a:t>
            </a:r>
            <a:r>
              <a:rPr lang="en-US" sz="1050" dirty="0"/>
              <a:t>in primary health </a:t>
            </a:r>
            <a:r>
              <a:rPr lang="en-US" sz="1050" dirty="0" smtClean="0"/>
              <a:t>care in Brazil, </a:t>
            </a:r>
            <a:r>
              <a:rPr lang="en-US" sz="1050" i="1" dirty="0" smtClean="0"/>
              <a:t>General </a:t>
            </a:r>
            <a:r>
              <a:rPr lang="en-US" sz="1050" i="1" dirty="0"/>
              <a:t>Hospital Psychiatry</a:t>
            </a:r>
            <a:r>
              <a:rPr lang="en-US" sz="1050" i="1" dirty="0" smtClean="0"/>
              <a:t>,3 </a:t>
            </a:r>
            <a:r>
              <a:rPr lang="en-US" sz="1050" i="1" dirty="0"/>
              <a:t>0</a:t>
            </a:r>
            <a:r>
              <a:rPr lang="en-US" sz="1050" dirty="0"/>
              <a:t>(4), </a:t>
            </a:r>
            <a:r>
              <a:rPr lang="en-US" sz="1050" i="1" dirty="0" smtClean="0"/>
              <a:t>	</a:t>
            </a:r>
            <a:r>
              <a:rPr lang="en-US" sz="1050" dirty="0" smtClean="0"/>
              <a:t>303</a:t>
            </a:r>
            <a:r>
              <a:rPr lang="en-US" sz="1050" dirty="0"/>
              <a:t>–310</a:t>
            </a:r>
            <a:r>
              <a:rPr lang="en-US" sz="1050" dirty="0" smtClean="0"/>
              <a:t>.</a:t>
            </a:r>
          </a:p>
          <a:p>
            <a:r>
              <a:rPr lang="en-US" sz="1050" dirty="0"/>
              <a:t>Music, G. (2011). </a:t>
            </a:r>
            <a:r>
              <a:rPr lang="en-US" sz="1050" i="1" dirty="0"/>
              <a:t>Nurturing natures: Attachment and children’s emotional, sociocultural and </a:t>
            </a:r>
            <a:r>
              <a:rPr lang="en-US" sz="1050" i="1" dirty="0" smtClean="0"/>
              <a:t>brain </a:t>
            </a:r>
            <a:r>
              <a:rPr lang="en-US" sz="1050" i="1" dirty="0"/>
              <a:t>development. </a:t>
            </a:r>
            <a:r>
              <a:rPr lang="en-US" sz="1050" dirty="0"/>
              <a:t>Hove, </a:t>
            </a:r>
            <a:r>
              <a:rPr lang="en-US" sz="1050" dirty="0" smtClean="0"/>
              <a:t>	England</a:t>
            </a:r>
            <a:r>
              <a:rPr lang="en-US" sz="1050" dirty="0"/>
              <a:t>: Psychology Press.    </a:t>
            </a:r>
            <a:endParaRPr lang="en-US" sz="1050" dirty="0" smtClean="0"/>
          </a:p>
          <a:p>
            <a:r>
              <a:rPr lang="en-US" sz="1050" dirty="0"/>
              <a:t>Rice, K. G., Lopez, F. G., &amp; </a:t>
            </a:r>
            <a:r>
              <a:rPr lang="en-US" sz="1050" dirty="0" err="1"/>
              <a:t>Vergara</a:t>
            </a:r>
            <a:r>
              <a:rPr lang="en-US" sz="1050" dirty="0"/>
              <a:t>, D. (2005). Parental/social influences on perfectionism and 	adult attachment </a:t>
            </a:r>
            <a:r>
              <a:rPr lang="en-US" sz="1050" dirty="0" smtClean="0"/>
              <a:t>	orientations</a:t>
            </a:r>
            <a:r>
              <a:rPr lang="en-US" sz="1050" dirty="0"/>
              <a:t>. </a:t>
            </a:r>
            <a:r>
              <a:rPr lang="en-US" sz="1050" i="1" dirty="0"/>
              <a:t>Journal of Social and Clinical Psychology, 24</a:t>
            </a:r>
            <a:r>
              <a:rPr lang="en-US" sz="1050" dirty="0"/>
              <a:t>(4), 580-605.</a:t>
            </a:r>
          </a:p>
          <a:p>
            <a:pPr marL="0" indent="0">
              <a:buNone/>
            </a:pPr>
            <a:endParaRPr lang="en-US" sz="1050" dirty="0" smtClean="0"/>
          </a:p>
          <a:p>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3357732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normAutofit/>
          </a:bodyPr>
          <a:lstStyle/>
          <a:p>
            <a:r>
              <a:rPr lang="en-US" sz="1400" dirty="0" err="1"/>
              <a:t>Sagi</a:t>
            </a:r>
            <a:r>
              <a:rPr lang="en-US" sz="1400" dirty="0"/>
              <a:t>, A., van </a:t>
            </a:r>
            <a:r>
              <a:rPr lang="en-US" sz="1400" dirty="0" err="1"/>
              <a:t>IJuzendoorn</a:t>
            </a:r>
            <a:r>
              <a:rPr lang="en-US" sz="1400" dirty="0"/>
              <a:t>, M. H., </a:t>
            </a:r>
            <a:r>
              <a:rPr lang="en-US" sz="1400" dirty="0" err="1"/>
              <a:t>Scharf</a:t>
            </a:r>
            <a:r>
              <a:rPr lang="en-US" sz="1400" dirty="0"/>
              <a:t>, M., </a:t>
            </a:r>
            <a:r>
              <a:rPr lang="en-US" sz="1400" dirty="0" err="1"/>
              <a:t>Koren-Karie</a:t>
            </a:r>
            <a:r>
              <a:rPr lang="en-US" sz="1400" dirty="0"/>
              <a:t>, N., </a:t>
            </a:r>
            <a:r>
              <a:rPr lang="en-US" sz="1400" dirty="0" err="1"/>
              <a:t>Joels</a:t>
            </a:r>
            <a:r>
              <a:rPr lang="en-US" sz="1400" dirty="0"/>
              <a:t>, T., &amp; 	</a:t>
            </a:r>
            <a:r>
              <a:rPr lang="en-US" sz="1400" dirty="0" err="1"/>
              <a:t>Mayseless</a:t>
            </a:r>
            <a:r>
              <a:rPr lang="en-US" sz="1400" dirty="0"/>
              <a:t>, O. (1994). Stability and discriminant validity of the </a:t>
            </a:r>
            <a:r>
              <a:rPr lang="en-US" sz="1400" dirty="0" smtClean="0"/>
              <a:t>Adult 	Attachment </a:t>
            </a:r>
            <a:r>
              <a:rPr lang="en-US" sz="1400" dirty="0"/>
              <a:t>Interview: A psychometric study in young 	Israeli adults. </a:t>
            </a:r>
            <a:r>
              <a:rPr lang="en-US" sz="1400" dirty="0" smtClean="0"/>
              <a:t>	</a:t>
            </a:r>
            <a:r>
              <a:rPr lang="en-US" sz="1400" i="1" dirty="0" smtClean="0"/>
              <a:t>Developmental </a:t>
            </a:r>
            <a:r>
              <a:rPr lang="en-US" sz="1400" i="1" dirty="0"/>
              <a:t>Psychology, 30, </a:t>
            </a:r>
            <a:r>
              <a:rPr lang="en-US" sz="1400" dirty="0"/>
              <a:t>988- 1000.</a:t>
            </a:r>
          </a:p>
          <a:p>
            <a:r>
              <a:rPr lang="en-US" sz="1400" dirty="0"/>
              <a:t>Schwartz, M., </a:t>
            </a:r>
            <a:r>
              <a:rPr lang="en-US" sz="1400" dirty="0" err="1"/>
              <a:t>Gleiser</a:t>
            </a:r>
            <a:r>
              <a:rPr lang="en-US" sz="1400" dirty="0"/>
              <a:t>, K. A., &amp; </a:t>
            </a:r>
            <a:r>
              <a:rPr lang="en-US" sz="1400" dirty="0" err="1"/>
              <a:t>Galperin</a:t>
            </a:r>
            <a:r>
              <a:rPr lang="en-US" sz="1400" dirty="0"/>
              <a:t>, L. (2009). Attachment as a mediator of eating 	disorder: Implications for treatment. </a:t>
            </a:r>
            <a:r>
              <a:rPr lang="en-US" sz="1400" i="1" dirty="0"/>
              <a:t>Castlewood Treatment Center for Eating 	Disorders, 1, </a:t>
            </a:r>
            <a:r>
              <a:rPr lang="en-US" sz="1400" dirty="0"/>
              <a:t>1-52.</a:t>
            </a:r>
          </a:p>
          <a:p>
            <a:r>
              <a:rPr lang="en-US" sz="1400" dirty="0" err="1"/>
              <a:t>Striegel</a:t>
            </a:r>
            <a:r>
              <a:rPr lang="en-US" sz="1400" dirty="0"/>
              <a:t>- Moore, R. H., &amp; </a:t>
            </a:r>
            <a:r>
              <a:rPr lang="en-US" sz="1400" dirty="0" err="1"/>
              <a:t>Bulik</a:t>
            </a:r>
            <a:r>
              <a:rPr lang="en-US" sz="1400" dirty="0"/>
              <a:t>, C. M. (2007). Risk factors for eating disorders. </a:t>
            </a:r>
            <a:r>
              <a:rPr lang="en-US" sz="1400" i="1" dirty="0"/>
              <a:t>American 	Psychologist, 62</a:t>
            </a:r>
            <a:r>
              <a:rPr lang="en-US" sz="1400" dirty="0"/>
              <a:t>(3), 181-198. </a:t>
            </a:r>
          </a:p>
          <a:p>
            <a:r>
              <a:rPr lang="en-US" sz="1400" dirty="0"/>
              <a:t>Wei, M., Heppner, P. P., Russell, D. W., &amp; Young, S. K. (2006). Maladaptive perfectionism </a:t>
            </a:r>
            <a:r>
              <a:rPr lang="en-US" sz="1400" dirty="0" smtClean="0"/>
              <a:t>	and ineffective </a:t>
            </a:r>
            <a:r>
              <a:rPr lang="en-US" sz="1400" dirty="0"/>
              <a:t>coping as mediators between attachment and future depression: A </a:t>
            </a:r>
            <a:r>
              <a:rPr lang="en-US" sz="1400" dirty="0" smtClean="0"/>
              <a:t>	prospective analysis</a:t>
            </a:r>
            <a:r>
              <a:rPr lang="en-US" sz="1400" dirty="0"/>
              <a:t>. </a:t>
            </a:r>
            <a:r>
              <a:rPr lang="en-US" sz="1400" i="1" dirty="0"/>
              <a:t>Journal of Counseling Psychology, 53</a:t>
            </a:r>
            <a:r>
              <a:rPr lang="en-US" sz="1400" dirty="0"/>
              <a:t>(1), 67-79. </a:t>
            </a:r>
          </a:p>
          <a:p>
            <a:endParaRPr lang="en-US" dirty="0"/>
          </a:p>
        </p:txBody>
      </p:sp>
    </p:spTree>
    <p:extLst>
      <p:ext uri="{BB962C8B-B14F-4D97-AF65-F5344CB8AC3E}">
        <p14:creationId xmlns:p14="http://schemas.microsoft.com/office/powerpoint/2010/main" val="914563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Model </a:t>
            </a:r>
            <a:endParaRPr lang="en-US" dirty="0"/>
          </a:p>
        </p:txBody>
      </p:sp>
      <p:sp>
        <p:nvSpPr>
          <p:cNvPr id="3" name="Content Placeholder 2"/>
          <p:cNvSpPr>
            <a:spLocks noGrp="1"/>
          </p:cNvSpPr>
          <p:nvPr>
            <p:ph idx="1"/>
          </p:nvPr>
        </p:nvSpPr>
        <p:spPr/>
        <p:txBody>
          <a:bodyPr/>
          <a:lstStyle/>
          <a:p>
            <a:r>
              <a:rPr lang="en-US" dirty="0" smtClean="0"/>
              <a:t>IV</a:t>
            </a:r>
            <a:r>
              <a:rPr lang="en-US" dirty="0"/>
              <a:t>: Adolescent attachment </a:t>
            </a:r>
            <a:r>
              <a:rPr lang="en-US" dirty="0" smtClean="0"/>
              <a:t>style</a:t>
            </a:r>
          </a:p>
          <a:p>
            <a:pPr lvl="1"/>
            <a:r>
              <a:rPr lang="en-US" dirty="0" smtClean="0"/>
              <a:t>Dismissing attachment status</a:t>
            </a:r>
            <a:endParaRPr lang="en-US" dirty="0"/>
          </a:p>
          <a:p>
            <a:r>
              <a:rPr lang="en-US" dirty="0" smtClean="0"/>
              <a:t>MV</a:t>
            </a:r>
            <a:r>
              <a:rPr lang="en-US" dirty="0"/>
              <a:t>: </a:t>
            </a:r>
            <a:r>
              <a:rPr lang="en-US" dirty="0" smtClean="0"/>
              <a:t>Socially prescribed perfectionism (SPP)</a:t>
            </a:r>
            <a:endParaRPr lang="en-US" dirty="0"/>
          </a:p>
          <a:p>
            <a:pPr lvl="1"/>
            <a:r>
              <a:rPr lang="en-US" dirty="0"/>
              <a:t>L</a:t>
            </a:r>
            <a:r>
              <a:rPr lang="en-US" dirty="0" smtClean="0"/>
              <a:t>evels of socially prescribed perfectionism (lower-higher)</a:t>
            </a:r>
          </a:p>
          <a:p>
            <a:r>
              <a:rPr lang="en-US" dirty="0" smtClean="0"/>
              <a:t>DV: Development of anorexia nervosa </a:t>
            </a:r>
          </a:p>
          <a:p>
            <a:r>
              <a:rPr lang="en-US" dirty="0" smtClean="0"/>
              <a:t>Adolescent </a:t>
            </a:r>
            <a:r>
              <a:rPr lang="en-US" dirty="0"/>
              <a:t>attachment style </a:t>
            </a:r>
            <a:r>
              <a:rPr lang="en-US" dirty="0">
                <a:sym typeface="Wingdings"/>
              </a:rPr>
              <a:t> </a:t>
            </a:r>
            <a:r>
              <a:rPr lang="en-US" dirty="0" smtClean="0">
                <a:sym typeface="Wingdings"/>
              </a:rPr>
              <a:t>socially prescribed perfectionism development of anorexia nervosa</a:t>
            </a:r>
            <a:endParaRPr lang="en-US" dirty="0"/>
          </a:p>
        </p:txBody>
      </p:sp>
    </p:spTree>
    <p:extLst>
      <p:ext uri="{BB962C8B-B14F-4D97-AF65-F5344CB8AC3E}">
        <p14:creationId xmlns:p14="http://schemas.microsoft.com/office/powerpoint/2010/main" val="193838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DSM definition of Anorexia Nervosa &amp; prevalence rates</a:t>
            </a:r>
          </a:p>
          <a:p>
            <a:r>
              <a:rPr lang="en-US" dirty="0" smtClean="0"/>
              <a:t>Anorexia nervosa through attachment theory</a:t>
            </a:r>
          </a:p>
          <a:p>
            <a:pPr lvl="1"/>
            <a:r>
              <a:rPr lang="en-US" dirty="0"/>
              <a:t>R</a:t>
            </a:r>
            <a:r>
              <a:rPr lang="en-US" dirty="0" smtClean="0"/>
              <a:t>esearch </a:t>
            </a:r>
            <a:r>
              <a:rPr lang="en-US" dirty="0"/>
              <a:t>concludes that dismissing attachment correlates most highly with the development of anorexia nervosa (</a:t>
            </a:r>
            <a:r>
              <a:rPr lang="en-US" dirty="0" err="1"/>
              <a:t>Candelori</a:t>
            </a:r>
            <a:r>
              <a:rPr lang="en-US" dirty="0"/>
              <a:t> &amp; </a:t>
            </a:r>
            <a:r>
              <a:rPr lang="en-US" dirty="0" err="1"/>
              <a:t>Ciocca</a:t>
            </a:r>
            <a:r>
              <a:rPr lang="en-US" dirty="0"/>
              <a:t>, 2008</a:t>
            </a:r>
            <a:r>
              <a:rPr lang="en-US" dirty="0" smtClean="0"/>
              <a:t>)</a:t>
            </a:r>
          </a:p>
          <a:p>
            <a:pPr lvl="1"/>
            <a:r>
              <a:rPr lang="en-US" dirty="0" smtClean="0"/>
              <a:t>Those with dismissing attachment have lower self-esteem and are more susceptible to eating pathology </a:t>
            </a:r>
            <a:r>
              <a:rPr lang="en-US" dirty="0"/>
              <a:t> (</a:t>
            </a:r>
            <a:r>
              <a:rPr lang="en-US" dirty="0" err="1"/>
              <a:t>Striegel</a:t>
            </a:r>
            <a:r>
              <a:rPr lang="en-US" dirty="0"/>
              <a:t>- Moore &amp; </a:t>
            </a:r>
            <a:r>
              <a:rPr lang="en-US" dirty="0" err="1"/>
              <a:t>Bulik</a:t>
            </a:r>
            <a:r>
              <a:rPr lang="en-US" dirty="0"/>
              <a:t>, 2007</a:t>
            </a:r>
            <a:r>
              <a:rPr lang="en-US" dirty="0" smtClean="0"/>
              <a:t>)</a:t>
            </a:r>
            <a:r>
              <a:rPr lang="en-US" dirty="0"/>
              <a:t> </a:t>
            </a:r>
            <a:endParaRPr lang="en-US" dirty="0" smtClean="0"/>
          </a:p>
          <a:p>
            <a:pPr lvl="1"/>
            <a:r>
              <a:rPr lang="en-US" dirty="0" smtClean="0"/>
              <a:t>Restriction of food provides an illusion of control </a:t>
            </a:r>
            <a:r>
              <a:rPr lang="en-US" dirty="0"/>
              <a:t>when possibilities for finding these stabilizing aspects within relationships have been routinely deemed unsafe, unsatisfying and even rejecting </a:t>
            </a:r>
            <a:r>
              <a:rPr lang="en-US" dirty="0" smtClean="0"/>
              <a:t>(Schwartz</a:t>
            </a:r>
            <a:r>
              <a:rPr lang="en-US" dirty="0"/>
              <a:t>, </a:t>
            </a:r>
            <a:r>
              <a:rPr lang="en-US" dirty="0" err="1"/>
              <a:t>Gleiser</a:t>
            </a:r>
            <a:r>
              <a:rPr lang="en-US" dirty="0"/>
              <a:t>, &amp; </a:t>
            </a:r>
            <a:r>
              <a:rPr lang="en-US" dirty="0" err="1"/>
              <a:t>Galperin</a:t>
            </a:r>
            <a:r>
              <a:rPr lang="en-US" dirty="0"/>
              <a:t>, 2009</a:t>
            </a:r>
            <a:r>
              <a:rPr lang="en-US" dirty="0" smtClean="0"/>
              <a: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315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(cont.)</a:t>
            </a:r>
            <a:endParaRPr lang="en-US" dirty="0"/>
          </a:p>
        </p:txBody>
      </p:sp>
      <p:sp>
        <p:nvSpPr>
          <p:cNvPr id="3" name="Content Placeholder 2"/>
          <p:cNvSpPr>
            <a:spLocks noGrp="1"/>
          </p:cNvSpPr>
          <p:nvPr>
            <p:ph idx="1"/>
          </p:nvPr>
        </p:nvSpPr>
        <p:spPr>
          <a:xfrm>
            <a:off x="549275" y="1600200"/>
            <a:ext cx="8042276" cy="4944407"/>
          </a:xfrm>
        </p:spPr>
        <p:txBody>
          <a:bodyPr>
            <a:normAutofit fontScale="25000" lnSpcReduction="20000"/>
          </a:bodyPr>
          <a:lstStyle/>
          <a:p>
            <a:r>
              <a:rPr lang="en-US" sz="7200" dirty="0" smtClean="0"/>
              <a:t>Dismissing attachment and SPP</a:t>
            </a:r>
          </a:p>
          <a:p>
            <a:pPr lvl="1"/>
            <a:r>
              <a:rPr lang="en-US" sz="7200" dirty="0"/>
              <a:t>Rice, Lopez, and </a:t>
            </a:r>
            <a:r>
              <a:rPr lang="en-US" sz="7200" dirty="0" err="1"/>
              <a:t>Vergara</a:t>
            </a:r>
            <a:r>
              <a:rPr lang="en-US" sz="7200" dirty="0"/>
              <a:t>, (2005) demonstrated that parental criticism, as well as rejecting style of parenting practices, consistent with dismissing attachment style, leads to both non-safe attachment and SPP</a:t>
            </a:r>
            <a:r>
              <a:rPr lang="en-US" sz="7200" dirty="0"/>
              <a:t> </a:t>
            </a:r>
            <a:endParaRPr lang="en-US" sz="7200" dirty="0" smtClean="0"/>
          </a:p>
          <a:p>
            <a:pPr lvl="1"/>
            <a:r>
              <a:rPr lang="en-US" sz="7200" dirty="0" smtClean="0"/>
              <a:t>Unachievable standards of perfection set down by parents </a:t>
            </a:r>
            <a:r>
              <a:rPr lang="en-US" sz="7200" dirty="0"/>
              <a:t>set in the child’s future through </a:t>
            </a:r>
            <a:r>
              <a:rPr lang="en-US" sz="7200" dirty="0" smtClean="0"/>
              <a:t>IWMs and </a:t>
            </a:r>
            <a:r>
              <a:rPr lang="en-US" sz="7200" dirty="0"/>
              <a:t>distort their sense of self while increasing their fear of negative evaluation of disapproval by others</a:t>
            </a:r>
            <a:r>
              <a:rPr lang="en-US" sz="7200" dirty="0"/>
              <a:t> </a:t>
            </a:r>
            <a:r>
              <a:rPr lang="en-US" sz="7200" dirty="0" smtClean="0"/>
              <a:t>(Wei et al., 2006)</a:t>
            </a:r>
          </a:p>
          <a:p>
            <a:r>
              <a:rPr lang="en-US" sz="7200" dirty="0" smtClean="0"/>
              <a:t>SPP and the development of anorexia nervosa</a:t>
            </a:r>
          </a:p>
          <a:p>
            <a:pPr lvl="1"/>
            <a:r>
              <a:rPr lang="en-US" sz="7200" dirty="0" smtClean="0"/>
              <a:t>Individuals with anorexia scored higher on the Multidimensional Perfectionism Scale than healthy comparison subjects (</a:t>
            </a:r>
            <a:r>
              <a:rPr lang="en-US" sz="7200" dirty="0" err="1" smtClean="0"/>
              <a:t>Halmi</a:t>
            </a:r>
            <a:r>
              <a:rPr lang="en-US" sz="7200" dirty="0" smtClean="0"/>
              <a:t> et al., 2000)</a:t>
            </a:r>
          </a:p>
          <a:p>
            <a:pPr lvl="1"/>
            <a:r>
              <a:rPr lang="en-US" sz="7200" dirty="0"/>
              <a:t>SPP has been found to play a critical role in the translation of body concerns into </a:t>
            </a:r>
            <a:r>
              <a:rPr lang="en-US" sz="7200" dirty="0" smtClean="0"/>
              <a:t>restrictive </a:t>
            </a:r>
            <a:r>
              <a:rPr lang="en-US" sz="7200" dirty="0"/>
              <a:t>eating behavior, as individuals with anorexia </a:t>
            </a:r>
            <a:r>
              <a:rPr lang="en-US" sz="7200" dirty="0" smtClean="0"/>
              <a:t>attempt to </a:t>
            </a:r>
            <a:r>
              <a:rPr lang="en-US" sz="7200" dirty="0"/>
              <a:t>avoid revealing imperfections in the self to others, and meeting expectations set by family, peers, and even society (Hurst &amp; Zimmer-</a:t>
            </a:r>
            <a:r>
              <a:rPr lang="en-US" sz="7200" dirty="0" err="1"/>
              <a:t>Gembeck</a:t>
            </a:r>
            <a:r>
              <a:rPr lang="en-US" sz="7200" dirty="0"/>
              <a:t>, 2015</a:t>
            </a:r>
            <a:r>
              <a:rPr lang="en-US" sz="7200" dirty="0" smtClean="0"/>
              <a:t>)</a:t>
            </a:r>
            <a:endParaRPr lang="en-US" sz="7200" dirty="0"/>
          </a:p>
          <a:p>
            <a:pPr lvl="1"/>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45333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 Dismissing attachment </a:t>
            </a:r>
            <a:r>
              <a:rPr lang="en-US" dirty="0"/>
              <a:t>in adolescents will predict higher levels of SPP in those individuals. </a:t>
            </a:r>
            <a:endParaRPr lang="en-US" dirty="0" smtClean="0"/>
          </a:p>
          <a:p>
            <a:r>
              <a:rPr lang="en-US" dirty="0" smtClean="0"/>
              <a:t>2) Higher </a:t>
            </a:r>
            <a:r>
              <a:rPr lang="en-US" dirty="0"/>
              <a:t>levels of SPP will predict the development of anorexia nervosa in these adolescents</a:t>
            </a:r>
            <a:r>
              <a:rPr lang="en-US" dirty="0" smtClean="0"/>
              <a:t>.</a:t>
            </a:r>
          </a:p>
          <a:p>
            <a:r>
              <a:rPr lang="en-US" dirty="0" smtClean="0"/>
              <a:t>3) </a:t>
            </a:r>
            <a:r>
              <a:rPr lang="en-US" dirty="0"/>
              <a:t>Thirdly, a dismissing attachment style will also predict the development of anorexia nervosa in adolescents. </a:t>
            </a:r>
            <a:endParaRPr lang="en-US" dirty="0" smtClean="0"/>
          </a:p>
          <a:p>
            <a:r>
              <a:rPr lang="en-US" dirty="0" smtClean="0"/>
              <a:t>4) SPP </a:t>
            </a:r>
            <a:r>
              <a:rPr lang="en-US" dirty="0"/>
              <a:t>will mediate the relationship between dismissing attachment and the development of anorexia nervosa in adolescents such that high levels of SPP significantly predict the development of anorexia nervosa and dismissing attachment no longer predicts the development of anorexia nervosa after controlling for SPP. </a:t>
            </a:r>
            <a:endParaRPr lang="en-US" dirty="0"/>
          </a:p>
          <a:p>
            <a:endParaRPr lang="en-US" dirty="0"/>
          </a:p>
        </p:txBody>
      </p:sp>
    </p:spTree>
    <p:extLst>
      <p:ext uri="{BB962C8B-B14F-4D97-AF65-F5344CB8AC3E}">
        <p14:creationId xmlns:p14="http://schemas.microsoft.com/office/powerpoint/2010/main" val="372044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500 NYC public </a:t>
            </a:r>
            <a:r>
              <a:rPr lang="en-US" dirty="0"/>
              <a:t>high school students </a:t>
            </a:r>
            <a:r>
              <a:rPr lang="en-US" dirty="0" smtClean="0"/>
              <a:t>(</a:t>
            </a:r>
            <a:r>
              <a:rPr lang="en-US" i="1" dirty="0"/>
              <a:t>N = </a:t>
            </a:r>
            <a:r>
              <a:rPr lang="en-US" dirty="0"/>
              <a:t>500</a:t>
            </a:r>
            <a:r>
              <a:rPr lang="en-US" dirty="0" smtClean="0"/>
              <a:t>) from three different schools</a:t>
            </a:r>
          </a:p>
          <a:p>
            <a:r>
              <a:rPr lang="en-US" dirty="0" smtClean="0"/>
              <a:t>Age range: 13 to 18 years old </a:t>
            </a:r>
            <a:r>
              <a:rPr lang="en-US" dirty="0"/>
              <a:t>(</a:t>
            </a:r>
            <a:r>
              <a:rPr lang="en-US" i="1" dirty="0"/>
              <a:t>M </a:t>
            </a:r>
            <a:r>
              <a:rPr lang="en-US" dirty="0"/>
              <a:t>= 15.2 years, </a:t>
            </a:r>
            <a:r>
              <a:rPr lang="en-US" i="1" dirty="0"/>
              <a:t>SD </a:t>
            </a:r>
            <a:r>
              <a:rPr lang="en-US" dirty="0"/>
              <a:t>= 1.3</a:t>
            </a:r>
            <a:r>
              <a:rPr lang="en-US" dirty="0" smtClean="0"/>
              <a:t>)</a:t>
            </a:r>
          </a:p>
          <a:p>
            <a:r>
              <a:rPr lang="en-US" dirty="0" smtClean="0"/>
              <a:t>68% female, 32% male</a:t>
            </a:r>
          </a:p>
          <a:p>
            <a:r>
              <a:rPr lang="en-US" dirty="0"/>
              <a:t>The annual family incomes of the participants were varied from $24,0000 to $285,000 (</a:t>
            </a:r>
            <a:r>
              <a:rPr lang="en-US" i="1" dirty="0"/>
              <a:t>M= </a:t>
            </a:r>
            <a:r>
              <a:rPr lang="en-US" dirty="0"/>
              <a:t>142,000, </a:t>
            </a:r>
            <a:r>
              <a:rPr lang="en-US" i="1" dirty="0"/>
              <a:t>SD</a:t>
            </a:r>
            <a:r>
              <a:rPr lang="en-US" dirty="0"/>
              <a:t>= 53,000) </a:t>
            </a:r>
            <a:endParaRPr lang="en-US" dirty="0" smtClean="0"/>
          </a:p>
          <a:p>
            <a:r>
              <a:rPr lang="en-US" dirty="0"/>
              <a:t>Race/ ethnicity breakdown: </a:t>
            </a:r>
            <a:r>
              <a:rPr lang="en-US" dirty="0" smtClean="0"/>
              <a:t>51% </a:t>
            </a:r>
            <a:r>
              <a:rPr lang="en-US" dirty="0"/>
              <a:t>White/Caucasian, </a:t>
            </a:r>
            <a:r>
              <a:rPr lang="en-US" dirty="0" smtClean="0"/>
              <a:t>37% </a:t>
            </a:r>
            <a:r>
              <a:rPr lang="en-US" dirty="0"/>
              <a:t>Black/African American, 4% Asian/Pacific Islander and 8% Mixed/Other </a:t>
            </a:r>
          </a:p>
          <a:p>
            <a:r>
              <a:rPr lang="en-US" dirty="0"/>
              <a:t>Education: all participants had at least eight years of education (</a:t>
            </a:r>
            <a:r>
              <a:rPr lang="en-US" i="1" dirty="0"/>
              <a:t>M= </a:t>
            </a:r>
            <a:r>
              <a:rPr lang="en-US" dirty="0"/>
              <a:t>9.86, </a:t>
            </a:r>
            <a:r>
              <a:rPr lang="en-US" i="1" dirty="0"/>
              <a:t>SD= </a:t>
            </a:r>
            <a:r>
              <a:rPr lang="en-US" dirty="0"/>
              <a:t>3.97) </a:t>
            </a:r>
          </a:p>
          <a:p>
            <a:endParaRPr lang="en-US" dirty="0"/>
          </a:p>
          <a:p>
            <a:pPr marL="0" indent="0">
              <a:buNone/>
            </a:pPr>
            <a:endParaRPr lang="en-US" dirty="0"/>
          </a:p>
        </p:txBody>
      </p:sp>
    </p:spTree>
    <p:extLst>
      <p:ext uri="{BB962C8B-B14F-4D97-AF65-F5344CB8AC3E}">
        <p14:creationId xmlns:p14="http://schemas.microsoft.com/office/powerpoint/2010/main" val="3254099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1</a:t>
            </a:r>
            <a:endParaRPr lang="en-US" dirty="0"/>
          </a:p>
        </p:txBody>
      </p:sp>
      <p:sp>
        <p:nvSpPr>
          <p:cNvPr id="3" name="Content Placeholder 2"/>
          <p:cNvSpPr>
            <a:spLocks noGrp="1"/>
          </p:cNvSpPr>
          <p:nvPr>
            <p:ph idx="1"/>
          </p:nvPr>
        </p:nvSpPr>
        <p:spPr/>
        <p:txBody>
          <a:bodyPr/>
          <a:lstStyle/>
          <a:p>
            <a:r>
              <a:rPr lang="en-US" b="1" dirty="0"/>
              <a:t>Demographic questionnaire</a:t>
            </a:r>
          </a:p>
          <a:p>
            <a:pPr lvl="1"/>
            <a:r>
              <a:rPr lang="en-US" dirty="0"/>
              <a:t>Given to all participants prior to enrolling in the study</a:t>
            </a:r>
          </a:p>
          <a:p>
            <a:pPr lvl="1"/>
            <a:r>
              <a:rPr lang="en-US" dirty="0"/>
              <a:t>Sent to participants via an online survey system, Survey Monkey </a:t>
            </a:r>
          </a:p>
          <a:p>
            <a:pPr lvl="1"/>
            <a:r>
              <a:rPr lang="en-US" dirty="0"/>
              <a:t>Asked participants to report their age, gender, race, years of education and parental income </a:t>
            </a:r>
          </a:p>
          <a:p>
            <a:pPr lvl="1"/>
            <a:r>
              <a:rPr lang="en-US" dirty="0"/>
              <a:t>Takes about ten minutes to complete</a:t>
            </a:r>
          </a:p>
          <a:p>
            <a:endParaRPr lang="en-US" dirty="0"/>
          </a:p>
        </p:txBody>
      </p:sp>
    </p:spTree>
    <p:extLst>
      <p:ext uri="{BB962C8B-B14F-4D97-AF65-F5344CB8AC3E}">
        <p14:creationId xmlns:p14="http://schemas.microsoft.com/office/powerpoint/2010/main" val="1584128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2</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Adult Attachment Interview (AAI)</a:t>
            </a:r>
          </a:p>
          <a:p>
            <a:pPr lvl="1"/>
            <a:r>
              <a:rPr lang="en-US" dirty="0"/>
              <a:t>Semi-structured interview for individuals over the age of 13, devised to assess attachment style and quality in adolescents and adults </a:t>
            </a:r>
          </a:p>
          <a:p>
            <a:pPr lvl="1"/>
            <a:r>
              <a:rPr lang="en-US" dirty="0"/>
              <a:t>Interview is transcribed and evaluated on scales that measure the manner in which the questions were answered, internal coherence, consistency and reflectiveness of the narrative or memory (Music, 2011) </a:t>
            </a:r>
          </a:p>
          <a:p>
            <a:pPr lvl="1"/>
            <a:r>
              <a:rPr lang="en-US" dirty="0"/>
              <a:t>Has approximately 20 questions and takes about one hour to complete </a:t>
            </a:r>
          </a:p>
          <a:p>
            <a:pPr lvl="1"/>
            <a:r>
              <a:rPr lang="en-US" dirty="0"/>
              <a:t>The four possible attachment classifications include secure-autonomous, preoccupied, dismissing, and unresolved-disorganized (Music, 2011)</a:t>
            </a:r>
          </a:p>
          <a:p>
            <a:pPr lvl="1"/>
            <a:r>
              <a:rPr lang="en-US" dirty="0"/>
              <a:t>Measure has been found to have a test- retest reliability of approximately .90 (</a:t>
            </a:r>
            <a:r>
              <a:rPr lang="en-US" dirty="0" err="1"/>
              <a:t>Sagi</a:t>
            </a:r>
            <a:r>
              <a:rPr lang="en-US" dirty="0"/>
              <a:t> et al., 1994) </a:t>
            </a:r>
          </a:p>
          <a:p>
            <a:endParaRPr lang="en-US" dirty="0"/>
          </a:p>
        </p:txBody>
      </p:sp>
    </p:spTree>
    <p:extLst>
      <p:ext uri="{BB962C8B-B14F-4D97-AF65-F5344CB8AC3E}">
        <p14:creationId xmlns:p14="http://schemas.microsoft.com/office/powerpoint/2010/main" val="3779612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3</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Multidimensional Perfectionism Scale (MPS)</a:t>
            </a:r>
          </a:p>
          <a:p>
            <a:pPr lvl="1"/>
            <a:r>
              <a:rPr lang="en-US" dirty="0"/>
              <a:t>S</a:t>
            </a:r>
            <a:r>
              <a:rPr lang="en-US" dirty="0" smtClean="0"/>
              <a:t>elf</a:t>
            </a:r>
            <a:r>
              <a:rPr lang="en-US" dirty="0"/>
              <a:t>-report questionnaire composed of 45 items that measure characteristics and traits that load onto three subscales of self oriented perfectionism, other oriented perfectionism, and socially prescribed perfectionism</a:t>
            </a:r>
            <a:r>
              <a:rPr lang="en-US" dirty="0"/>
              <a:t> </a:t>
            </a:r>
            <a:endParaRPr lang="en-US" dirty="0" smtClean="0"/>
          </a:p>
          <a:p>
            <a:pPr lvl="1"/>
            <a:r>
              <a:rPr lang="en-US" dirty="0" smtClean="0"/>
              <a:t>Example item: </a:t>
            </a:r>
            <a:r>
              <a:rPr lang="en-US" dirty="0"/>
              <a:t>“I find it difficult to meet others’ expectations of </a:t>
            </a:r>
            <a:r>
              <a:rPr lang="en-US" dirty="0" smtClean="0"/>
              <a:t>me.”</a:t>
            </a:r>
          </a:p>
          <a:p>
            <a:pPr lvl="1"/>
            <a:r>
              <a:rPr lang="en-US" dirty="0" smtClean="0"/>
              <a:t>The measure is scored on a 7-point </a:t>
            </a:r>
            <a:r>
              <a:rPr lang="en-US" dirty="0" err="1" smtClean="0"/>
              <a:t>Likert</a:t>
            </a:r>
            <a:r>
              <a:rPr lang="en-US" dirty="0" smtClean="0"/>
              <a:t> scale from “strongly disagree to strongly agree”</a:t>
            </a:r>
          </a:p>
          <a:p>
            <a:pPr lvl="1"/>
            <a:r>
              <a:rPr lang="en-US" dirty="0" smtClean="0"/>
              <a:t>Higher scores = higher levels of SPP</a:t>
            </a:r>
          </a:p>
          <a:p>
            <a:pPr lvl="1"/>
            <a:r>
              <a:rPr lang="en-US" dirty="0"/>
              <a:t>I</a:t>
            </a:r>
            <a:r>
              <a:rPr lang="en-US" dirty="0" smtClean="0"/>
              <a:t>nternal </a:t>
            </a:r>
            <a:r>
              <a:rPr lang="en-US" dirty="0"/>
              <a:t>consistency reliability in a psychiatric sample (α</a:t>
            </a:r>
            <a:r>
              <a:rPr lang="en-US" b="1" dirty="0"/>
              <a:t> </a:t>
            </a:r>
            <a:r>
              <a:rPr lang="en-US" dirty="0"/>
              <a:t>= .81) (Hewitt &amp; </a:t>
            </a:r>
            <a:r>
              <a:rPr lang="en-US" dirty="0" err="1"/>
              <a:t>Flett</a:t>
            </a:r>
            <a:r>
              <a:rPr lang="en-US" dirty="0"/>
              <a:t>, 1990), as well as a non-clinical sample (α</a:t>
            </a:r>
            <a:r>
              <a:rPr lang="en-US" b="1" dirty="0"/>
              <a:t> </a:t>
            </a:r>
            <a:r>
              <a:rPr lang="en-US" dirty="0"/>
              <a:t>= .75) (Hewitt &amp; </a:t>
            </a:r>
            <a:r>
              <a:rPr lang="en-US" dirty="0" err="1"/>
              <a:t>Flett</a:t>
            </a:r>
            <a:r>
              <a:rPr lang="en-US" dirty="0"/>
              <a:t>, 1991)</a:t>
            </a:r>
            <a:r>
              <a:rPr lang="en-US" dirty="0" smtClean="0"/>
              <a:t>.</a:t>
            </a:r>
            <a:endParaRPr lang="en-US" dirty="0"/>
          </a:p>
          <a:p>
            <a:pPr lvl="1"/>
            <a:endParaRPr lang="en-US" dirty="0"/>
          </a:p>
        </p:txBody>
      </p:sp>
    </p:spTree>
    <p:extLst>
      <p:ext uri="{BB962C8B-B14F-4D97-AF65-F5344CB8AC3E}">
        <p14:creationId xmlns:p14="http://schemas.microsoft.com/office/powerpoint/2010/main" val="357319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101</TotalTime>
  <Words>2385</Words>
  <Application>Microsoft Macintosh PowerPoint</Application>
  <PresentationFormat>On-screen Show (4:3)</PresentationFormat>
  <Paragraphs>155</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Breeze</vt:lpstr>
      <vt:lpstr>Attachment, Socially Prescribed Perfectionism and Anorexia Nervosa: A Mediational Model </vt:lpstr>
      <vt:lpstr>Overview of the Model </vt:lpstr>
      <vt:lpstr>Literature Review</vt:lpstr>
      <vt:lpstr>Literature Review (cont.)</vt:lpstr>
      <vt:lpstr>Hypotheses </vt:lpstr>
      <vt:lpstr>Participants</vt:lpstr>
      <vt:lpstr>Measure 1</vt:lpstr>
      <vt:lpstr>Measure 2</vt:lpstr>
      <vt:lpstr>Measure 3</vt:lpstr>
      <vt:lpstr>Measure 4</vt:lpstr>
      <vt:lpstr>Procedure</vt:lpstr>
      <vt:lpstr>Procedure (Cont.)</vt:lpstr>
      <vt:lpstr>Results</vt:lpstr>
      <vt:lpstr>Discussion (Significant)</vt:lpstr>
      <vt:lpstr>Clinical Implications</vt:lpstr>
      <vt:lpstr>Discusson (Non-Significant)</vt:lpstr>
      <vt:lpstr>References</vt:lpstr>
      <vt:lpstr>References (Cont.)</vt:lpstr>
    </vt:vector>
  </TitlesOfParts>
  <Company>Binghamton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Attachment, Socially Prescribed Perfectionism and Anorexia Nervosa: A Mediational Model </dc:title>
  <dc:creator>Rachel Kupferberg</dc:creator>
  <cp:lastModifiedBy>Rachel Kupferberg</cp:lastModifiedBy>
  <cp:revision>12</cp:revision>
  <dcterms:created xsi:type="dcterms:W3CDTF">2017-04-17T18:03:44Z</dcterms:created>
  <dcterms:modified xsi:type="dcterms:W3CDTF">2017-04-17T19:45:09Z</dcterms:modified>
</cp:coreProperties>
</file>