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0" d="100"/>
          <a:sy n="60" d="100"/>
        </p:scale>
        <p:origin x="7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58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8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E40484-52D1-451B-9705-E0C09388F6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80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71F20-790B-40B3-A846-4FE1B23B52FB}" type="slidenum">
              <a:rPr lang="en-US"/>
              <a:pPr/>
              <a:t>1</a:t>
            </a:fld>
            <a:endParaRPr lang="en-US"/>
          </a:p>
        </p:txBody>
      </p:sp>
      <p:sp>
        <p:nvSpPr>
          <p:cNvPr id="256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93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12C36-2780-4CF8-A1AF-A312E2230B25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70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8760C6-1002-4AC0-A645-ED0D6716AD76}" type="slidenum">
              <a:rPr lang="en-US"/>
              <a:pPr/>
              <a:t>11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70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7CF7FA-EA42-4240-AE88-01E14903E71B}" type="slidenum">
              <a:rPr lang="en-US"/>
              <a:pPr/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61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A63054-72E4-4699-9D9F-AB84C987C8BF}" type="slidenum">
              <a:rPr lang="en-US"/>
              <a:pPr/>
              <a:t>13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60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1DB1D-252B-40AD-A814-9D536A7FC9B8}" type="slidenum">
              <a:rPr lang="en-US"/>
              <a:pPr/>
              <a:t>14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377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853C5-1534-4D53-887F-27B747AD68B5}" type="slidenum">
              <a:rPr lang="en-US"/>
              <a:pPr/>
              <a:t>15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33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085C2-0B80-41D7-BAC7-5806A8A3AB36}" type="slidenum">
              <a:rPr lang="en-US"/>
              <a:pPr/>
              <a:t>16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613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8483F-0C57-4BAE-B243-6F62A050C53E}" type="slidenum">
              <a:rPr lang="en-US"/>
              <a:pPr/>
              <a:t>17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452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38001-F875-4CF1-ABA3-AF45FD0FD580}" type="slidenum">
              <a:rPr lang="en-US"/>
              <a:pPr/>
              <a:t>18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29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9D08A8-1D23-4AC2-AB8E-D520F6C4AF53}" type="slidenum">
              <a:rPr lang="en-US"/>
              <a:pPr/>
              <a:t>2</a:t>
            </a:fld>
            <a:endParaRPr lang="en-US"/>
          </a:p>
        </p:txBody>
      </p:sp>
      <p:sp>
        <p:nvSpPr>
          <p:cNvPr id="266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6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27421-E063-46DF-BFA1-6BEFDA23F176}" type="slidenum">
              <a:rPr lang="en-US"/>
              <a:pPr/>
              <a:t>3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BFCC0A-39A1-4709-A94A-A0AD839CE1A7}" type="slidenum">
              <a:rPr lang="en-US"/>
              <a:pPr/>
              <a:t>4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1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BE8B7-2738-49A7-97E4-4B5742C24DE0}" type="slidenum">
              <a:rPr lang="en-US"/>
              <a:pPr/>
              <a:t>5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07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0398D8-D62E-43C6-BA93-49838DB4E380}" type="slidenum">
              <a:rPr lang="en-US"/>
              <a:pPr/>
              <a:t>6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90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D8EC4B-9E8D-4EC6-B4AC-2192A9DDDC1E}" type="slidenum">
              <a:rPr lang="en-US"/>
              <a:pPr/>
              <a:t>7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27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D4ADB-E6FA-4560-9987-4B31BFA313DD}" type="slidenum">
              <a:rPr lang="en-US"/>
              <a:pPr/>
              <a:t>8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65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A6DE8-EC14-4907-AF72-7B9E4064F060}" type="slidenum">
              <a:rPr lang="en-US"/>
              <a:pPr/>
              <a:t>9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5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981200" y="1905000"/>
            <a:ext cx="6477000" cy="152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886200"/>
            <a:ext cx="64770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2800" i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3556" name="Rectangle 102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10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10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AD46CA2-4F60-4C35-9930-46BB27D18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8A79B-E856-46B6-8EEE-080D76DD0B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6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191B8-5AD2-4277-9CD8-A8F66686A8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1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501EE-6D7A-479D-A8E6-478741A131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5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B57EC-8B91-4F6C-BA79-89E2968EE3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4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FDE9B-B7D1-44C1-9DDD-BCA976701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5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04D4D-ACEB-4AB8-BC31-8B62483022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5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9AA35-289A-47ED-90C2-431CB4ECAD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1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E5C43-A523-4035-832D-2E5C235A48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8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62BD5-B995-457C-929B-6751EDAC17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4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11AAD-22A5-48B2-B417-8A36AB372D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7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4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E4F25EA-C50C-4681-9B09-EA99594E9F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2pPr>
      <a:lvl3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3pPr>
      <a:lvl4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4pPr>
      <a:lvl5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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Interpersonal-Relational </a:t>
            </a:r>
            <a:r>
              <a:rPr lang="en-US" dirty="0"/>
              <a:t>Theories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Goodman, Ph.D.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III. Theory of Psychopathology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800" dirty="0"/>
              <a:t>Attachment to “bad” (i.e., unsatisfying or unavailable) objects (see Fairbairn)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800" dirty="0"/>
              <a:t>Psychopathology is the product of defense, not developmental arrest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400" dirty="0"/>
              <a:t>	1. relationship conflict-</a:t>
            </a:r>
            <a:r>
              <a:rPr lang="en-US" sz="2400" dirty="0" smtClean="0"/>
              <a:t>-babyish </a:t>
            </a:r>
            <a:r>
              <a:rPr lang="en-US" sz="2400" dirty="0"/>
              <a:t>self considered safety strategy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400" dirty="0"/>
              <a:t>	2. not </a:t>
            </a:r>
            <a:r>
              <a:rPr lang="en-US" sz="2400" dirty="0" err="1"/>
              <a:t>unconflicted</a:t>
            </a:r>
            <a:r>
              <a:rPr lang="en-US" sz="2400" dirty="0"/>
              <a:t> arrested self-</a:t>
            </a:r>
            <a:r>
              <a:rPr lang="en-US" sz="2400" dirty="0" smtClean="0"/>
              <a:t>-babyish </a:t>
            </a:r>
            <a:r>
              <a:rPr lang="en-US" sz="2400" dirty="0"/>
              <a:t>self considered lacking in recognition and mirroring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400" dirty="0"/>
              <a:t>	3. developmental arrest privileges needs of earliest developmental periods over current relationship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685800"/>
          </a:xfrm>
        </p:spPr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C. Mental health-</a:t>
            </a:r>
            <a:r>
              <a:rPr lang="en-US" sz="2800" dirty="0" smtClean="0"/>
              <a:t>-flexibility </a:t>
            </a:r>
            <a:r>
              <a:rPr lang="en-US" sz="2800" dirty="0"/>
              <a:t>to experience different relationships in different ways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D. Familiarity causes people to cling to pathological patterns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E. Modes of engagement become adaptive and maladaptive relationship templates for subsequent encounters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</a:t>
            </a:r>
            <a:r>
              <a:rPr lang="en-US" sz="2400" dirty="0"/>
              <a:t>1. effectiveness in avoiding anxiety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/>
              <a:t>	2. fear of loss of contact with self and others if surrendered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/>
              <a:t>	3. conflicts arise between specific relational configurations and predominant self-shaping relational patterns</a:t>
            </a:r>
            <a:endParaRPr lang="en-US" sz="2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IV. Theory of Treatment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Entering into the subjective world of the patient and becoming part of his or her relational world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Broadening the structure of the patient’s relational world beyond confines of childhood constraints</a:t>
            </a:r>
          </a:p>
          <a:p>
            <a:pPr marL="609600" indent="-609600">
              <a:buFont typeface="Arial" panose="020B0604020202020204" pitchFamily="34" charset="0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C. Therapeutic change				</a:t>
            </a:r>
            <a:endParaRPr lang="en-US" sz="2800" dirty="0" smtClean="0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</a:t>
            </a:r>
            <a:r>
              <a:rPr lang="en-US" sz="2800" dirty="0" smtClean="0"/>
              <a:t>1</a:t>
            </a:r>
            <a:r>
              <a:rPr lang="en-US" sz="2800" dirty="0"/>
              <a:t>. not through interpretation		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2. through expanded participation of the analyst in the patient’s experiential world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3. therapist participation takes place whether interpreting or remaining silent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4. therapy is the experience cure, not the talking cure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5. observation is always contextual, not objective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V. Pioneers of Relational Theory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2800" dirty="0" err="1"/>
              <a:t>Sandor</a:t>
            </a:r>
            <a:r>
              <a:rPr lang="en-US" sz="2800" dirty="0"/>
              <a:t> </a:t>
            </a:r>
            <a:r>
              <a:rPr lang="en-US" sz="2800" dirty="0" err="1"/>
              <a:t>Ferenczi</a:t>
            </a:r>
            <a:endParaRPr lang="en-US" sz="2800" dirty="0"/>
          </a:p>
          <a:p>
            <a:pPr marL="990600" lvl="1" indent="-533400">
              <a:buFont typeface="Arial" panose="020B0604020202020204" pitchFamily="34" charset="0"/>
              <a:buAutoNum type="arabicPeriod"/>
            </a:pPr>
            <a:r>
              <a:rPr lang="en-US" sz="2400" dirty="0"/>
              <a:t>broke from Freudian tradition near the end of his </a:t>
            </a:r>
            <a:r>
              <a:rPr lang="en-US" sz="2400" dirty="0" smtClean="0"/>
              <a:t>life</a:t>
            </a:r>
            <a:endParaRPr lang="en-US" sz="2400" dirty="0"/>
          </a:p>
          <a:p>
            <a:pPr marL="990600" lvl="1" indent="-533400">
              <a:buFont typeface="Arial" panose="020B0604020202020204" pitchFamily="34" charset="0"/>
              <a:buAutoNum type="arabicPeriod"/>
            </a:pPr>
            <a:r>
              <a:rPr lang="en-US" sz="2400" dirty="0"/>
              <a:t>first developed the idea of mutual participation of analyst and patient</a:t>
            </a:r>
          </a:p>
          <a:p>
            <a:pPr marL="990600" lvl="1" indent="-533400">
              <a:buFont typeface="Arial" panose="020B0604020202020204" pitchFamily="34" charset="0"/>
              <a:buAutoNum type="arabicPeriod"/>
            </a:pPr>
            <a:r>
              <a:rPr lang="en-US" sz="2400" dirty="0"/>
              <a:t>returned to Freud’s first theory of psychopathology-</a:t>
            </a:r>
            <a:r>
              <a:rPr lang="en-US" sz="2400" dirty="0" smtClean="0"/>
              <a:t>-seduction </a:t>
            </a:r>
            <a:r>
              <a:rPr lang="en-US" sz="2400" dirty="0"/>
              <a:t>theory</a:t>
            </a:r>
          </a:p>
          <a:p>
            <a:pPr marL="1371600" lvl="2" indent="-457200">
              <a:buFontTx/>
              <a:buAutoNum type="alphaLcPeriod"/>
            </a:pPr>
            <a:r>
              <a:rPr lang="en-US" sz="2000" dirty="0"/>
              <a:t>psychopathology originates in abuse and its denial</a:t>
            </a:r>
          </a:p>
          <a:p>
            <a:pPr marL="1371600" lvl="2" indent="-457200">
              <a:buFontTx/>
              <a:buAutoNum type="alphaLcPeriod"/>
            </a:pPr>
            <a:r>
              <a:rPr lang="en-US" sz="2000" dirty="0"/>
              <a:t>technical neutrality of analysis repeats the trauma of parental code of silence (denial)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4. modifications of analytic technique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a. engage in “real” relationship with patients to counteract phoniness of parental relationships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b. </a:t>
            </a:r>
            <a:r>
              <a:rPr lang="en-US" sz="2800" dirty="0" smtClean="0"/>
              <a:t>cannot make </a:t>
            </a:r>
            <a:r>
              <a:rPr lang="en-US" sz="2800" dirty="0"/>
              <a:t>up for deficits in loving by loving patients more authentically then parents did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c. privilege of experience over interpretation and remembering of early experience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d. experiments with mutual analysis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	1) mutuality--different roles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	2) symmetry--same roles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Otto Rank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also broke from Freudian tradition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first developed the idea of birth trauma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AutoNum type="alphaLcPeriod"/>
            </a:pPr>
            <a:r>
              <a:rPr lang="en-US"/>
              <a:t>separation from mother traumatic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AutoNum type="alphaLcPeriod"/>
            </a:pPr>
            <a:r>
              <a:rPr lang="en-US"/>
              <a:t>fundamental conflict falls along a continuum</a:t>
            </a:r>
          </a:p>
          <a:p>
            <a:pPr marL="1371600" lvl="2" indent="-457200">
              <a:lnSpc>
                <a:spcPct val="90000"/>
              </a:lnSpc>
              <a:buFontTx/>
              <a:buAutoNum type="arabicParenR"/>
            </a:pPr>
            <a:r>
              <a:rPr lang="en-US"/>
              <a:t>wish for separation, autonomy, life, individuality (Bowlby’s exploratory system)</a:t>
            </a:r>
          </a:p>
          <a:p>
            <a:pPr marL="1371600" lvl="2" indent="-457200">
              <a:lnSpc>
                <a:spcPct val="90000"/>
              </a:lnSpc>
              <a:buFontTx/>
              <a:buAutoNum type="arabicParenR"/>
            </a:pPr>
            <a:r>
              <a:rPr lang="en-US"/>
              <a:t>wish for merger, dependence, death, loss of self, return to womb (Bowlby’s attachment system)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c. therapist encourage psychological birth through acts of will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d. restoration of confidence activates will and produces individuality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e. acts of merger can produce creativity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3. both </a:t>
            </a:r>
            <a:r>
              <a:rPr lang="en-US" sz="2800" dirty="0" err="1"/>
              <a:t>Ferenczi</a:t>
            </a:r>
            <a:r>
              <a:rPr lang="en-US" sz="2800" dirty="0"/>
              <a:t> and Rank represent two ends of continuum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a. </a:t>
            </a:r>
            <a:r>
              <a:rPr lang="en-US" sz="2800" dirty="0" err="1" smtClean="0"/>
              <a:t>Ferenczi</a:t>
            </a:r>
            <a:r>
              <a:rPr lang="en-US" sz="2800" dirty="0" smtClean="0"/>
              <a:t>--mutuality</a:t>
            </a:r>
            <a:r>
              <a:rPr lang="en-US" sz="2800" dirty="0"/>
              <a:t>, merger, and intimacy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dirty="0"/>
              <a:t>	b. </a:t>
            </a:r>
            <a:r>
              <a:rPr lang="en-US" sz="2800" dirty="0" smtClean="0"/>
              <a:t>Rank--autonomy</a:t>
            </a:r>
            <a:r>
              <a:rPr lang="en-US" sz="2800" dirty="0"/>
              <a:t>, separation, and individuality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990600"/>
          </a:xfrm>
        </p:spPr>
        <p:txBody>
          <a:bodyPr/>
          <a:lstStyle/>
          <a:p>
            <a:r>
              <a:rPr lang="en-US" sz="4000"/>
              <a:t>VI. Critique of Relational Theory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800" dirty="0"/>
              <a:t>No </a:t>
            </a:r>
            <a:r>
              <a:rPr lang="en-US" sz="2800"/>
              <a:t>theory </a:t>
            </a:r>
            <a:r>
              <a:rPr lang="en-US" sz="2800" smtClean="0"/>
              <a:t>of </a:t>
            </a:r>
            <a:r>
              <a:rPr lang="en-US" sz="2800" dirty="0" err="1"/>
              <a:t>preexperiential</a:t>
            </a:r>
            <a:r>
              <a:rPr lang="en-US" sz="2800" dirty="0"/>
              <a:t> needs that motivate relationships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800" dirty="0"/>
              <a:t>Psychopathology occurs only out of impingements upon a maturational pathway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800" dirty="0"/>
              <a:t>No taxonomy of diagnostic classification of psychopathology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800" dirty="0"/>
              <a:t>A </a:t>
            </a:r>
            <a:r>
              <a:rPr lang="en-US" sz="2800" dirty="0" err="1"/>
              <a:t>perspectivist</a:t>
            </a:r>
            <a:r>
              <a:rPr lang="en-US" sz="2800" dirty="0"/>
              <a:t> position cannot simultaneously privilege relational interventions over others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800" dirty="0"/>
              <a:t>Relational therapist sacrifices his or her position as an older, wiser secure base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I. The Relational Orientation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800"/>
              <a:t>Psychoanalytic encounter co-constructed between two active participants (mutuality)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800"/>
              <a:t>Humans are motivated by seeking objects, not discharging drives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800"/>
              <a:t>Patients perceive and interpret “real” as well as “distorted” aspects of therapist in transference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800"/>
              <a:t>Therapist self-disclosures produce more openness and trust in therapeutic relationship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800"/>
              <a:t>E. Authoritarianism is replaced with an approximation of egalitarianism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F. Focus of treatment shifts from exploration of patient’s fantasies to exploration of mutual enactments (1-person to 2-person psychology)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G. Both transference and countertransference are mutually constructed (perspectivism, not absolutism)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800"/>
              <a:t>H. Recent evidence for 2-person psychology from time-series analysis conducted by Jones and Josephs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I. Focus on here and now in transference rather than reconstruction of past through retrieval of memories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J. Attention paid to both interpersonal and intrapsychic realms of human experience (i.e., intersubjective)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K. Sexuality and aggression are inherently relational </a:t>
            </a:r>
            <a:r>
              <a:rPr lang="en-US" sz="2800" dirty="0" smtClean="0"/>
              <a:t>constructs--response </a:t>
            </a:r>
            <a:r>
              <a:rPr lang="en-US" sz="2800" dirty="0"/>
              <a:t>to external and internal objects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L. Reciprocal influence between interpersonal processes and </a:t>
            </a:r>
            <a:r>
              <a:rPr lang="en-US" sz="2800" dirty="0" err="1"/>
              <a:t>intrapsychic</a:t>
            </a:r>
            <a:r>
              <a:rPr lang="en-US" sz="2800" dirty="0"/>
              <a:t> relational processes (transactional model)</a:t>
            </a:r>
          </a:p>
          <a:p>
            <a:pPr>
              <a:buFont typeface="Wingdings" panose="05000000000000000000" pitchFamily="2" charset="2"/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II. Theory of Development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dirty="0"/>
              <a:t>Lack of emphasis on development because of focus on here and now rather than there and then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dirty="0"/>
              <a:t>Organizational schemes emerging sequentially (Ogden, 1989)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dirty="0"/>
              <a:t>	1. </a:t>
            </a:r>
            <a:r>
              <a:rPr lang="en-US" dirty="0" smtClean="0"/>
              <a:t>autistic-contiguous</a:t>
            </a:r>
            <a:endParaRPr lang="en-US" dirty="0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/>
              <a:t>	2. </a:t>
            </a:r>
            <a:r>
              <a:rPr lang="en-US" dirty="0" smtClean="0"/>
              <a:t>paranoid-schizoid</a:t>
            </a:r>
            <a:endParaRPr lang="en-US" dirty="0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dirty="0"/>
              <a:t>3. historical modes which vary according to four domains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	a. articulation of </a:t>
            </a:r>
            <a:r>
              <a:rPr lang="en-US" dirty="0" smtClean="0"/>
              <a:t>self-other </a:t>
            </a:r>
            <a:r>
              <a:rPr lang="en-US" dirty="0"/>
              <a:t>boundaries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	b. split vs. whole object relations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	c. quality of reality testing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	d. awareness of irreversibility of </a:t>
            </a:r>
            <a:r>
              <a:rPr lang="en-US" dirty="0" smtClean="0"/>
              <a:t>time--repetition </a:t>
            </a:r>
            <a:r>
              <a:rPr lang="en-US" dirty="0"/>
              <a:t>compulsion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Four basic modes of relationality (Mitchell, 2000)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sz="2800" dirty="0" smtClean="0"/>
              <a:t>non-reflective </a:t>
            </a:r>
            <a:r>
              <a:rPr lang="en-US" sz="2800" dirty="0" err="1"/>
              <a:t>presymbolic</a:t>
            </a:r>
            <a:r>
              <a:rPr lang="en-US" sz="2800" dirty="0"/>
              <a:t> behavior-</a:t>
            </a:r>
            <a:r>
              <a:rPr lang="en-US" sz="2800" dirty="0" smtClean="0"/>
              <a:t>-reciprocal </a:t>
            </a:r>
            <a:r>
              <a:rPr lang="en-US" sz="2800" dirty="0"/>
              <a:t>behavioral influence and mutual regulation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sz="2800" dirty="0"/>
              <a:t>affective permeability-</a:t>
            </a:r>
            <a:r>
              <a:rPr lang="en-US" sz="2800" dirty="0" smtClean="0"/>
              <a:t>-shared </a:t>
            </a:r>
            <a:r>
              <a:rPr lang="en-US" sz="2800" dirty="0"/>
              <a:t>experience of intense affect across permeable boundaries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sz="2800" dirty="0"/>
              <a:t>organization of experience into </a:t>
            </a:r>
            <a:r>
              <a:rPr lang="en-US" sz="2800" dirty="0" smtClean="0"/>
              <a:t>self-other </a:t>
            </a:r>
            <a:r>
              <a:rPr lang="en-US" sz="2800" dirty="0"/>
              <a:t>configurations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sz="2800" dirty="0" err="1"/>
              <a:t>intersubjectivity</a:t>
            </a:r>
            <a:r>
              <a:rPr lang="en-US" sz="2800" dirty="0"/>
              <a:t>-</a:t>
            </a:r>
            <a:r>
              <a:rPr lang="en-US" sz="2800" dirty="0" smtClean="0"/>
              <a:t>-mutual </a:t>
            </a:r>
            <a:r>
              <a:rPr lang="en-US" sz="2800" dirty="0"/>
              <a:t>recognition of self-reflective agents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696200" cy="5410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dirty="0"/>
              <a:t>D. Major theoretical formulations placed among these four basic modes of </a:t>
            </a:r>
            <a:r>
              <a:rPr lang="en-US" dirty="0" err="1"/>
              <a:t>relationality</a:t>
            </a:r>
            <a:endParaRPr 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	1. attachment theory-</a:t>
            </a:r>
            <a:r>
              <a:rPr lang="en-US" dirty="0" smtClean="0"/>
              <a:t>-mode </a:t>
            </a:r>
            <a:r>
              <a:rPr lang="en-US" dirty="0"/>
              <a:t>1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	2. object relations theory of Fairbairn/ </a:t>
            </a:r>
            <a:r>
              <a:rPr lang="en-US" dirty="0" err="1"/>
              <a:t>Kernberg</a:t>
            </a:r>
            <a:r>
              <a:rPr lang="en-US" dirty="0"/>
              <a:t>-</a:t>
            </a:r>
            <a:r>
              <a:rPr lang="en-US" dirty="0" smtClean="0"/>
              <a:t>-mode </a:t>
            </a:r>
            <a:r>
              <a:rPr lang="en-US" dirty="0"/>
              <a:t>3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	3. relational theory of Ogden and </a:t>
            </a:r>
            <a:r>
              <a:rPr lang="en-US" dirty="0" err="1"/>
              <a:t>Bollas</a:t>
            </a:r>
            <a:r>
              <a:rPr lang="en-US" dirty="0"/>
              <a:t>-</a:t>
            </a:r>
            <a:r>
              <a:rPr lang="en-US" dirty="0" smtClean="0"/>
              <a:t>-mode </a:t>
            </a:r>
            <a:r>
              <a:rPr lang="en-US" dirty="0"/>
              <a:t>2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	4. </a:t>
            </a:r>
            <a:r>
              <a:rPr lang="en-US" dirty="0" err="1"/>
              <a:t>intersubjective</a:t>
            </a:r>
            <a:r>
              <a:rPr lang="en-US" dirty="0"/>
              <a:t> and psychoanalytic feminist theory-</a:t>
            </a:r>
            <a:r>
              <a:rPr lang="en-US" dirty="0" smtClean="0"/>
              <a:t>-mode </a:t>
            </a:r>
            <a:r>
              <a:rPr lang="en-US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ll">
  <a:themeElements>
    <a:clrScheme name="Shell 1">
      <a:dk1>
        <a:srgbClr val="000000"/>
      </a:dk1>
      <a:lt1>
        <a:srgbClr val="D9B5BF"/>
      </a:lt1>
      <a:dk2>
        <a:srgbClr val="000000"/>
      </a:dk2>
      <a:lt2>
        <a:srgbClr val="808080"/>
      </a:lt2>
      <a:accent1>
        <a:srgbClr val="D79193"/>
      </a:accent1>
      <a:accent2>
        <a:srgbClr val="67272B"/>
      </a:accent2>
      <a:accent3>
        <a:srgbClr val="E9D7DC"/>
      </a:accent3>
      <a:accent4>
        <a:srgbClr val="000000"/>
      </a:accent4>
      <a:accent5>
        <a:srgbClr val="E8C7C8"/>
      </a:accent5>
      <a:accent6>
        <a:srgbClr val="5D2226"/>
      </a:accent6>
      <a:hlink>
        <a:srgbClr val="A4717B"/>
      </a:hlink>
      <a:folHlink>
        <a:srgbClr val="FCE7EC"/>
      </a:folHlink>
    </a:clrScheme>
    <a:fontScheme name="Shell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Shell 1">
        <a:dk1>
          <a:srgbClr val="000000"/>
        </a:dk1>
        <a:lt1>
          <a:srgbClr val="D9B5BF"/>
        </a:lt1>
        <a:dk2>
          <a:srgbClr val="000000"/>
        </a:dk2>
        <a:lt2>
          <a:srgbClr val="808080"/>
        </a:lt2>
        <a:accent1>
          <a:srgbClr val="D79193"/>
        </a:accent1>
        <a:accent2>
          <a:srgbClr val="67272B"/>
        </a:accent2>
        <a:accent3>
          <a:srgbClr val="E9D7DC"/>
        </a:accent3>
        <a:accent4>
          <a:srgbClr val="000000"/>
        </a:accent4>
        <a:accent5>
          <a:srgbClr val="E8C7C8"/>
        </a:accent5>
        <a:accent6>
          <a:srgbClr val="5D2226"/>
        </a:accent6>
        <a:hlink>
          <a:srgbClr val="A4717B"/>
        </a:hlink>
        <a:folHlink>
          <a:srgbClr val="FCE7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2004:Templates:Presentations:Designs:Shell</Template>
  <TotalTime>397</TotalTime>
  <Words>652</Words>
  <Application>Microsoft Office PowerPoint</Application>
  <PresentationFormat>On-screen Show (4:3)</PresentationFormat>
  <Paragraphs>116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ＭＳ Ｐゴシック</vt:lpstr>
      <vt:lpstr>Arial</vt:lpstr>
      <vt:lpstr>Tahoma</vt:lpstr>
      <vt:lpstr>Wingdings</vt:lpstr>
      <vt:lpstr>Shell</vt:lpstr>
      <vt:lpstr>Interpersonal-Relational Theories</vt:lpstr>
      <vt:lpstr>I. The Relational Orientation</vt:lpstr>
      <vt:lpstr>Continued…</vt:lpstr>
      <vt:lpstr>Continued…</vt:lpstr>
      <vt:lpstr>Continued…</vt:lpstr>
      <vt:lpstr>II. Theory of Development</vt:lpstr>
      <vt:lpstr>Continued…</vt:lpstr>
      <vt:lpstr>C. Four basic modes of relationality (Mitchell, 2000)</vt:lpstr>
      <vt:lpstr>PowerPoint Presentation</vt:lpstr>
      <vt:lpstr>III. Theory of Psychopathology</vt:lpstr>
      <vt:lpstr>Continued…</vt:lpstr>
      <vt:lpstr>IV. Theory of Treatment</vt:lpstr>
      <vt:lpstr>Continued…</vt:lpstr>
      <vt:lpstr>V. Pioneers of Relational Theory</vt:lpstr>
      <vt:lpstr>Continued…</vt:lpstr>
      <vt:lpstr>B. Otto Rank</vt:lpstr>
      <vt:lpstr>Continued…</vt:lpstr>
      <vt:lpstr>VI. Critique of Relational Theory</vt:lpstr>
    </vt:vector>
  </TitlesOfParts>
  <Company>Christine Roufail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Interpersonal-- Relational Theories</dc:title>
  <dc:creator>Christine Roufail</dc:creator>
  <cp:lastModifiedBy>Geoffrey Goodman</cp:lastModifiedBy>
  <cp:revision>13</cp:revision>
  <dcterms:created xsi:type="dcterms:W3CDTF">2009-04-28T02:44:05Z</dcterms:created>
  <dcterms:modified xsi:type="dcterms:W3CDTF">2017-03-07T16:14:22Z</dcterms:modified>
</cp:coreProperties>
</file>