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EEF04C-1653-4306-88CB-A1584311D3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88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4F30E-7A97-4B34-846B-083EC66A7196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91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503938-DEB5-4EBD-990F-559F41113C19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07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8B0E0-C8FB-44E6-8E48-2CD39D1A683E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99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F4DFF-B5EC-492D-A1E9-EC191434F797}" type="slidenum">
              <a:rPr lang="en-US"/>
              <a:pPr/>
              <a:t>12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89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5E57E-00B2-460C-92D8-C6CF64FA8AA6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81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7537-8DFE-4DA3-A0D3-839EC77DF195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1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EAAED-F833-4807-838C-E617CE383F79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11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B103C-DD92-429F-9715-355B99728348}" type="slidenum">
              <a:rPr lang="en-US"/>
              <a:pPr/>
              <a:t>16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0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DFFCF-6F98-4964-9C5F-BEBDB4720DEB}" type="slidenum">
              <a:rPr lang="en-US"/>
              <a:pPr/>
              <a:t>17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083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5FBF8-742D-42F9-BC7A-9AF7600D0A73}" type="slidenum">
              <a:rPr lang="en-US"/>
              <a:pPr/>
              <a:t>18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422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7FD2B-84DF-484C-B9DB-4AEF3D0D8499}" type="slidenum">
              <a:rPr lang="en-US"/>
              <a:pPr/>
              <a:t>19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4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6B2EC-1706-4676-B67A-5081BE375AA6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471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18641-9ACA-426D-A2B5-F79FE547EF26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367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7C3E9-8A2A-4CF3-8579-A0D0B3B2C144}" type="slidenum">
              <a:rPr lang="en-US"/>
              <a:pPr/>
              <a:t>21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446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3811C-1808-495F-8D92-CB5437C03109}" type="slidenum">
              <a:rPr lang="en-US"/>
              <a:pPr/>
              <a:t>22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519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22C6C-4932-477B-A6A4-864CE03D1958}" type="slidenum">
              <a:rPr lang="en-US"/>
              <a:pPr/>
              <a:t>23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5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0EF90-5850-4507-B43C-F63A60F4339D}" type="slidenum">
              <a:rPr lang="en-US"/>
              <a:pPr/>
              <a:t>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65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A521D-7BCF-4E14-8CB1-5E681E387899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4C2E9-22B7-4F15-8ACF-1DE9669A15E1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57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A5766-4328-466A-8C61-8E87E81FA0B0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07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EEE4E-2738-4027-B1A0-A40FEB77036F}" type="slidenum">
              <a:rPr lang="en-US"/>
              <a:pPr/>
              <a:t>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10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8E022-9ED0-4D77-8D0C-35ABFCB4BB2F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9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A03F7-1777-4C38-963D-C931A5C98018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4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EC2D89-7B5C-48BD-BF0F-6D715343F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FB54A-5028-47A3-98C0-C9AD33764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4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D202D-85E3-4800-8955-61B2246199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1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83C5F-5E7D-4D39-83D1-7D4C61FFA1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7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E695A-6B66-47D7-A0E5-6C787ABD72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1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893B2-305C-4172-9BFB-2A0F4E8FD5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2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0C9B3-13C9-4237-AF87-E6591D292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7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B634A-FC5C-45E2-B579-03FDD28395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768A0-5B2E-4203-B176-BC927404BD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EF9BB-1F85-411F-8D0A-4501033A9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0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EAAE3-8BEF-4796-A19C-70EE5917B0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25395" dir="2700000" algn="ctr" rotWithShape="0">
              <a:srgbClr val="CCCCCC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25395" dir="2700000" algn="ctr" rotWithShape="0">
              <a:srgbClr val="CCCCCC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662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663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64134D0-067A-4775-AC31-C2F8F69E28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/>
              <a:t>The Independent or “Middle” School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Goodman,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/>
              <a:t>3. central ego </a:t>
            </a:r>
          </a:p>
          <a:p>
            <a:pPr marL="990600" lvl="1" indent="-533400">
              <a:lnSpc>
                <a:spcPct val="90000"/>
              </a:lnSpc>
              <a:buFontTx/>
              <a:buAutoNum type="alphaLcPeriod"/>
            </a:pPr>
            <a:r>
              <a:rPr lang="en-US" dirty="0"/>
              <a:t>connected to ideal object (moral defense) and real object in external world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dirty="0" smtClean="0"/>
              <a:t>b. basis </a:t>
            </a:r>
            <a:r>
              <a:rPr lang="en-US" dirty="0"/>
              <a:t>for all external relations with real people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c. </a:t>
            </a:r>
            <a:r>
              <a:rPr lang="en-US" sz="2800" dirty="0"/>
              <a:t>energy devoted to relationships    	with real objects siphoned off by 		relationships to exciting object and 		rejecting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4. infant develops these objects in relation to both mother and father, which are integrated into one rejecting object and one exciting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800"/>
              <a:t>C. Libido is adhesive and becomes attached to “bad” objects--rejecting and exciting objects--to compensate 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bad objects internalized to exercise control over them</a:t>
            </a:r>
          </a:p>
          <a:p>
            <a:pPr marL="990600" lvl="1" indent="-533400">
              <a:buFontTx/>
              <a:buAutoNum type="arabicPeriod"/>
            </a:pPr>
            <a:r>
              <a:rPr lang="en-US" sz="2400"/>
              <a:t>bad objects internalized to preserve goodness of the real object and keep alive the hope that if the infant or child changes, love will be forthcoming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3. primary motivation is human contact, not pleasure</a:t>
            </a:r>
          </a:p>
          <a:p>
            <a:pPr>
              <a:buFontTx/>
              <a:buNone/>
            </a:pPr>
            <a:r>
              <a:rPr lang="en-US"/>
              <a:t>4. psychosexual stages of libidinal development represent different modes of relatedness to objects</a:t>
            </a:r>
          </a:p>
          <a:p>
            <a:pPr>
              <a:buFontTx/>
              <a:buNone/>
            </a:pPr>
            <a:r>
              <a:rPr lang="en-US"/>
              <a:t>5. all psychosexual conflicts are reduced to oral conflicts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D. Aggression is not a primary motivational factor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400"/>
              <a:t>reaction to frustration of libido (antilibidinal)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400"/>
              <a:t>aggression expressed through antilibidinal ego against rejecting object and exciting object (withdrawal of real relations)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400"/>
              <a:t>antilibidinal ego can be directed against therapist’s awakening of hope, represented in the transference as an exciting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/>
              <a:t>E. Three developmental phases</a:t>
            </a:r>
          </a:p>
          <a:p>
            <a:pPr marL="609600" indent="-609600">
              <a:buFontTx/>
              <a:buNone/>
            </a:pPr>
            <a:r>
              <a:rPr lang="en-US" sz="2800"/>
              <a:t>	1. infantile dependence (relations with real and compensatory objects)</a:t>
            </a:r>
          </a:p>
          <a:p>
            <a:pPr marL="609600" indent="-609600">
              <a:buFontTx/>
              <a:buNone/>
            </a:pPr>
            <a:r>
              <a:rPr lang="en-US" sz="2800"/>
              <a:t>	2. transitional phase</a:t>
            </a:r>
          </a:p>
          <a:p>
            <a:pPr marL="609600" indent="-609600">
              <a:buFontTx/>
              <a:buNone/>
            </a:pPr>
            <a:r>
              <a:rPr lang="en-US" sz="2800"/>
              <a:t>	3. mature dependence (renunciation of attachment to rejecting and exciting objects and real objects)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F. Cure--renunciation of these attachments and restoration of split-off ego to original integrity</a:t>
            </a:r>
          </a:p>
          <a:p>
            <a:pPr marL="990600" lvl="1" indent="-533400">
              <a:buFont typeface="Arial" panose="020B0604020202020204" pitchFamily="34" charset="0"/>
              <a:buAutoNum type="arabicPeriod"/>
            </a:pPr>
            <a:r>
              <a:rPr lang="en-US"/>
              <a:t>conflicts among these three object relations create schizoid personality</a:t>
            </a:r>
          </a:p>
          <a:p>
            <a:pPr marL="990600" lvl="1" indent="-533400">
              <a:buFont typeface="Arial" panose="020B0604020202020204" pitchFamily="34" charset="0"/>
              <a:buAutoNum type="arabicPeriod"/>
            </a:pPr>
            <a:r>
              <a:rPr lang="en-US"/>
              <a:t>establishment of relationship with loving object helps to heal these schisms in the psyche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IV. The Theory of Donald Winnicott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/>
              <a:t>The infant begins as a mother-infant unit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/>
              <a:t>The infant wishes for fulfillment of needs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/>
              <a:t>	1. mother presents fulfillment as infant wishes for it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	2. moment of illusion of infantile omnipotence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z="2800"/>
              <a:t>C. Primary maternal preoccupation wanes</a:t>
            </a:r>
          </a:p>
          <a:p>
            <a:pPr marL="990600" lvl="1" indent="-533400">
              <a:buFont typeface="Arial" panose="020B0604020202020204" pitchFamily="34" charset="0"/>
              <a:buAutoNum type="arabicPeriod"/>
            </a:pPr>
            <a:r>
              <a:rPr lang="en-US" sz="2400"/>
              <a:t>gradual disillusionment of infant’s omnipotence</a:t>
            </a:r>
          </a:p>
          <a:p>
            <a:pPr marL="990600" lvl="1" indent="-533400">
              <a:buFont typeface="Arial" panose="020B0604020202020204" pitchFamily="34" charset="0"/>
              <a:buAutoNum type="arabicPeriod"/>
            </a:pPr>
            <a:r>
              <a:rPr lang="en-US" sz="2400"/>
              <a:t>introduction of objective reality</a:t>
            </a:r>
          </a:p>
          <a:p>
            <a:pPr marL="609600" indent="-609600">
              <a:buFontTx/>
              <a:buNone/>
            </a:pPr>
            <a:r>
              <a:rPr lang="en-US" sz="2800"/>
              <a:t>D. Pace of disillusionment</a:t>
            </a:r>
          </a:p>
          <a:p>
            <a:pPr marL="609600" indent="-609600">
              <a:buFontTx/>
              <a:buNone/>
            </a:pPr>
            <a:r>
              <a:rPr lang="en-US" sz="2400"/>
              <a:t>	1. transitional object cushions fall from omnipotence by creating potential space between the real world and the infant’s omnipotent world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2. infant permitted to destroy transitional object because it is not totally under infant’s control, which survives attacks and therefore becomes real--outside infant’s omnipotent control 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I. Major Figures of the Independent School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Font typeface="Arial" panose="020B0604020202020204" pitchFamily="34" charset="0"/>
              <a:buAutoNum type="alphaUcPeriod"/>
            </a:pPr>
            <a:r>
              <a:rPr lang="en-US"/>
              <a:t>William Fairbairn</a:t>
            </a:r>
          </a:p>
          <a:p>
            <a:pPr marL="812800" indent="-812800">
              <a:buFont typeface="Arial" panose="020B0604020202020204" pitchFamily="34" charset="0"/>
              <a:buAutoNum type="alphaUcPeriod"/>
            </a:pPr>
            <a:r>
              <a:rPr lang="en-US"/>
              <a:t> Donald Winnicott</a:t>
            </a:r>
          </a:p>
          <a:p>
            <a:pPr marL="812800" indent="-812800">
              <a:buFont typeface="Arial" panose="020B0604020202020204" pitchFamily="34" charset="0"/>
              <a:buAutoNum type="alphaUcPeriod"/>
            </a:pPr>
            <a:r>
              <a:rPr lang="en-US"/>
              <a:t>Harry Guntrip</a:t>
            </a:r>
          </a:p>
          <a:p>
            <a:pPr marL="812800" indent="-812800">
              <a:buFont typeface="Arial" panose="020B0604020202020204" pitchFamily="34" charset="0"/>
              <a:buAutoNum type="alphaUcPeriod"/>
            </a:pPr>
            <a:r>
              <a:rPr lang="en-US"/>
              <a:t>Michael Balint</a:t>
            </a:r>
          </a:p>
          <a:p>
            <a:pPr marL="812800" indent="-812800">
              <a:buFont typeface="Arial" panose="020B0604020202020204" pitchFamily="34" charset="0"/>
              <a:buAutoNum type="alphaUcPeriod"/>
            </a:pPr>
            <a:r>
              <a:rPr lang="en-US"/>
              <a:t>John Bowlby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3. impingements--maternal intrusions that prematurely accelerate disillusionment process</a:t>
            </a:r>
          </a:p>
          <a:p>
            <a:pPr marL="990600" lvl="1" indent="-533400">
              <a:lnSpc>
                <a:spcPct val="90000"/>
              </a:lnSpc>
              <a:buFontTx/>
              <a:buAutoNum type="alphaLcPeriod"/>
            </a:pPr>
            <a:r>
              <a:rPr lang="en-US"/>
              <a:t>withholding of gratification during excited affect states</a:t>
            </a:r>
          </a:p>
          <a:p>
            <a:pPr marL="990600" lvl="1" indent="-533400">
              <a:lnSpc>
                <a:spcPct val="90000"/>
              </a:lnSpc>
              <a:buFontTx/>
              <a:buAutoNum type="alphaLcPeriod"/>
            </a:pPr>
            <a:r>
              <a:rPr lang="en-US"/>
              <a:t>interference with infant’s capacity to be alone--infant’s formlessness and unintegration in quiescent affect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Formation of false self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hiding of true desires and innate vitality from oneself and one’s caregivers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impingements force self to focus on environment rather than internal subjective experience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a feeling of alienation from oneself results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false self protects integrity of true 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F. </a:t>
            </a:r>
            <a:r>
              <a:rPr lang="en-US" smtClean="0"/>
              <a:t>Cure—not interpretation </a:t>
            </a:r>
            <a:r>
              <a:rPr lang="en-US" dirty="0"/>
              <a:t>but manner in which the analytic setting provides missing parental provisions and fills early developmental </a:t>
            </a:r>
            <a:r>
              <a:rPr lang="en-US" dirty="0" smtClean="0"/>
              <a:t>needs</a:t>
            </a:r>
          </a:p>
          <a:p>
            <a:pPr>
              <a:buFontTx/>
              <a:buNone/>
            </a:pPr>
            <a:r>
              <a:rPr lang="en-US" dirty="0" smtClean="0"/>
              <a:t>G. Infantile omnipotence to capacity for concern—integration of caretaker mother and object mother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V. Critique of the Independent School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/>
              <a:t>Overemphasis </a:t>
            </a:r>
            <a:r>
              <a:rPr lang="en-US" sz="2800" smtClean="0"/>
              <a:t>on </a:t>
            </a:r>
            <a:r>
              <a:rPr lang="en-US" sz="2800"/>
              <a:t>the role of the environment and </a:t>
            </a:r>
            <a:r>
              <a:rPr lang="en-US" sz="2800" dirty="0" err="1"/>
              <a:t>underemphasis</a:t>
            </a:r>
            <a:r>
              <a:rPr lang="en-US" sz="2800" dirty="0"/>
              <a:t> on the role of genetics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 dirty="0"/>
              <a:t>Greater likelihood of boundary violations in clinical practice (see </a:t>
            </a:r>
            <a:r>
              <a:rPr lang="en-US" sz="2800" dirty="0" err="1"/>
              <a:t>Ferenczi</a:t>
            </a:r>
            <a:r>
              <a:rPr lang="en-US" sz="2800" dirty="0"/>
              <a:t>)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 dirty="0"/>
              <a:t>Naïve reconstruction of infancy in the adult mind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 dirty="0"/>
              <a:t>Little empirical evidence (reliving birth process on couch)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Shared Assumptions of the Independent School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/>
              <a:t>The primacy of object-seeking over instinct gratification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/>
              <a:t>Ego and objects are always connected by an affective link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/>
              <a:t>Drive energy is not inherent in the existence of the ego and objects</a:t>
            </a:r>
          </a:p>
          <a:p>
            <a:pPr marL="990600" lvl="1" indent="-5334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/>
              <a:t>Helplessness or infantile dependence on the mother is the primary state of being, not primary narcissism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E. Separation anxiety is the primary subject matter of psychopathology, not castration anxiety and the Oedipal conflict</a:t>
            </a:r>
          </a:p>
          <a:p>
            <a:pPr>
              <a:buFontTx/>
              <a:buNone/>
            </a:pPr>
            <a:r>
              <a:rPr lang="en-US"/>
              <a:t>F. Deficiencies in caregiving environment, not conflict between drives and society, are the ultimate cause of psychopathology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G. Development proceeds not in psychosexual stages but from infantile dependence to mature dependence</a:t>
            </a:r>
          </a:p>
          <a:p>
            <a:pPr>
              <a:buFontTx/>
              <a:buNone/>
            </a:pPr>
            <a:r>
              <a:rPr lang="en-US" sz="2800"/>
              <a:t>H. Psychopathology is derived from an accommodation to maternal caregiving, not a distortion of it through the cycle of projection and introjection</a:t>
            </a:r>
          </a:p>
          <a:p>
            <a:pPr>
              <a:buFontTx/>
              <a:buNone/>
            </a:pPr>
            <a:r>
              <a:rPr lang="en-US" sz="2800"/>
              <a:t>I. The integrity of the self determines drive modulation, not drive intensity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J. Aggression is not a constitutional drive but emerges from frustration with a seductive or unresponsive, unmirroring caregiving environment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K. Treatment consists of unblocking the natural process of development toward mature dependence to overcome caregiving deficits rather than making interpretations to integrate intrapsychic conflicts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L. Infant is prewired for adaptation and adjustment rather than initially psychotic and later depressed (a developmental achievement)</a:t>
            </a:r>
          </a:p>
          <a:p>
            <a:pPr>
              <a:buFontTx/>
              <a:buNone/>
            </a:pPr>
            <a:r>
              <a:rPr lang="en-US" sz="2800"/>
              <a:t>M. Repression consists of making unconscious certain aspects of the caregiver-infant relationship rather than exclusively traumatic memories or forbidden impulses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III. The Theory of William Fairbairn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/>
              <a:t>The infant begins with a whole, harmonious ego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lphaUcPeriod"/>
            </a:pPr>
            <a:r>
              <a:rPr lang="en-US" sz="2800"/>
              <a:t>The ego becomes split from this initial whole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sz="2800"/>
              <a:t>	1. libidinal ego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		</a:t>
            </a:r>
            <a:r>
              <a:rPr lang="en-US" sz="2400"/>
              <a:t>a. connected to exciting object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		1) repository for hopes of 				connection and gratification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		2) idealized aspects of frustrating 			experiences with object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	b. experiences of seduction and unfulfilled needs by real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FontTx/>
              <a:buNone/>
            </a:pPr>
            <a:r>
              <a:rPr lang="en-US"/>
              <a:t>2. antilibidinal ego</a:t>
            </a:r>
          </a:p>
          <a:p>
            <a:pPr marL="1371600" lvl="2" indent="-457200">
              <a:buFont typeface="Arial" panose="020B0604020202020204" pitchFamily="34" charset="0"/>
              <a:buAutoNum type="alphaLcPeriod"/>
            </a:pPr>
            <a:r>
              <a:rPr lang="en-US"/>
              <a:t>connected to rejecting object</a:t>
            </a:r>
          </a:p>
          <a:p>
            <a:pPr marL="1371600" lvl="2" indent="-457200">
              <a:buFont typeface="Arial" panose="020B0604020202020204" pitchFamily="34" charset="0"/>
              <a:buNone/>
            </a:pPr>
            <a:r>
              <a:rPr lang="en-US"/>
              <a:t>	1) repository of anger and wish to 		withdraw from objects to protect 		from pain of abandonment </a:t>
            </a:r>
          </a:p>
          <a:p>
            <a:pPr marL="990600" lvl="1" indent="-533400">
              <a:buFontTx/>
              <a:buNone/>
            </a:pPr>
            <a:r>
              <a:rPr lang="en-US" sz="2400"/>
              <a:t>	    2) devalues aspects of rejecting 	                                           	experiences with object and relations 	with all objects</a:t>
            </a:r>
          </a:p>
          <a:p>
            <a:pPr marL="990600" lvl="1" indent="-533400">
              <a:buFontTx/>
              <a:buNone/>
            </a:pPr>
            <a:r>
              <a:rPr lang="en-US" sz="2400"/>
              <a:t>     b. experiences of rejection and abandonment by real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cus">
  <a:themeElements>
    <a:clrScheme name="Discus 1">
      <a:dk1>
        <a:srgbClr val="004080"/>
      </a:dk1>
      <a:lt1>
        <a:srgbClr val="EFEFEF"/>
      </a:lt1>
      <a:dk2>
        <a:srgbClr val="004080"/>
      </a:dk2>
      <a:lt2>
        <a:srgbClr val="808080"/>
      </a:lt2>
      <a:accent1>
        <a:srgbClr val="99CCFF"/>
      </a:accent1>
      <a:accent2>
        <a:srgbClr val="CCCCFF"/>
      </a:accent2>
      <a:accent3>
        <a:srgbClr val="F6F6F6"/>
      </a:accent3>
      <a:accent4>
        <a:srgbClr val="00356C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iscus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Discus 1">
        <a:dk1>
          <a:srgbClr val="004080"/>
        </a:dk1>
        <a:lt1>
          <a:srgbClr val="EFEFEF"/>
        </a:lt1>
        <a:dk2>
          <a:srgbClr val="00408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6F6F6"/>
        </a:accent3>
        <a:accent4>
          <a:srgbClr val="00356C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us 2">
        <a:dk1>
          <a:srgbClr val="004080"/>
        </a:dk1>
        <a:lt1>
          <a:srgbClr val="EFEFEF"/>
        </a:lt1>
        <a:dk2>
          <a:srgbClr val="00408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6F6F6"/>
        </a:accent3>
        <a:accent4>
          <a:srgbClr val="00356C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us 3">
        <a:dk1>
          <a:srgbClr val="004080"/>
        </a:dk1>
        <a:lt1>
          <a:srgbClr val="FFFFFF"/>
        </a:lt1>
        <a:dk2>
          <a:srgbClr val="00408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356C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2004:Templates:Presentations:Designs:Discus</Template>
  <TotalTime>240</TotalTime>
  <Words>834</Words>
  <Application>Microsoft Office PowerPoint</Application>
  <PresentationFormat>On-screen Show (4:3)</PresentationFormat>
  <Paragraphs>122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ＭＳ Ｐゴシック</vt:lpstr>
      <vt:lpstr>Arial</vt:lpstr>
      <vt:lpstr>Verdana</vt:lpstr>
      <vt:lpstr>Discus</vt:lpstr>
      <vt:lpstr>The Independent or “Middle” School</vt:lpstr>
      <vt:lpstr>I. Major Figures of the Independent School</vt:lpstr>
      <vt:lpstr>II. Shared Assumptions of the Independent School </vt:lpstr>
      <vt:lpstr>Continued…</vt:lpstr>
      <vt:lpstr>Continued…</vt:lpstr>
      <vt:lpstr>Continued…</vt:lpstr>
      <vt:lpstr>Continued…</vt:lpstr>
      <vt:lpstr>III. The Theory of William Fairbairn</vt:lpstr>
      <vt:lpstr>Continued…</vt:lpstr>
      <vt:lpstr>Continued…</vt:lpstr>
      <vt:lpstr>Continued…</vt:lpstr>
      <vt:lpstr>Continued…</vt:lpstr>
      <vt:lpstr>Continued…</vt:lpstr>
      <vt:lpstr>Continued…</vt:lpstr>
      <vt:lpstr>Continued…</vt:lpstr>
      <vt:lpstr>Continued…</vt:lpstr>
      <vt:lpstr>IV. The Theory of Donald Winnicott</vt:lpstr>
      <vt:lpstr>Continued…</vt:lpstr>
      <vt:lpstr>Continued…</vt:lpstr>
      <vt:lpstr>Continued…</vt:lpstr>
      <vt:lpstr>E. Formation of false self</vt:lpstr>
      <vt:lpstr>Continued…</vt:lpstr>
      <vt:lpstr>V. Critique of the Independent School</vt:lpstr>
    </vt:vector>
  </TitlesOfParts>
  <Company>Christine Roufail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Relations Theories</dc:title>
  <dc:creator>Christine Roufail</dc:creator>
  <cp:lastModifiedBy>Geoffrey Goodman</cp:lastModifiedBy>
  <cp:revision>20</cp:revision>
  <dcterms:created xsi:type="dcterms:W3CDTF">2009-04-11T20:46:07Z</dcterms:created>
  <dcterms:modified xsi:type="dcterms:W3CDTF">2017-02-21T17:45:03Z</dcterms:modified>
</cp:coreProperties>
</file>