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1E426-9191-4175-AFAB-6318409D56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8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7B2EF11-2DD0-411B-8CAD-80DD106766B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183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B930B8-E6F0-4F59-8037-7C63BB1E15F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148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788DBA-E52E-4A56-AA9D-DF1EDA6970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085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7B2C62-4002-450F-B39B-8CECF063EAFF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8287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CFE3A6C-C89D-4EC7-ADAE-446EC076900C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878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7DF0A2-9048-4953-8714-A39F91996856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722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08DF08-762D-4931-A30D-612594C3942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138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4538B1-DD10-4E05-A40A-92EDBAC0B124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406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5AF738-2C8B-4F0B-A122-B33CFB5C01E6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932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83D83FB-CD3B-41DB-9D2F-A439BA37B03D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7692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D60702-065D-4B65-8F82-7D794B1622D2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484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62E78B-2E78-4242-8E38-650567E2937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29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A79594-33EE-4E40-88BC-4933CA08225B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97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AEB453-6BF1-4865-8577-B6923CE962B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733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295671-5EDB-4D82-94A2-AC1FA4CA75C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473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767BE0-3E1B-48A7-8226-8ECB395C7E9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573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571B980-50AF-4D21-A36D-9B3A5C3932E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167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81920C-E9F5-44D8-91F5-1B30D797D947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974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2F010-CE86-4C89-93AF-6B9B81595CF7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519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969DC6-AFF2-481C-B19E-D58EB87DBDD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5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2913" y="3886200"/>
            <a:ext cx="5715000" cy="16764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fld id="{1ADA4D9D-B42C-408F-AF23-605F20646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05489-517A-4D5F-A6C0-C6773EDE0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3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DCA11-2972-4959-A1DC-395F89575E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496EE-612C-412B-8EC5-EE40A4BE8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02A0D-8233-4C32-B897-3C1A2752AD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7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64D9D-835A-43CC-A4A8-BAAC93436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F3607-2E44-4C39-B7AC-D74711E23F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3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C5833-2F06-452C-97F9-129487189C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1023F-5E29-4E6A-9B5B-F54E4E4C36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DF57F-E9CB-41F6-8843-0B65797539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BBB77-BCBB-4D66-9C5F-A54A9A61B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55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rebuchet MS" panose="020B0603020202020204" pitchFamily="34" charset="0"/>
                <a:ea typeface="Osaka" pitchFamily="96" charset="-128"/>
              </a:defRPr>
            </a:lvl1pPr>
          </a:lstStyle>
          <a:p>
            <a:fld id="{2CB7D43D-A2AA-4CD0-8964-02C2F28233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Attachment </a:t>
            </a:r>
            <a:r>
              <a:rPr lang="en-US" dirty="0" smtClean="0"/>
              <a:t>Theory</a:t>
            </a:r>
            <a:endParaRPr lang="en-US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Geoff Goodman,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C. Disorganized/ unresolved attachment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caregiver’s lack of resolution of trauma &lt; age 16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frightened or frightening caregiver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smtClean="0"/>
              <a:t>dissociated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smtClean="0"/>
              <a:t>angry, hostile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smtClean="0"/>
              <a:t>mixed messages-</a:t>
            </a:r>
            <a:r>
              <a:rPr lang="en-US" dirty="0" smtClean="0"/>
              <a:t>-eliciting </a:t>
            </a:r>
            <a:r>
              <a:rPr lang="en-US" dirty="0" smtClean="0"/>
              <a:t>and rejecting attachment (Lyons-Ruth et al., 1999)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65532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D. Continuity of psychopathology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quality of care can change, but IWM stays the same (IWMs increasingly resistant to change)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representations are derived from expectations developed over time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caregiver behavior influences long-term development of infant’s physiological and behavioral regulatory systems that control stress responses (e.g., D infants and cortisol levels)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 psychopathology might serve adaptive function to regulate caregiver relationships and maximize felt security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5. lack of mentalization can disrupt relationships and reduce felt security, which further hinders mentalizing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III. Advances in Attachment Theory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err="1" smtClean="0"/>
              <a:t>Karlen</a:t>
            </a:r>
            <a:r>
              <a:rPr lang="en-US" dirty="0" smtClean="0"/>
              <a:t> Lyons-Ruth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1. relational diathesis model-- D attachment predisposes individual to further trauma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2. </a:t>
            </a:r>
            <a:r>
              <a:rPr lang="en-US" dirty="0" smtClean="0"/>
              <a:t>directly </a:t>
            </a:r>
            <a:r>
              <a:rPr lang="en-US" dirty="0" smtClean="0"/>
              <a:t>and </a:t>
            </a:r>
            <a:r>
              <a:rPr lang="en-US" dirty="0" smtClean="0"/>
              <a:t>indirectly, </a:t>
            </a:r>
            <a:r>
              <a:rPr lang="en-US" dirty="0" smtClean="0"/>
              <a:t>disorganization related to later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 Morris Eagle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IWMs reflect fantasy as well as actual interactions</a:t>
            </a:r>
          </a:p>
          <a:p>
            <a:pPr lvl="2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smtClean="0"/>
              <a:t> not </a:t>
            </a:r>
            <a:r>
              <a:rPr lang="en-US" dirty="0" smtClean="0"/>
              <a:t>temperament affecting actual care</a:t>
            </a:r>
          </a:p>
          <a:p>
            <a:pPr lvl="2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smtClean="0"/>
              <a:t> </a:t>
            </a:r>
            <a:r>
              <a:rPr lang="en-US" dirty="0" smtClean="0"/>
              <a:t>temperament (fantasy) can influence perception of that care</a:t>
            </a:r>
          </a:p>
          <a:p>
            <a:pPr lvl="2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 smtClean="0"/>
              <a:t> but </a:t>
            </a:r>
            <a:r>
              <a:rPr lang="en-US" dirty="0" smtClean="0"/>
              <a:t>IWMs can control gene expression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2. Oedipal conflicts are a byproduct of insecure attachment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C. Jeremy Holmes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three prototypical pathologies of narrative capacity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clinging to rigid stories (dismissing)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feeling overwhelmed by un-storied experience (preoccupied)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inability to find strong narrative to contain traumatic pain (unresolved)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2. treatment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story breaking-- rethinking narrative in more coherent fashion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story making-- elaborating on a healing story to enhance consciousness of one’s own mental life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dismissing patients-- need to break open self-contained narrative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preoccupied patients-- capturing confusion and overwhelmed feelings in narrative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unresolved patients-- finding narrative for traumatic pain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D. Arietta Slade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dynamics of attachment </a:t>
            </a:r>
            <a:r>
              <a:rPr lang="en-US" sz="2800" dirty="0" smtClean="0"/>
              <a:t>inform </a:t>
            </a:r>
            <a:r>
              <a:rPr lang="en-US" sz="2800" dirty="0" smtClean="0"/>
              <a:t>rather than </a:t>
            </a:r>
            <a:r>
              <a:rPr lang="en-US" sz="2800" dirty="0" smtClean="0"/>
              <a:t>define </a:t>
            </a:r>
            <a:r>
              <a:rPr lang="en-US" sz="2800" dirty="0" smtClean="0"/>
              <a:t>intervention strategies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listening to linguistic cues and gaps in memories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functions of this close linguistic listening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suggests organizing events in early development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allows therapist to imagine patient’s earliest experiences and how they impacted patient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/>
              <a:t>enhances therapist’s empathy by imagining patient’s caregiving experiences concretely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4. work with children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a. both present and past experiences are important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b. parents’ IWMs of relationships with own parents and with child </a:t>
            </a:r>
            <a:r>
              <a:rPr lang="en-US" dirty="0" smtClean="0"/>
              <a:t>are modified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 Alicia Lieberman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696200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relation of feeling states in current relationships to feeling states with baby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internalized early experiences provide structural framework that influences experience of infant care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defensive </a:t>
            </a:r>
            <a:r>
              <a:rPr lang="en-US" sz="2800" dirty="0" smtClean="0"/>
              <a:t>processes </a:t>
            </a:r>
            <a:r>
              <a:rPr lang="en-US" sz="2800" dirty="0" smtClean="0"/>
              <a:t>of infant complement those used by caregiver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developmental guidance and supportive treatment implemented with interpretive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I. Bowlby’s Model of Attachment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smtClean="0"/>
              <a:t>Prolonged separation-- key feature of psychopathology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1. “affectionless”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2. stealing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B. Reactions to prolonged separation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1. protest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2. despair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3. detachment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	IV. Future Directions for Attachment Theory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600" dirty="0" smtClean="0"/>
              <a:t>Exploration of distortions in child’s perception of external world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600" dirty="0" smtClean="0"/>
              <a:t>Exploration of developmental variations in IWMs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600" dirty="0" smtClean="0"/>
              <a:t>Discontinuities in attachment classification related to different developmental periods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600" dirty="0" smtClean="0"/>
              <a:t>Dimensional nature of attachment categories (both secure and insecure aspects)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600" dirty="0" smtClean="0"/>
              <a:t>Goal of attachment behavior—not just protection but also containment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600" dirty="0" smtClean="0"/>
              <a:t>Enrichment of attachment theory’s view of psychopathology with psychoanalytic ideas (e.g., </a:t>
            </a:r>
            <a:r>
              <a:rPr lang="en-US" sz="2600" dirty="0" err="1" smtClean="0"/>
              <a:t>Kernberg</a:t>
            </a:r>
            <a:r>
              <a:rPr lang="en-US" sz="2600" dirty="0" smtClean="0"/>
              <a:t>, </a:t>
            </a:r>
            <a:r>
              <a:rPr lang="en-US" sz="2600" dirty="0" err="1" smtClean="0"/>
              <a:t>Fonagy</a:t>
            </a:r>
            <a:r>
              <a:rPr lang="en-US" sz="2600" dirty="0" smtClean="0"/>
              <a:t> </a:t>
            </a:r>
            <a:r>
              <a:rPr lang="en-US" sz="2600" smtClean="0"/>
              <a:t>&amp; Target) 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C. Five attachment behaviors to elicit care and protection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1. smiling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2. crying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3. clinging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4. following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5. sucking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D. Difference between object relations and attachment theories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1. object relations: </a:t>
            </a:r>
            <a:r>
              <a:rPr lang="en-US" sz="2800" dirty="0" smtClean="0"/>
              <a:t>goal = </a:t>
            </a:r>
            <a:r>
              <a:rPr lang="en-US" sz="2800" dirty="0" smtClean="0"/>
              <a:t>mother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2. attachment: </a:t>
            </a:r>
            <a:r>
              <a:rPr lang="en-US" sz="2800" dirty="0" smtClean="0"/>
              <a:t>goal = </a:t>
            </a:r>
            <a:r>
              <a:rPr lang="en-US" sz="2800" dirty="0" smtClean="0"/>
              <a:t>physical proximity to mother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3. later, in attachment theory, goal becomes felt security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E. Exploratory behavioral system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1. activated when felt security prevails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2. deactivated when caregiver is absent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F. Fear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1. activates attachment system in response to natural cues of danger</a:t>
            </a:r>
          </a:p>
          <a:p>
            <a:pPr eaLnBrk="1" hangingPunct="1">
              <a:buFontTx/>
              <a:buNone/>
            </a:pPr>
            <a:r>
              <a:rPr lang="en-US" smtClean="0"/>
              <a:t>		a. unfamiliarity</a:t>
            </a:r>
          </a:p>
          <a:p>
            <a:pPr eaLnBrk="1" hangingPunct="1">
              <a:buFontTx/>
              <a:buNone/>
            </a:pPr>
            <a:r>
              <a:rPr lang="en-US" smtClean="0"/>
              <a:t>		b. sudden noise</a:t>
            </a:r>
          </a:p>
          <a:p>
            <a:pPr eaLnBrk="1" hangingPunct="1">
              <a:buFontTx/>
              <a:buNone/>
            </a:pPr>
            <a:r>
              <a:rPr lang="en-US" smtClean="0"/>
              <a:t>		c. isolation</a:t>
            </a:r>
          </a:p>
          <a:p>
            <a:pPr eaLnBrk="1" hangingPunct="1">
              <a:buFontTx/>
              <a:buNone/>
            </a:pPr>
            <a:r>
              <a:rPr lang="en-US" smtClean="0"/>
              <a:t>	2. deactivated when caregiver becomes available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G. Patterns of affect regulation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down-regulate (avoidant)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up-regulate (resistant)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expectations of interactive attributes of early caregivers influence these patterns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H. Additional differences between attachment and psychoanalytic theories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1. use of ethology as a basis for human behavior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2. emphasis on relationships over drives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3. external environment privileged over internal world	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4. emphasis on empirical research over clinical case reports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5. de-emphasis on Oedipus complex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6. de-emphasis on unconscious fantasy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7. de-emphasis on biological vulnerability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8. de-emphasis on bodily pleasures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9. reduction of etiology of trauma to physical separation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10. temperament excluded as influence on development of IWMs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Theory of Psychopathology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848600" cy="4343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mtClean="0"/>
              <a:t>Developmental pathways model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dismissing strategy-- overregulated, dismissing of feelings, especially vulnerable feelings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preoccupied strategy-- underregulated, entangled in feelings, especially vulnerable feelings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unresolved “strategy”-- absence of strategy or controlling strategy to counteract vulnerable feelings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65532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Continued…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B. Activation strategy related to dialectic between two different needs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dirty="0" smtClean="0"/>
              <a:t>	1. sense of relatedness (</a:t>
            </a:r>
            <a:r>
              <a:rPr lang="en-US" sz="2600" dirty="0" err="1" smtClean="0"/>
              <a:t>hyperactivated</a:t>
            </a:r>
            <a:r>
              <a:rPr lang="en-US" sz="2600" dirty="0" smtClean="0"/>
              <a:t> end of continuum)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dirty="0" smtClean="0"/>
              <a:t>	2. sense of autonomous identity (deactivated end of continuum)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dirty="0" smtClean="0"/>
              <a:t>	3. two types of depression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	a. anaclitic-- need for approval 				(preoccupied)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b.introjective</a:t>
            </a:r>
            <a:r>
              <a:rPr lang="en-US" sz="2400" dirty="0" smtClean="0"/>
              <a:t>-- </a:t>
            </a:r>
            <a:r>
              <a:rPr lang="en-US" sz="2400" dirty="0" smtClean="0"/>
              <a:t>perfectionistic </a:t>
            </a:r>
            <a:r>
              <a:rPr lang="en-US" sz="2400" dirty="0" smtClean="0"/>
              <a:t>(dismissing)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dirty="0" smtClean="0"/>
              <a:t>	4. attachment theory can help refine our predictions about psychopathology by focusing on representational differences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afting">
  <a:themeElements>
    <a:clrScheme name="Drafting 3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rafting">
      <a:majorFont>
        <a:latin typeface="Trebuchet MS"/>
        <a:ea typeface="Osaka"/>
        <a:cs typeface=""/>
      </a:majorFont>
      <a:minorFont>
        <a:latin typeface="Trebuchet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raf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3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5">
        <a:dk1>
          <a:srgbClr val="000000"/>
        </a:dk1>
        <a:lt1>
          <a:srgbClr val="FFFFFF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2004:Templates:Presentations:Designs:Drafting</Template>
  <TotalTime>330</TotalTime>
  <Words>664</Words>
  <Application>Microsoft Office PowerPoint</Application>
  <PresentationFormat>On-screen Show (4:3)</PresentationFormat>
  <Paragraphs>137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Osaka</vt:lpstr>
      <vt:lpstr>Trebuchet MS</vt:lpstr>
      <vt:lpstr>Drafting</vt:lpstr>
      <vt:lpstr>Attachment Theory</vt:lpstr>
      <vt:lpstr>I. Bowlby’s Model of Attachment</vt:lpstr>
      <vt:lpstr>Continued…</vt:lpstr>
      <vt:lpstr>Continued…</vt:lpstr>
      <vt:lpstr>F. Fear system</vt:lpstr>
      <vt:lpstr>G. Patterns of affect regulation</vt:lpstr>
      <vt:lpstr>Continued…</vt:lpstr>
      <vt:lpstr>II. Theory of Psychopathology</vt:lpstr>
      <vt:lpstr>Continued…</vt:lpstr>
      <vt:lpstr>C. Disorganized/ unresolved attachment</vt:lpstr>
      <vt:lpstr>D. Continuity of psychopathology</vt:lpstr>
      <vt:lpstr>Continued…</vt:lpstr>
      <vt:lpstr>III. Advances in Attachment Theory</vt:lpstr>
      <vt:lpstr>B. Morris Eagle </vt:lpstr>
      <vt:lpstr>C. Jeremy Holmes</vt:lpstr>
      <vt:lpstr>2. treatment recommendations</vt:lpstr>
      <vt:lpstr>D. Arietta Slade</vt:lpstr>
      <vt:lpstr>Continued…</vt:lpstr>
      <vt:lpstr>E. Alicia Lieberman</vt:lpstr>
      <vt:lpstr> IV. Future Directions for Attachment Theory</vt:lpstr>
    </vt:vector>
  </TitlesOfParts>
  <Company>Christine Roufail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Attachment Theory I</dc:title>
  <dc:creator>Christine Roufail</dc:creator>
  <cp:lastModifiedBy>Geoffrey Goodman</cp:lastModifiedBy>
  <cp:revision>18</cp:revision>
  <dcterms:created xsi:type="dcterms:W3CDTF">2009-05-02T22:49:55Z</dcterms:created>
  <dcterms:modified xsi:type="dcterms:W3CDTF">2016-12-02T15:15:45Z</dcterms:modified>
</cp:coreProperties>
</file>