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 varScale="1">
        <p:scale>
          <a:sx n="65" d="100"/>
          <a:sy n="65" d="100"/>
        </p:scale>
        <p:origin x="130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67D85-F15A-4BAD-AEEB-F58F18C5A2EE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838A8-73D9-477C-B48B-89328818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25908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cap="small" dirty="0" smtClean="0"/>
              <a:t>Freud</a:t>
            </a:r>
            <a:br>
              <a:rPr lang="en-US" cap="small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010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Dr. Geoff Goodman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ext. 4277</a:t>
            </a:r>
            <a:br>
              <a:rPr lang="en-US" sz="2600" dirty="0" smtClean="0"/>
            </a:br>
            <a:r>
              <a:rPr lang="en-US" sz="2600" dirty="0" smtClean="0"/>
              <a:t>ggoodman@liu.edu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800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http://www.drgeoffgoodman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5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Use of clinical case study as empirical validation</a:t>
            </a:r>
          </a:p>
          <a:p>
            <a:pPr lvl="2"/>
            <a:r>
              <a:rPr lang="en-US" dirty="0" smtClean="0"/>
              <a:t>Discoveries based on introspection</a:t>
            </a:r>
          </a:p>
          <a:p>
            <a:pPr lvl="2"/>
            <a:r>
              <a:rPr lang="en-US" dirty="0" smtClean="0"/>
              <a:t>Theory based on small selected sample of middle-income Viennese</a:t>
            </a:r>
          </a:p>
          <a:p>
            <a:pPr lvl="2"/>
            <a:r>
              <a:rPr lang="en-US" dirty="0" smtClean="0"/>
              <a:t>Biased recollections of session material</a:t>
            </a:r>
          </a:p>
          <a:p>
            <a:pPr lvl="2"/>
            <a:r>
              <a:rPr lang="en-US" dirty="0" smtClean="0"/>
              <a:t>Freud influenced patients toward accepting interpretations</a:t>
            </a:r>
          </a:p>
          <a:p>
            <a:pPr lvl="2"/>
            <a:r>
              <a:rPr lang="en-US" dirty="0" smtClean="0"/>
              <a:t>Freud rejected the use of more systematic methods of study</a:t>
            </a:r>
          </a:p>
          <a:p>
            <a:pPr lvl="2"/>
            <a:r>
              <a:rPr lang="en-US" dirty="0" smtClean="0"/>
              <a:t>Freud sometimes falsified data to fit theory</a:t>
            </a:r>
          </a:p>
          <a:p>
            <a:pPr lvl="2"/>
            <a:r>
              <a:rPr lang="en-US" dirty="0" smtClean="0"/>
              <a:t>Freud’s claims for clinical effectiveness were exaggerated </a:t>
            </a:r>
          </a:p>
          <a:p>
            <a:pPr lvl="1"/>
            <a:r>
              <a:rPr lang="en-US" dirty="0" smtClean="0"/>
              <a:t>Inadequacies of formal aspects of his theorization</a:t>
            </a:r>
          </a:p>
          <a:p>
            <a:pPr lvl="2"/>
            <a:r>
              <a:rPr lang="en-US" dirty="0" smtClean="0"/>
              <a:t>Ambiguous terms with changing meanings</a:t>
            </a:r>
          </a:p>
          <a:p>
            <a:pPr lvl="2"/>
            <a:r>
              <a:rPr lang="en-US" dirty="0" smtClean="0"/>
              <a:t>Use of metaphors as if they corresponded to real entities</a:t>
            </a:r>
          </a:p>
          <a:p>
            <a:pPr lvl="2"/>
            <a:r>
              <a:rPr lang="en-US" dirty="0" smtClean="0"/>
              <a:t>Freud’s metaphors were based on 19</a:t>
            </a:r>
            <a:r>
              <a:rPr lang="en-US" baseline="30000" dirty="0" smtClean="0"/>
              <a:t>th</a:t>
            </a:r>
            <a:r>
              <a:rPr lang="en-US" dirty="0" smtClean="0"/>
              <a:t>-century physiology and physics</a:t>
            </a:r>
          </a:p>
          <a:p>
            <a:pPr lvl="2"/>
            <a:r>
              <a:rPr lang="en-US" dirty="0" smtClean="0"/>
              <a:t>Freud’s theory lacks parsimony</a:t>
            </a:r>
          </a:p>
          <a:p>
            <a:pPr lvl="2"/>
            <a:r>
              <a:rPr lang="en-US" dirty="0" smtClean="0"/>
              <a:t>Freud’s theories are  difficult to test empirically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0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Overview of Freud’s Model of Development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First phase: The affect-trauma model</a:t>
            </a:r>
          </a:p>
          <a:p>
            <a:pPr lvl="1"/>
            <a:r>
              <a:rPr lang="en-US" dirty="0" smtClean="0"/>
              <a:t>Major emotional trauma becomes repressed because it is unacceptable to the conscious mind</a:t>
            </a:r>
          </a:p>
          <a:p>
            <a:pPr lvl="1"/>
            <a:r>
              <a:rPr lang="en-US" dirty="0" smtClean="0"/>
              <a:t>Emotions induced by forgotten trauma press for discharge (expression) into consciousness</a:t>
            </a:r>
          </a:p>
          <a:p>
            <a:pPr lvl="1"/>
            <a:r>
              <a:rPr lang="en-US" dirty="0" smtClean="0"/>
              <a:t>Symptoms are caused by a breakthrough of strangulated affect</a:t>
            </a:r>
          </a:p>
          <a:p>
            <a:pPr lvl="1"/>
            <a:r>
              <a:rPr lang="en-US" dirty="0" smtClean="0"/>
              <a:t>Symptoms understood by linking them to the forgotten traumatic event</a:t>
            </a:r>
          </a:p>
          <a:p>
            <a:pPr lvl="1"/>
            <a:r>
              <a:rPr lang="en-US" dirty="0" smtClean="0"/>
              <a:t>Most repressed traumata are from childhood</a:t>
            </a:r>
          </a:p>
          <a:p>
            <a:pPr lvl="1"/>
            <a:r>
              <a:rPr lang="en-US" dirty="0" smtClean="0"/>
              <a:t>Freud’s therapy</a:t>
            </a:r>
          </a:p>
          <a:p>
            <a:pPr lvl="2"/>
            <a:r>
              <a:rPr lang="en-US" dirty="0" smtClean="0"/>
              <a:t>Release of pent-up emotions (catharsis)</a:t>
            </a:r>
          </a:p>
          <a:p>
            <a:pPr lvl="2"/>
            <a:r>
              <a:rPr lang="en-US" dirty="0" smtClean="0"/>
              <a:t>Bringing repressed trauma back into consciousness (abreaction) through hypnosis</a:t>
            </a:r>
          </a:p>
        </p:txBody>
      </p:sp>
    </p:spTree>
    <p:extLst>
      <p:ext uri="{BB962C8B-B14F-4D97-AF65-F5344CB8AC3E}">
        <p14:creationId xmlns:p14="http://schemas.microsoft.com/office/powerpoint/2010/main" val="275876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Second phase: The topographical model</a:t>
            </a:r>
          </a:p>
          <a:p>
            <a:pPr lvl="1"/>
            <a:r>
              <a:rPr lang="en-US" dirty="0" smtClean="0"/>
              <a:t>Three systems of the mind</a:t>
            </a:r>
          </a:p>
          <a:p>
            <a:pPr lvl="2"/>
            <a:r>
              <a:rPr lang="en-US" dirty="0" smtClean="0"/>
              <a:t>Unconscious—desires and impulses of sexual or destructive nature</a:t>
            </a:r>
          </a:p>
          <a:p>
            <a:pPr lvl="3"/>
            <a:r>
              <a:rPr lang="en-US" dirty="0" smtClean="0"/>
              <a:t>Aim—fulfillment of these wishes (pleasure principle)</a:t>
            </a:r>
          </a:p>
          <a:p>
            <a:pPr lvl="3"/>
            <a:r>
              <a:rPr lang="en-US" dirty="0" smtClean="0"/>
              <a:t>Primary process thinking—impulsive, disorganized, bizarre imagery, disregard for time or logic</a:t>
            </a:r>
          </a:p>
          <a:p>
            <a:pPr lvl="3"/>
            <a:r>
              <a:rPr lang="en-US" dirty="0" smtClean="0"/>
              <a:t>Dreams contain remnants of primary process thinking</a:t>
            </a:r>
          </a:p>
          <a:p>
            <a:pPr lvl="2"/>
            <a:r>
              <a:rPr lang="en-US" dirty="0" smtClean="0"/>
              <a:t>Preconscious—middle layer of mind that acts as a buffer against forbidden wishes</a:t>
            </a:r>
          </a:p>
          <a:p>
            <a:pPr lvl="3"/>
            <a:r>
              <a:rPr lang="en-US" dirty="0" smtClean="0"/>
              <a:t>Wishes permitted if sufficiently disguised from consciousness</a:t>
            </a:r>
          </a:p>
          <a:p>
            <a:pPr lvl="3"/>
            <a:r>
              <a:rPr lang="en-US" dirty="0" smtClean="0"/>
              <a:t>Motive for censorship is avoidance of displeasure associated with conflictual ideas</a:t>
            </a:r>
          </a:p>
          <a:p>
            <a:pPr lvl="2"/>
            <a:r>
              <a:rPr lang="en-US" dirty="0" smtClean="0"/>
              <a:t>System conscious—organized by logic and reason</a:t>
            </a:r>
          </a:p>
          <a:p>
            <a:pPr lvl="3"/>
            <a:r>
              <a:rPr lang="en-US" dirty="0" smtClean="0"/>
              <a:t>Handles external reality, avoidance of danger, maintenance of civilized behavior</a:t>
            </a:r>
          </a:p>
          <a:p>
            <a:pPr lvl="3"/>
            <a:r>
              <a:rPr lang="en-US" dirty="0" smtClean="0"/>
              <a:t>Secondary process thinking—logical, goal-oriented (reality principle)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679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Psychosexual development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Urges are directed toward objects for satisfaction (sexual instincts)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Three stages of psychosexual development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Oral stage (0-2 years)—instinctual pleasure through sucking, biting, drinking, and eating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Oral-sucking phase—passivity, relaxation, and dependency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Oral-sadistic phase—associated with weaning; instinctual pleasure through activity and aggression from biting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“Oral character” is characterized by preoccupation with dependence and independence, giving and taking, optimism and pessimism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Anal stage (2-3 years)—instinctual pleasure through releasing and withholding feces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Fixation can occur due to especially strict or lax toilet-training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Struggle between child and parent over surrendering valuable possession of feces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Defenses against anal wishes—orderliness, obstinacy, rigidity, hatred of waste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lvl="3"/>
            <a:r>
              <a:rPr lang="en-US" dirty="0" smtClean="0">
                <a:sym typeface="Wingdings" panose="05000000000000000000" pitchFamily="2" charset="2"/>
              </a:rPr>
              <a:t>Phallic </a:t>
            </a:r>
            <a:r>
              <a:rPr lang="en-US" dirty="0">
                <a:sym typeface="Wingdings" panose="05000000000000000000" pitchFamily="2" charset="2"/>
              </a:rPr>
              <a:t>stage </a:t>
            </a:r>
            <a:r>
              <a:rPr lang="en-US" dirty="0" smtClean="0">
                <a:sym typeface="Wingdings" panose="05000000000000000000" pitchFamily="2" charset="2"/>
              </a:rPr>
              <a:t>(3-4 </a:t>
            </a:r>
            <a:r>
              <a:rPr lang="en-US" dirty="0">
                <a:sym typeface="Wingdings" panose="05000000000000000000" pitchFamily="2" charset="2"/>
              </a:rPr>
              <a:t>years</a:t>
            </a:r>
            <a:r>
              <a:rPr lang="en-US" dirty="0" smtClean="0">
                <a:sym typeface="Wingdings" panose="05000000000000000000" pitchFamily="2" charset="2"/>
              </a:rPr>
              <a:t>)—sexual interest focuses on penis in boys and sexual interest in mother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Boy wants </a:t>
            </a:r>
            <a:r>
              <a:rPr lang="en-US" dirty="0" smtClean="0">
                <a:sym typeface="Wingdings" panose="05000000000000000000" pitchFamily="2" charset="2"/>
              </a:rPr>
              <a:t>to assume father’s role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Views himself as in danger of paternal vengeance through castration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Ultimately identifies with father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Girl wants </a:t>
            </a:r>
            <a:r>
              <a:rPr lang="en-US" dirty="0" smtClean="0">
                <a:sym typeface="Wingdings" panose="05000000000000000000" pitchFamily="2" charset="2"/>
              </a:rPr>
              <a:t>a penis and </a:t>
            </a:r>
            <a:r>
              <a:rPr lang="en-US" dirty="0" smtClean="0">
                <a:sym typeface="Wingdings" panose="05000000000000000000" pitchFamily="2" charset="2"/>
              </a:rPr>
              <a:t>turns </a:t>
            </a:r>
            <a:r>
              <a:rPr lang="en-US" dirty="0" smtClean="0">
                <a:sym typeface="Wingdings" panose="05000000000000000000" pitchFamily="2" charset="2"/>
              </a:rPr>
              <a:t>toward father to get one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Girl fantasizes </a:t>
            </a:r>
            <a:r>
              <a:rPr lang="en-US" dirty="0" smtClean="0">
                <a:sym typeface="Wingdings" panose="05000000000000000000" pitchFamily="2" charset="2"/>
              </a:rPr>
              <a:t>having father’s baby as symbolic penis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Girl gives </a:t>
            </a:r>
            <a:r>
              <a:rPr lang="en-US" dirty="0" smtClean="0">
                <a:sym typeface="Wingdings" panose="05000000000000000000" pitchFamily="2" charset="2"/>
              </a:rPr>
              <a:t>up fantasy </a:t>
            </a:r>
            <a:r>
              <a:rPr lang="en-US" smtClean="0">
                <a:sym typeface="Wingdings" panose="05000000000000000000" pitchFamily="2" charset="2"/>
              </a:rPr>
              <a:t>because </a:t>
            </a:r>
            <a:r>
              <a:rPr lang="en-US" smtClean="0">
                <a:sym typeface="Wingdings" panose="05000000000000000000" pitchFamily="2" charset="2"/>
              </a:rPr>
              <a:t>she fears </a:t>
            </a:r>
            <a:r>
              <a:rPr lang="en-US" dirty="0" smtClean="0">
                <a:sym typeface="Wingdings" panose="05000000000000000000" pitchFamily="2" charset="2"/>
              </a:rPr>
              <a:t>loss of mother’s love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Theory of neurosis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Neurosis is caused by failure of repression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Fixation—during times of stress, individual regresses to a conflictual point in psychosexual development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Symptoms represent a compromise between the wish (e.g., to soil) and the defense against it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aggression, an addition to this theory, also needs to be defended against and can manifest in symptoms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Therapy shifted from uncovering trauma to integrating unacceptable unconscious wishes into conscious awareness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return of the repressed = neurosis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Third phase: The structural model</a:t>
            </a:r>
          </a:p>
          <a:p>
            <a:pPr lvl="1"/>
            <a:r>
              <a:rPr lang="en-US" dirty="0" smtClean="0"/>
              <a:t>Three structures of the mind—reorganization of the model</a:t>
            </a:r>
          </a:p>
          <a:p>
            <a:pPr lvl="2"/>
            <a:r>
              <a:rPr lang="en-US" dirty="0" smtClean="0"/>
              <a:t>The id—entirely unconscious and serves as the reservoir of sexual and aggressive drives (amygdala?)</a:t>
            </a:r>
          </a:p>
          <a:p>
            <a:pPr lvl="2"/>
            <a:r>
              <a:rPr lang="en-US" dirty="0" smtClean="0"/>
              <a:t>The superego—mostly unconscious and represents childhood parental authority figures, vehicle for ideals derived from parents, produces guilt</a:t>
            </a:r>
          </a:p>
          <a:p>
            <a:pPr lvl="2"/>
            <a:r>
              <a:rPr lang="en-US" dirty="0" smtClean="0"/>
              <a:t>The ego—mostly unconscious and mediates among id, superego, and external reality (prefrontal cortex?)</a:t>
            </a:r>
          </a:p>
          <a:p>
            <a:pPr lvl="3"/>
            <a:r>
              <a:rPr lang="en-US" dirty="0" smtClean="0"/>
              <a:t>Uses defense mechanisms to regulate internal forces</a:t>
            </a:r>
          </a:p>
          <a:p>
            <a:pPr lvl="3"/>
            <a:r>
              <a:rPr lang="en-US" dirty="0" smtClean="0"/>
              <a:t>Strong, resilient ego masters the competing pressures of the id, superego, and external reality</a:t>
            </a:r>
          </a:p>
          <a:p>
            <a:pPr lvl="1"/>
            <a:r>
              <a:rPr lang="en-US" dirty="0" smtClean="0"/>
              <a:t>Consciousness—sense organ of the ego</a:t>
            </a:r>
          </a:p>
          <a:p>
            <a:pPr lvl="1"/>
            <a:r>
              <a:rPr lang="en-US" dirty="0" smtClean="0"/>
              <a:t>Ego evolves over time from drive frustration</a:t>
            </a:r>
          </a:p>
          <a:p>
            <a:pPr lvl="1"/>
            <a:r>
              <a:rPr lang="en-US" dirty="0" smtClean="0"/>
              <a:t>Relinquished objects are internalized to form the basis of the ego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77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Superego is based on the defenses against the wishes derived from the id impulses</a:t>
            </a:r>
          </a:p>
          <a:p>
            <a:pPr lvl="1"/>
            <a:r>
              <a:rPr lang="en-US" dirty="0" smtClean="0"/>
              <a:t>Anxiety represents a signal of danger arising within the ego whenever external demands or internal impulses represent a major threat</a:t>
            </a:r>
          </a:p>
          <a:p>
            <a:pPr lvl="1"/>
            <a:r>
              <a:rPr lang="en-US" dirty="0" smtClean="0"/>
              <a:t>Defense mechanisms—unconscious strategies serving to protect individual from painful affect (anxiety or guilt)</a:t>
            </a:r>
          </a:p>
          <a:p>
            <a:pPr lvl="2"/>
            <a:r>
              <a:rPr lang="en-US" dirty="0" smtClean="0"/>
              <a:t>Repression—unacceptable impulse or idea rendered unconscious</a:t>
            </a:r>
          </a:p>
          <a:p>
            <a:pPr lvl="2"/>
            <a:r>
              <a:rPr lang="en-US" dirty="0" smtClean="0"/>
              <a:t>Projection—unwanted impulses or ideas originating in self attributed to others</a:t>
            </a:r>
          </a:p>
          <a:p>
            <a:pPr lvl="2"/>
            <a:r>
              <a:rPr lang="en-US" dirty="0" smtClean="0"/>
              <a:t>Reaction formation—denying impulses by intensifying their opposites</a:t>
            </a:r>
          </a:p>
          <a:p>
            <a:pPr lvl="2"/>
            <a:r>
              <a:rPr lang="en-US" dirty="0" smtClean="0"/>
              <a:t>Denial—perceiving but refusing to acknowledge (“just ignore it”)</a:t>
            </a:r>
          </a:p>
          <a:p>
            <a:pPr lvl="2"/>
            <a:r>
              <a:rPr lang="en-US" dirty="0" smtClean="0"/>
              <a:t>Displacement—transfer of affect from one stimulus to another</a:t>
            </a:r>
          </a:p>
          <a:p>
            <a:pPr lvl="2"/>
            <a:r>
              <a:rPr lang="en-US" dirty="0" smtClean="0"/>
              <a:t>Isolation—feelings split off from thought</a:t>
            </a:r>
          </a:p>
          <a:p>
            <a:pPr lvl="2"/>
            <a:r>
              <a:rPr lang="en-US" dirty="0" smtClean="0"/>
              <a:t>Suppression—conscious decision to avoid attending to a stimulus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77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Sublimation—gratifying an impulse by giving it a socially acceptable aim</a:t>
            </a:r>
          </a:p>
          <a:p>
            <a:pPr lvl="2"/>
            <a:r>
              <a:rPr lang="en-US" dirty="0" smtClean="0"/>
              <a:t>Regression—reversion to a previously gratifying level of functioning</a:t>
            </a:r>
          </a:p>
          <a:p>
            <a:pPr lvl="2"/>
            <a:r>
              <a:rPr lang="en-US" dirty="0" smtClean="0"/>
              <a:t>Acting out—allowing one’s actions to express an unconscious impulse directly</a:t>
            </a:r>
          </a:p>
          <a:p>
            <a:pPr lvl="2"/>
            <a:r>
              <a:rPr lang="en-US" dirty="0" smtClean="0"/>
              <a:t>Intellectualization—separating a threatening impulse from its emotional context and placing it in a sometimes inappropriate rational framework</a:t>
            </a:r>
          </a:p>
          <a:p>
            <a:pPr lvl="1"/>
            <a:r>
              <a:rPr lang="en-US" dirty="0" smtClean="0"/>
              <a:t>The theory of neurosis</a:t>
            </a:r>
          </a:p>
          <a:p>
            <a:pPr lvl="2"/>
            <a:r>
              <a:rPr lang="en-US" dirty="0" smtClean="0"/>
              <a:t>Symptoms represent both unacceptable impulses that threaten to overwhelm the ego as well as the defenses against them</a:t>
            </a:r>
          </a:p>
          <a:p>
            <a:pPr lvl="2"/>
            <a:r>
              <a:rPr lang="en-US" dirty="0" smtClean="0"/>
              <a:t>Degree of mental health = ability of ego to manage the press of drive-based wishes, superego-based prohibitions, and external reality</a:t>
            </a:r>
          </a:p>
          <a:p>
            <a:pPr lvl="2"/>
            <a:r>
              <a:rPr lang="en-US" dirty="0" smtClean="0"/>
              <a:t>Neurotic reaction types are distinguished by the manner in which the ego defends itself against the anxiety and guilt engendered by childhood impulses</a:t>
            </a:r>
          </a:p>
          <a:p>
            <a:pPr lvl="3"/>
            <a:r>
              <a:rPr lang="en-US" dirty="0" smtClean="0"/>
              <a:t>Phobias—projection and displacement (e.g., Little Hans)</a:t>
            </a:r>
          </a:p>
          <a:p>
            <a:pPr lvl="3"/>
            <a:r>
              <a:rPr lang="en-US" dirty="0" smtClean="0"/>
              <a:t>Paranoia—reaction formation against homosexual impulses</a:t>
            </a:r>
          </a:p>
        </p:txBody>
      </p:sp>
    </p:spTree>
    <p:extLst>
      <p:ext uri="{BB962C8B-B14F-4D97-AF65-F5344CB8AC3E}">
        <p14:creationId xmlns:p14="http://schemas.microsoft.com/office/powerpoint/2010/main" val="2633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3"/>
            <a:r>
              <a:rPr lang="en-US" dirty="0" smtClean="0"/>
              <a:t>Obsessive-compulsive disorder—reaction formation against aggressive impulses</a:t>
            </a:r>
          </a:p>
          <a:p>
            <a:pPr lvl="3"/>
            <a:r>
              <a:rPr lang="en-US" dirty="0" smtClean="0"/>
              <a:t>Depression—turning unconscious aggressive wishes against the self</a:t>
            </a:r>
          </a:p>
          <a:p>
            <a:pPr lvl="2"/>
            <a:r>
              <a:rPr lang="en-US" dirty="0" smtClean="0"/>
              <a:t>Therapy turns focus toward forces against impulses as well as impulses themselves</a:t>
            </a:r>
          </a:p>
          <a:p>
            <a:r>
              <a:rPr lang="en-US" dirty="0" smtClean="0"/>
              <a:t>Criticism and evaluation</a:t>
            </a:r>
          </a:p>
          <a:p>
            <a:pPr lvl="1"/>
            <a:r>
              <a:rPr lang="en-US" dirty="0" smtClean="0"/>
              <a:t>Freud ignored spiritual values</a:t>
            </a:r>
          </a:p>
          <a:p>
            <a:pPr lvl="1"/>
            <a:r>
              <a:rPr lang="en-US" dirty="0" smtClean="0"/>
              <a:t>He neglected humanity’s social nature</a:t>
            </a:r>
          </a:p>
          <a:p>
            <a:pPr lvl="1"/>
            <a:r>
              <a:rPr lang="en-US" dirty="0" smtClean="0"/>
              <a:t>He neglected drives such as curiosity (exploration) and attachment</a:t>
            </a:r>
          </a:p>
          <a:p>
            <a:pPr lvl="1"/>
            <a:r>
              <a:rPr lang="en-US" dirty="0" smtClean="0"/>
              <a:t>Little exploration of consciousness</a:t>
            </a:r>
          </a:p>
          <a:p>
            <a:pPr lvl="1"/>
            <a:r>
              <a:rPr lang="en-US" dirty="0" smtClean="0"/>
              <a:t>Inability to predict the future path of an individual’s development</a:t>
            </a:r>
          </a:p>
          <a:p>
            <a:pPr lvl="1"/>
            <a:r>
              <a:rPr lang="en-US" dirty="0" smtClean="0"/>
              <a:t>Freud’s understanding of women is antiquated</a:t>
            </a:r>
          </a:p>
          <a:p>
            <a:pPr lvl="1"/>
            <a:r>
              <a:rPr lang="en-US" dirty="0" smtClean="0"/>
              <a:t>He overlooked the traumatic origins of neurotic disorders</a:t>
            </a:r>
          </a:p>
        </p:txBody>
      </p:sp>
    </p:spTree>
    <p:extLst>
      <p:ext uri="{BB962C8B-B14F-4D97-AF65-F5344CB8AC3E}">
        <p14:creationId xmlns:p14="http://schemas.microsoft.com/office/powerpoint/2010/main" val="5841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1441</TotalTime>
  <Words>1045</Words>
  <Application>Microsoft Office PowerPoint</Application>
  <PresentationFormat>On-screen Show (4:3)</PresentationFormat>
  <Paragraphs>129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              Freud  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63</cp:revision>
  <dcterms:created xsi:type="dcterms:W3CDTF">2010-09-16T15:18:00Z</dcterms:created>
  <dcterms:modified xsi:type="dcterms:W3CDTF">2017-01-28T20:33:51Z</dcterms:modified>
</cp:coreProperties>
</file>