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94660"/>
  </p:normalViewPr>
  <p:slideViewPr>
    <p:cSldViewPr>
      <p:cViewPr varScale="1">
        <p:scale>
          <a:sx n="65" d="100"/>
          <a:sy n="65" d="100"/>
        </p:scale>
        <p:origin x="130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67D85-F15A-4BAD-AEEB-F58F18C5A2EE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838A8-73D9-477C-B48B-89328818D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42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D58BF2-9BB1-449B-8D98-656448F4D8B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686800" cy="2590800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800" cap="small" dirty="0" smtClean="0"/>
              <a:t>Welcome to </a:t>
            </a:r>
            <a:br>
              <a:rPr lang="en-US" sz="4800" cap="small" dirty="0" smtClean="0"/>
            </a:br>
            <a:r>
              <a:rPr lang="en-US" sz="5200" cap="small" dirty="0" smtClean="0"/>
              <a:t>Child Psychopathology</a:t>
            </a:r>
            <a:br>
              <a:rPr lang="en-US" sz="5200" cap="small" dirty="0" smtClean="0"/>
            </a:br>
            <a:r>
              <a:rPr lang="en-US" sz="4000" cap="small" dirty="0" smtClean="0"/>
              <a:t>Class 11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8001000" cy="2286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Dr. Geoff Goodman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smtClean="0"/>
              <a:t>ext. 4277</a:t>
            </a:r>
            <a:br>
              <a:rPr lang="en-US" sz="2600" dirty="0" smtClean="0"/>
            </a:br>
            <a:r>
              <a:rPr lang="en-US" sz="2600" dirty="0" smtClean="0"/>
              <a:t>ggoodman@liu.edu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8006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Course Website: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http://myweb.cwpost.liu.edu/ggoodman/home.htm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752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The </a:t>
            </a:r>
            <a:r>
              <a:rPr lang="en-US" cap="small" dirty="0" err="1"/>
              <a:t>Mahlerian</a:t>
            </a:r>
            <a:r>
              <a:rPr lang="en-US" cap="small" dirty="0"/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Prominence of ambivalence in rapprochement </a:t>
            </a:r>
            <a:r>
              <a:rPr lang="en-US" dirty="0" err="1" smtClean="0"/>
              <a:t>subphase</a:t>
            </a:r>
            <a:endParaRPr lang="en-US" dirty="0"/>
          </a:p>
          <a:p>
            <a:pPr lvl="2"/>
            <a:r>
              <a:rPr lang="en-US" dirty="0" smtClean="0"/>
              <a:t>Need to believe in mother’s omnipotence (with fulfillment and need gratification)</a:t>
            </a:r>
          </a:p>
          <a:p>
            <a:pPr lvl="2"/>
            <a:r>
              <a:rPr lang="en-US" dirty="0" smtClean="0"/>
              <a:t>Need to protect oneself against </a:t>
            </a:r>
            <a:r>
              <a:rPr lang="en-US" dirty="0" err="1" smtClean="0"/>
              <a:t>reengulfment</a:t>
            </a:r>
            <a:r>
              <a:rPr lang="en-US" dirty="0" smtClean="0"/>
              <a:t> (regression to symbiotic phase) and be separate and omnipotent</a:t>
            </a:r>
          </a:p>
          <a:p>
            <a:pPr lvl="2"/>
            <a:r>
              <a:rPr lang="en-US" dirty="0" smtClean="0"/>
              <a:t>Integration of disparate representations diminished ambivalence</a:t>
            </a:r>
          </a:p>
          <a:p>
            <a:pPr lvl="1"/>
            <a:r>
              <a:rPr lang="en-US" dirty="0" smtClean="0"/>
              <a:t>Consolidation of individuality/emotional object constancy </a:t>
            </a:r>
            <a:r>
              <a:rPr lang="en-US" dirty="0" err="1" smtClean="0"/>
              <a:t>subphase</a:t>
            </a:r>
            <a:endParaRPr lang="en-US" dirty="0" smtClean="0"/>
          </a:p>
          <a:p>
            <a:pPr lvl="2"/>
            <a:r>
              <a:rPr lang="en-US" dirty="0" smtClean="0"/>
              <a:t>Internalization of constant, positively cathected, inner image of mother</a:t>
            </a:r>
          </a:p>
          <a:p>
            <a:pPr lvl="2"/>
            <a:r>
              <a:rPr lang="en-US" dirty="0" smtClean="0"/>
              <a:t>Object permanence often precedes object constancy (</a:t>
            </a:r>
            <a:r>
              <a:rPr lang="en-US" smtClean="0"/>
              <a:t>A-not-B error)</a:t>
            </a:r>
            <a:endParaRPr lang="en-US" dirty="0" smtClean="0"/>
          </a:p>
          <a:p>
            <a:pPr lvl="2"/>
            <a:r>
              <a:rPr lang="en-US" dirty="0" smtClean="0"/>
              <a:t>Stable self boundaries are attained</a:t>
            </a:r>
          </a:p>
          <a:p>
            <a:pPr lvl="2"/>
            <a:r>
              <a:rPr lang="en-US" dirty="0" smtClean="0"/>
              <a:t>Unification of good and bad object into whole representation that is final achievement in development of mature object relationship (influence of Klein)</a:t>
            </a:r>
          </a:p>
          <a:p>
            <a:pPr lvl="2"/>
            <a:r>
              <a:rPr lang="en-US" dirty="0" smtClean="0"/>
              <a:t>Toddler able to use reliable internal image in mother’s physical absence—temporary separations lengthened and better tolerated</a:t>
            </a:r>
          </a:p>
          <a:p>
            <a:pPr lvl="2"/>
            <a:r>
              <a:rPr lang="en-US" dirty="0" smtClean="0"/>
              <a:t>Advances in communication (e.g., Bowlby’s goal-corrected partnership)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8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The </a:t>
            </a:r>
            <a:r>
              <a:rPr lang="en-US" cap="small" dirty="0" err="1"/>
              <a:t>Mahlerian</a:t>
            </a:r>
            <a:r>
              <a:rPr lang="en-US" cap="small" dirty="0"/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Separation-individuation and psychopathology</a:t>
            </a:r>
          </a:p>
          <a:p>
            <a:pPr lvl="1"/>
            <a:r>
              <a:rPr lang="en-US" dirty="0" smtClean="0"/>
              <a:t>Narcissistic personality disorder—lacking “narcissistic libido” (healthy self-regard)</a:t>
            </a:r>
          </a:p>
          <a:p>
            <a:pPr lvl="2"/>
            <a:r>
              <a:rPr lang="en-US" dirty="0" smtClean="0"/>
              <a:t>Deficient caregiving in symbiotic phase and “refueling” in practicing </a:t>
            </a:r>
            <a:r>
              <a:rPr lang="en-US" dirty="0" err="1" smtClean="0"/>
              <a:t>subphase</a:t>
            </a:r>
            <a:endParaRPr lang="en-US" dirty="0" smtClean="0"/>
          </a:p>
          <a:p>
            <a:pPr lvl="2"/>
            <a:r>
              <a:rPr lang="en-US" dirty="0" smtClean="0"/>
              <a:t>Failure to support child empathically during rapprochement </a:t>
            </a:r>
            <a:r>
              <a:rPr lang="en-US" dirty="0" err="1" smtClean="0"/>
              <a:t>subphase</a:t>
            </a:r>
            <a:r>
              <a:rPr lang="en-US" dirty="0" smtClean="0"/>
              <a:t> with their conflict between autonomy and fusion </a:t>
            </a:r>
            <a:r>
              <a:rPr lang="en-US" dirty="0" smtClean="0">
                <a:sym typeface="Wingdings" panose="05000000000000000000" pitchFamily="2" charset="2"/>
              </a:rPr>
              <a:t> collapse of omnipotence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Borderline personality disorder—conflict between closeness and autonomy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Caregiver responds to returning infants in rapprochement </a:t>
            </a:r>
            <a:r>
              <a:rPr lang="en-US" dirty="0" err="1" smtClean="0">
                <a:sym typeface="Wingdings" panose="05000000000000000000" pitchFamily="2" charset="2"/>
              </a:rPr>
              <a:t>subphase</a:t>
            </a:r>
            <a:r>
              <a:rPr lang="en-US" dirty="0" smtClean="0">
                <a:sym typeface="Wingdings" panose="05000000000000000000" pitchFamily="2" charset="2"/>
              </a:rPr>
              <a:t> with aggression or withdrawal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Persistent longing for and dread of fusion with caregiver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Clinging, demanding self masks more competent, real self</a:t>
            </a:r>
          </a:p>
          <a:p>
            <a:pPr lvl="2"/>
            <a:endParaRPr lang="en-US" dirty="0">
              <a:sym typeface="Wingdings" panose="05000000000000000000" pitchFamily="2" charset="2"/>
            </a:endParaRPr>
          </a:p>
          <a:p>
            <a:pPr lvl="2"/>
            <a:endParaRPr lang="en-US" dirty="0" smtClean="0">
              <a:sym typeface="Wingdings" panose="05000000000000000000" pitchFamily="2" charset="2"/>
            </a:endParaRP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8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The </a:t>
            </a:r>
            <a:r>
              <a:rPr lang="en-US" cap="small" dirty="0" err="1"/>
              <a:t>Mahlerian</a:t>
            </a:r>
            <a:r>
              <a:rPr lang="en-US" cap="small" dirty="0"/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Empirical evidence for Mahler’s developmental model</a:t>
            </a:r>
          </a:p>
          <a:p>
            <a:pPr lvl="1"/>
            <a:r>
              <a:rPr lang="en-US" dirty="0" smtClean="0"/>
              <a:t>Symbiotic intersubjective unity characterizes infancy and early childhood but only mental representations of mental states </a:t>
            </a:r>
          </a:p>
          <a:p>
            <a:pPr lvl="1"/>
            <a:r>
              <a:rPr lang="en-US" dirty="0" smtClean="0"/>
              <a:t>Two dimensions of self and object relatedness (Blatt)</a:t>
            </a:r>
          </a:p>
          <a:p>
            <a:pPr lvl="2"/>
            <a:r>
              <a:rPr lang="en-US" dirty="0" smtClean="0"/>
              <a:t>Differentiation of self from other (Mahler)</a:t>
            </a:r>
          </a:p>
          <a:p>
            <a:pPr lvl="2"/>
            <a:r>
              <a:rPr lang="en-US" dirty="0" smtClean="0"/>
              <a:t>Mature levels of relating to others (Blatt)</a:t>
            </a:r>
          </a:p>
          <a:p>
            <a:pPr lvl="2"/>
            <a:r>
              <a:rPr lang="en-US" dirty="0" smtClean="0"/>
              <a:t>Object </a:t>
            </a:r>
            <a:r>
              <a:rPr lang="en-US" dirty="0"/>
              <a:t>R</a:t>
            </a:r>
            <a:r>
              <a:rPr lang="en-US" dirty="0" smtClean="0"/>
              <a:t>epresentation Inventory—measures quality and complexity of self and object representations</a:t>
            </a:r>
          </a:p>
          <a:p>
            <a:r>
              <a:rPr lang="en-US" dirty="0" smtClean="0"/>
              <a:t>Criticism and evaluation (Lyons-Ruth, 1991)</a:t>
            </a:r>
          </a:p>
          <a:p>
            <a:pPr lvl="1"/>
            <a:r>
              <a:rPr lang="en-US" dirty="0" smtClean="0"/>
              <a:t>Normality and deviance not clearly established—ambivalent behaviors considered normal by Mahler during rapprochement are considered deviant by attachment researchers</a:t>
            </a:r>
          </a:p>
          <a:p>
            <a:pPr lvl="1"/>
            <a:r>
              <a:rPr lang="en-US" dirty="0" smtClean="0"/>
              <a:t>Attachment research suggests that ambivalence represents infants’ exaggerated attempts to attain feelings of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8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The </a:t>
            </a:r>
            <a:r>
              <a:rPr lang="en-US" cap="small" dirty="0" err="1"/>
              <a:t>Mahlerian</a:t>
            </a:r>
            <a:r>
              <a:rPr lang="en-US" cap="small" dirty="0"/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Idea of psychopathology as fixation or arrested development is challenged</a:t>
            </a:r>
          </a:p>
          <a:p>
            <a:pPr lvl="1"/>
            <a:r>
              <a:rPr lang="en-US" dirty="0" smtClean="0"/>
              <a:t>Different assumptions—individuation versus attachment security</a:t>
            </a:r>
          </a:p>
          <a:p>
            <a:pPr lvl="1"/>
            <a:r>
              <a:rPr lang="en-US" dirty="0" smtClean="0"/>
              <a:t>Decreased separation distress at separation </a:t>
            </a:r>
            <a:r>
              <a:rPr lang="en-US" dirty="0" smtClean="0">
                <a:sym typeface="Wingdings" panose="05000000000000000000" pitchFamily="2" charset="2"/>
              </a:rPr>
              <a:t> healthy self-assertion?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Secure toddlers more distressed than avoidant toddlers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Secure toddlers have more desirable outcomes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Persistence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Compliance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Peer competence</a:t>
            </a:r>
          </a:p>
          <a:p>
            <a:pPr lvl="3"/>
            <a:r>
              <a:rPr lang="en-US" smtClean="0">
                <a:sym typeface="Wingdings" panose="05000000000000000000" pitchFamily="2" charset="2"/>
              </a:rPr>
              <a:t>Autonomous </a:t>
            </a:r>
            <a:r>
              <a:rPr lang="en-US" dirty="0" smtClean="0">
                <a:sym typeface="Wingdings" panose="05000000000000000000" pitchFamily="2" charset="2"/>
              </a:rPr>
              <a:t>problem-solving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Affective sharing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Requests for assistance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8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/>
              <a:t>The </a:t>
            </a:r>
            <a:r>
              <a:rPr lang="en-US" cap="small" dirty="0" err="1"/>
              <a:t>Mahlerian</a:t>
            </a:r>
            <a:r>
              <a:rPr lang="en-US" cap="small" dirty="0"/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sym typeface="Wingdings" panose="05000000000000000000" pitchFamily="2" charset="2"/>
              </a:rPr>
              <a:t>Lyons-Ruth calls for need to understand early interpersonal interactions as well as intrapsychic conflicts and </a:t>
            </a:r>
            <a:r>
              <a:rPr lang="en-US" dirty="0" smtClean="0">
                <a:sym typeface="Wingdings" panose="05000000000000000000" pitchFamily="2" charset="2"/>
              </a:rPr>
              <a:t>defenses related to aggression and libido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For Mahler, lack of separation distress signifies increased differentiation and integration of maternal object representation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For Lyons-Ruth, lack of separation distress signifies defense against anxiety aroused by physical absence of mother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Perhaps “normal” ambivalence associated with split-off representations occurs earlier (e.g., 8-12 mos.; see Rogers, </a:t>
            </a:r>
            <a:r>
              <a:rPr lang="en-US" dirty="0" err="1" smtClean="0">
                <a:sym typeface="Wingdings" panose="05000000000000000000" pitchFamily="2" charset="2"/>
              </a:rPr>
              <a:t>Ozonoff</a:t>
            </a:r>
            <a:r>
              <a:rPr lang="en-US" dirty="0" smtClean="0">
                <a:sym typeface="Wingdings" panose="05000000000000000000" pitchFamily="2" charset="2"/>
              </a:rPr>
              <a:t>, &amp; Maslin-Cole, 1993)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8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Anna Freud’s Developmental Model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Developmental lines and other developmental concepts</a:t>
            </a:r>
          </a:p>
          <a:p>
            <a:pPr lvl="1"/>
            <a:r>
              <a:rPr lang="en-US" dirty="0" smtClean="0"/>
              <a:t>Enduring role of real parents in structuring the child’s mind</a:t>
            </a:r>
          </a:p>
          <a:p>
            <a:pPr lvl="1"/>
            <a:r>
              <a:rPr lang="en-US" dirty="0" smtClean="0"/>
              <a:t>Parents serve as models of ways of behaving, relating to others, modes of psychic defense, coping with problems, or traumatic events</a:t>
            </a:r>
          </a:p>
          <a:p>
            <a:pPr lvl="1"/>
            <a:r>
              <a:rPr lang="en-US" dirty="0" smtClean="0"/>
              <a:t>Process of internalization of the actual parent sets the course of ego development</a:t>
            </a:r>
          </a:p>
          <a:p>
            <a:pPr lvl="1"/>
            <a:r>
              <a:rPr lang="en-US" dirty="0" smtClean="0"/>
              <a:t>Relationships are moderators of the maturational developmental process preordained by unfolding of drives</a:t>
            </a:r>
          </a:p>
          <a:p>
            <a:pPr lvl="1"/>
            <a:r>
              <a:rPr lang="en-US" dirty="0" smtClean="0"/>
              <a:t>Developmental line from dependency to emotional self-reliance and adult object relationship</a:t>
            </a:r>
          </a:p>
          <a:p>
            <a:pPr lvl="2"/>
            <a:r>
              <a:rPr lang="en-US" dirty="0" smtClean="0"/>
              <a:t>Biological unity between mother-infant couple (0-6 mos.)</a:t>
            </a:r>
          </a:p>
          <a:p>
            <a:pPr lvl="2"/>
            <a:r>
              <a:rPr lang="en-US" dirty="0" smtClean="0"/>
              <a:t>Need-fulfilling relationship based on child and object based on child’s imperative body needs (6-12 mos.)</a:t>
            </a:r>
          </a:p>
          <a:p>
            <a:pPr lvl="2"/>
            <a:r>
              <a:rPr lang="en-US" dirty="0" smtClean="0"/>
              <a:t>Child achieves consistent representation of mother—can form relationships that survive frustrations and disappointment (1-2 yrs.)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876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Anna Freud’s Developmental Model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Positive and negative feelings are directed towards the same person—ambivalence is normal (2-3 yrs.)</a:t>
            </a:r>
          </a:p>
          <a:p>
            <a:pPr lvl="3"/>
            <a:r>
              <a:rPr lang="en-US" dirty="0" smtClean="0"/>
              <a:t>Wish to be independent in conflict with</a:t>
            </a:r>
          </a:p>
          <a:p>
            <a:pPr lvl="3"/>
            <a:r>
              <a:rPr lang="en-US" dirty="0" smtClean="0"/>
              <a:t>Wish to retain </a:t>
            </a:r>
            <a:r>
              <a:rPr lang="en-US" smtClean="0"/>
              <a:t>complete devotion </a:t>
            </a:r>
            <a:r>
              <a:rPr lang="en-US" dirty="0" smtClean="0"/>
              <a:t>of mother</a:t>
            </a:r>
          </a:p>
          <a:p>
            <a:pPr lvl="2"/>
            <a:r>
              <a:rPr lang="en-US" dirty="0" smtClean="0"/>
              <a:t>Possessiveness of parent of opposite sex and jealousy and rivalry with the same-sex parent—need to become aware of the separate existence of these objects (3-5 yrs.)</a:t>
            </a:r>
          </a:p>
          <a:p>
            <a:pPr lvl="2"/>
            <a:r>
              <a:rPr lang="en-US" dirty="0" smtClean="0"/>
              <a:t>Transfer of libido from parents to peers and others (e.g., teachers) as representatives of community (5-11 yrs.)</a:t>
            </a:r>
          </a:p>
          <a:p>
            <a:pPr lvl="2"/>
            <a:r>
              <a:rPr lang="en-US" dirty="0" smtClean="0"/>
              <a:t>Regression from latency to demanding, contrary, inconsiderate attitude characteristic of earlier stages (11-13 yrs.)</a:t>
            </a:r>
          </a:p>
          <a:p>
            <a:pPr lvl="2"/>
            <a:r>
              <a:rPr lang="en-US" dirty="0" smtClean="0"/>
              <a:t>Adolescence—ego’s struggle to master upsurge of sexuality and aggression through two new defense mechanisms—intellectualization and asceticism (13-18 yrs.)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600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Anna Freud’s Developmental Model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Other developmental lines</a:t>
            </a:r>
          </a:p>
          <a:p>
            <a:pPr lvl="2"/>
            <a:r>
              <a:rPr lang="en-US" dirty="0"/>
              <a:t>Sucking to </a:t>
            </a:r>
            <a:r>
              <a:rPr lang="en-US" dirty="0" smtClean="0"/>
              <a:t>eating</a:t>
            </a:r>
          </a:p>
          <a:p>
            <a:pPr lvl="2"/>
            <a:r>
              <a:rPr lang="en-US" dirty="0" smtClean="0"/>
              <a:t>Wetting and soiling to bladder and bowel control</a:t>
            </a:r>
          </a:p>
          <a:p>
            <a:pPr lvl="2"/>
            <a:r>
              <a:rPr lang="en-US" dirty="0" smtClean="0"/>
              <a:t>Irresponsibility to responsibility in body management</a:t>
            </a:r>
          </a:p>
          <a:p>
            <a:pPr lvl="2"/>
            <a:r>
              <a:rPr lang="en-US" dirty="0" smtClean="0"/>
              <a:t>Infant’s play with his or her own and mother’s body to the use of toys and symbolic objects</a:t>
            </a:r>
          </a:p>
          <a:p>
            <a:pPr lvl="1"/>
            <a:r>
              <a:rPr lang="en-US" dirty="0" smtClean="0"/>
              <a:t>Importance of developmental lines</a:t>
            </a:r>
          </a:p>
          <a:p>
            <a:pPr lvl="2"/>
            <a:r>
              <a:rPr lang="en-US" dirty="0" smtClean="0"/>
              <a:t>Evaluation of child’s level of maturity alongside psychiatric symptoms</a:t>
            </a:r>
          </a:p>
          <a:p>
            <a:pPr lvl="3"/>
            <a:r>
              <a:rPr lang="en-US" dirty="0" smtClean="0"/>
              <a:t>Phase-appropriate developmental issues</a:t>
            </a:r>
          </a:p>
          <a:p>
            <a:pPr lvl="3"/>
            <a:r>
              <a:rPr lang="en-US" dirty="0" smtClean="0"/>
              <a:t>Meaning of behavior in the context of the phase</a:t>
            </a:r>
          </a:p>
          <a:p>
            <a:pPr lvl="3"/>
            <a:r>
              <a:rPr lang="en-US" dirty="0" smtClean="0"/>
              <a:t>Profile of adaptation shown by child cutting across aspects of development</a:t>
            </a:r>
          </a:p>
          <a:p>
            <a:pPr lvl="2"/>
            <a:r>
              <a:rPr lang="en-US" dirty="0" smtClean="0"/>
              <a:t>Etiological significance—unevenness of development might reflect a risk factor for psychiatric disturbance</a:t>
            </a:r>
          </a:p>
          <a:p>
            <a:pPr lvl="2"/>
            <a:r>
              <a:rPr lang="en-US" dirty="0" smtClean="0"/>
              <a:t>Therapist needs to help restore child to the path of “normal” development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600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Anna Freud’s Developmental Model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Anna Freudian views of developmental psychopathology</a:t>
            </a:r>
          </a:p>
          <a:p>
            <a:pPr lvl="1"/>
            <a:r>
              <a:rPr lang="en-US" dirty="0" smtClean="0"/>
              <a:t>General features of the model—seven categories for psychological disorders</a:t>
            </a:r>
          </a:p>
          <a:p>
            <a:pPr lvl="2"/>
            <a:r>
              <a:rPr lang="en-US" dirty="0" err="1" smtClean="0"/>
              <a:t>Nondifferentiation</a:t>
            </a:r>
            <a:r>
              <a:rPr lang="en-US" dirty="0" smtClean="0"/>
              <a:t> between somatic and psychic processes (e.g., eczema, asthma, migraine)</a:t>
            </a:r>
          </a:p>
          <a:p>
            <a:pPr lvl="2"/>
            <a:r>
              <a:rPr lang="en-US" dirty="0" smtClean="0"/>
              <a:t>Compromise between psychic agencies that lead to phobias, hysteria, and obsessional neurotic symptom</a:t>
            </a:r>
          </a:p>
          <a:p>
            <a:pPr lvl="2"/>
            <a:r>
              <a:rPr lang="en-US" dirty="0" smtClean="0"/>
              <a:t>Eruptions from the id due to porous boundary between ego and id (e.g., delinquency, criminality)</a:t>
            </a:r>
          </a:p>
          <a:p>
            <a:pPr lvl="2"/>
            <a:r>
              <a:rPr lang="en-US" dirty="0" smtClean="0"/>
              <a:t>Shifts in economy of libido</a:t>
            </a:r>
          </a:p>
          <a:p>
            <a:pPr lvl="3"/>
            <a:r>
              <a:rPr lang="en-US" dirty="0" smtClean="0"/>
              <a:t>From mind to body—</a:t>
            </a:r>
            <a:r>
              <a:rPr lang="en-US" dirty="0" err="1" smtClean="0"/>
              <a:t>hypochondriacal</a:t>
            </a:r>
            <a:r>
              <a:rPr lang="en-US" dirty="0" smtClean="0"/>
              <a:t> symptoms</a:t>
            </a:r>
          </a:p>
          <a:p>
            <a:pPr lvl="3"/>
            <a:r>
              <a:rPr lang="en-US" dirty="0" smtClean="0"/>
              <a:t>Withdrawal of object libido onto the self—disorders of self-esteem or self-centeredness</a:t>
            </a:r>
          </a:p>
          <a:p>
            <a:pPr lvl="2"/>
            <a:r>
              <a:rPr lang="en-US" dirty="0" smtClean="0"/>
              <a:t>Changes in quality or direction of aggression—learning failure of self-injurious behavior</a:t>
            </a:r>
          </a:p>
          <a:p>
            <a:pPr lvl="2"/>
            <a:r>
              <a:rPr lang="en-US" dirty="0" smtClean="0"/>
              <a:t>Avoiding conflicts of oedipal phase—whining, clinging, dependent behaviors</a:t>
            </a:r>
          </a:p>
        </p:txBody>
      </p:sp>
    </p:spTree>
    <p:extLst>
      <p:ext uri="{BB962C8B-B14F-4D97-AF65-F5344CB8AC3E}">
        <p14:creationId xmlns:p14="http://schemas.microsoft.com/office/powerpoint/2010/main" val="220041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Anna Freud’s Developmental Model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2"/>
            <a:r>
              <a:rPr lang="en-US" dirty="0" smtClean="0"/>
              <a:t>Organic causes, which can be confused with inhibitions and other neurotic symptoms</a:t>
            </a:r>
          </a:p>
          <a:p>
            <a:pPr lvl="1"/>
            <a:r>
              <a:rPr lang="en-US" dirty="0" smtClean="0"/>
              <a:t>An Anna Freudian model of anxiety</a:t>
            </a:r>
          </a:p>
          <a:p>
            <a:pPr lvl="2"/>
            <a:r>
              <a:rPr lang="en-US" dirty="0" smtClean="0"/>
              <a:t>Distinction between fear of internal world (impulses, wishes, feelings) and “objective anxiety” (fear of real reactions of parents or other aspects of external world)</a:t>
            </a:r>
          </a:p>
          <a:p>
            <a:pPr lvl="2"/>
            <a:r>
              <a:rPr lang="en-US" dirty="0" smtClean="0"/>
              <a:t>Four types of anxiety related to internal sources</a:t>
            </a:r>
          </a:p>
          <a:p>
            <a:pPr lvl="3"/>
            <a:r>
              <a:rPr lang="en-US" dirty="0" smtClean="0"/>
              <a:t>Threat of arousal of destructiveness</a:t>
            </a:r>
          </a:p>
          <a:p>
            <a:pPr lvl="3"/>
            <a:r>
              <a:rPr lang="en-US" dirty="0" smtClean="0"/>
              <a:t>Traumatic events come to represent superego prohibitions</a:t>
            </a:r>
          </a:p>
          <a:p>
            <a:pPr lvl="3"/>
            <a:r>
              <a:rPr lang="en-US" dirty="0" smtClean="0"/>
              <a:t>Identification with the mother’s anxiety</a:t>
            </a:r>
          </a:p>
          <a:p>
            <a:pPr lvl="3"/>
            <a:r>
              <a:rPr lang="en-US" dirty="0" smtClean="0"/>
              <a:t>Events trigger memory of traumatic loss</a:t>
            </a:r>
          </a:p>
          <a:p>
            <a:pPr lvl="2"/>
            <a:r>
              <a:rPr lang="en-US" dirty="0" smtClean="0"/>
              <a:t>If defenses are inadequate, the child is prone to panic states and anxiety attacks</a:t>
            </a:r>
          </a:p>
          <a:p>
            <a:pPr lvl="2"/>
            <a:r>
              <a:rPr lang="en-US" dirty="0" smtClean="0"/>
              <a:t>Anxiety matures from a diffuse somatic excitation to signal anxiety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02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Anna Freud’s Developmental Model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The notion of developmental disharmonies</a:t>
            </a:r>
          </a:p>
          <a:p>
            <a:pPr lvl="2"/>
            <a:r>
              <a:rPr lang="en-US" dirty="0" smtClean="0"/>
              <a:t>Development is not expected to proceed evenly across developmental lines</a:t>
            </a:r>
          </a:p>
          <a:p>
            <a:pPr lvl="2"/>
            <a:r>
              <a:rPr lang="en-US" dirty="0" smtClean="0"/>
              <a:t>Gross disharmony is a “fertile breeding ground” for later neurosis as well as severe psychopathology</a:t>
            </a:r>
          </a:p>
          <a:p>
            <a:pPr lvl="2"/>
            <a:r>
              <a:rPr lang="en-US" dirty="0" smtClean="0"/>
              <a:t>Developmental disturbances arise out of both internal and external stresses</a:t>
            </a:r>
          </a:p>
          <a:p>
            <a:pPr lvl="1"/>
            <a:r>
              <a:rPr lang="en-US" dirty="0" smtClean="0"/>
              <a:t>The Anna Freudian model of severe personality disorders</a:t>
            </a:r>
          </a:p>
          <a:p>
            <a:pPr lvl="2"/>
            <a:r>
              <a:rPr lang="en-US" dirty="0" smtClean="0"/>
              <a:t>Neurosis—incomplete inhibition of impulse from id</a:t>
            </a:r>
          </a:p>
          <a:p>
            <a:pPr lvl="2"/>
            <a:r>
              <a:rPr lang="en-US" dirty="0" smtClean="0"/>
              <a:t>Severe personality disorders—structural deficits in ego</a:t>
            </a:r>
          </a:p>
          <a:p>
            <a:pPr lvl="3"/>
            <a:r>
              <a:rPr lang="en-US" dirty="0" smtClean="0"/>
              <a:t>Stable reality testing</a:t>
            </a:r>
          </a:p>
          <a:p>
            <a:pPr lvl="3"/>
            <a:r>
              <a:rPr lang="en-US" dirty="0" smtClean="0"/>
              <a:t>Development of mature defenses</a:t>
            </a:r>
          </a:p>
          <a:p>
            <a:pPr lvl="3"/>
            <a:r>
              <a:rPr lang="en-US" dirty="0" smtClean="0"/>
              <a:t>Anxiety tolerance</a:t>
            </a:r>
          </a:p>
          <a:p>
            <a:pPr lvl="3"/>
            <a:r>
              <a:rPr lang="en-US" dirty="0" smtClean="0"/>
              <a:t>Superego strength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26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Anna Freud’s Developmental Model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Concept of developmental lines illustrated how the three agencies of the mind (id, ego, superego) function</a:t>
            </a:r>
          </a:p>
          <a:p>
            <a:pPr lvl="1"/>
            <a:r>
              <a:rPr lang="en-US" dirty="0" smtClean="0"/>
              <a:t>Adolescent turmoil is not inevitable</a:t>
            </a:r>
          </a:p>
          <a:p>
            <a:pPr lvl="1"/>
            <a:r>
              <a:rPr lang="en-US" dirty="0" smtClean="0"/>
              <a:t>Children do feel guilt, misery, and despair (i.e., depression)</a:t>
            </a:r>
          </a:p>
          <a:p>
            <a:pPr lvl="1"/>
            <a:r>
              <a:rPr lang="en-US" dirty="0" smtClean="0"/>
              <a:t>Developmental achievements predict risk for the onset of mental disorder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7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The </a:t>
            </a:r>
            <a:r>
              <a:rPr lang="en-US" cap="small" dirty="0" err="1" smtClean="0"/>
              <a:t>Mahlerian</a:t>
            </a:r>
            <a:r>
              <a:rPr lang="en-US" cap="small" dirty="0" smtClean="0"/>
              <a:t> Model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Margaret Mahler’s developmental model (three phases of separation-individuation)</a:t>
            </a:r>
          </a:p>
          <a:p>
            <a:pPr lvl="1"/>
            <a:r>
              <a:rPr lang="en-US" dirty="0" smtClean="0"/>
              <a:t>Normal autism (first few weeks of life)</a:t>
            </a:r>
          </a:p>
          <a:p>
            <a:pPr lvl="2"/>
            <a:r>
              <a:rPr lang="en-US" dirty="0" smtClean="0"/>
              <a:t>“Quasi solid stimulus barrier”--”an autistic shell which [keeps] external stimuli out”</a:t>
            </a:r>
          </a:p>
          <a:p>
            <a:pPr lvl="2"/>
            <a:r>
              <a:rPr lang="en-US" dirty="0" smtClean="0"/>
              <a:t>Autism, schizophrenia—regressions to this phase</a:t>
            </a:r>
          </a:p>
          <a:p>
            <a:pPr lvl="1"/>
            <a:r>
              <a:rPr lang="en-US" dirty="0" smtClean="0"/>
              <a:t>Symbiotic phase—dim awareness of the need—satisfying object (i.e., caregiver; 1-6 mos.)</a:t>
            </a:r>
          </a:p>
          <a:p>
            <a:pPr lvl="2"/>
            <a:r>
              <a:rPr lang="en-US" dirty="0" smtClean="0"/>
              <a:t>Undifferentiated fusion with mother</a:t>
            </a:r>
          </a:p>
          <a:p>
            <a:pPr lvl="2"/>
            <a:r>
              <a:rPr lang="en-US" dirty="0" smtClean="0"/>
              <a:t>“State of primitive hallucinatory disorientation”</a:t>
            </a:r>
          </a:p>
          <a:p>
            <a:pPr lvl="1"/>
            <a:r>
              <a:rPr lang="en-US" dirty="0" smtClean="0"/>
              <a:t>Separation-individuation phase</a:t>
            </a:r>
          </a:p>
          <a:p>
            <a:pPr lvl="2"/>
            <a:r>
              <a:rPr lang="en-US" dirty="0" smtClean="0"/>
              <a:t>Differentiation (“hatching”) and the development of body image </a:t>
            </a:r>
            <a:r>
              <a:rPr lang="en-US" dirty="0" err="1" smtClean="0"/>
              <a:t>subphase</a:t>
            </a:r>
            <a:r>
              <a:rPr lang="en-US" dirty="0" smtClean="0"/>
              <a:t> (4-10 mos.)</a:t>
            </a:r>
          </a:p>
          <a:p>
            <a:pPr lvl="2"/>
            <a:r>
              <a:rPr lang="en-US" dirty="0" smtClean="0"/>
              <a:t>Practicing </a:t>
            </a:r>
            <a:r>
              <a:rPr lang="en-US" dirty="0" err="1" smtClean="0"/>
              <a:t>subphase</a:t>
            </a:r>
            <a:r>
              <a:rPr lang="en-US" dirty="0" smtClean="0"/>
              <a:t> (9-15 mos.)</a:t>
            </a:r>
          </a:p>
          <a:p>
            <a:pPr lvl="2"/>
            <a:r>
              <a:rPr lang="en-US" dirty="0" smtClean="0"/>
              <a:t>Rapprochement (15-24 mos.)</a:t>
            </a:r>
          </a:p>
          <a:p>
            <a:pPr lvl="2"/>
            <a:r>
              <a:rPr lang="en-US" dirty="0" smtClean="0"/>
              <a:t>Consolidation of individuality and beginnings of emotional object constancy (20-36 mos.)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8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1411</TotalTime>
  <Words>1274</Words>
  <Application>Microsoft Office PowerPoint</Application>
  <PresentationFormat>On-screen Show (4:3)</PresentationFormat>
  <Paragraphs>137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Bodoni MT Condensed</vt:lpstr>
      <vt:lpstr>Calibri</vt:lpstr>
      <vt:lpstr>Courier New</vt:lpstr>
      <vt:lpstr>Franklin Gothic Book</vt:lpstr>
      <vt:lpstr>Wingdings</vt:lpstr>
      <vt:lpstr>Decatur</vt:lpstr>
      <vt:lpstr>             Welcome to  Child Psychopathology Class 11 </vt:lpstr>
      <vt:lpstr>Anna Freud’s Developmental Model</vt:lpstr>
      <vt:lpstr>Anna Freud’s Developmental Model</vt:lpstr>
      <vt:lpstr>Anna Freud’s Developmental Model</vt:lpstr>
      <vt:lpstr>Anna Freud’s Developmental Model</vt:lpstr>
      <vt:lpstr>Anna Freud’s Developmental Model</vt:lpstr>
      <vt:lpstr>Anna Freud’s Developmental Model</vt:lpstr>
      <vt:lpstr>Anna Freud’s Developmental Model</vt:lpstr>
      <vt:lpstr>The Mahlerian Model</vt:lpstr>
      <vt:lpstr>The Mahlerian Model</vt:lpstr>
      <vt:lpstr>The Mahlerian Model</vt:lpstr>
      <vt:lpstr>The Mahlerian Model</vt:lpstr>
      <vt:lpstr>The Mahlerian Model</vt:lpstr>
      <vt:lpstr>The Mahlerian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Child &amp; Adolescent Psychopathology</dc:title>
  <dc:creator>Brianna</dc:creator>
  <cp:lastModifiedBy>Geoffrey Goodman</cp:lastModifiedBy>
  <cp:revision>65</cp:revision>
  <dcterms:created xsi:type="dcterms:W3CDTF">2010-09-16T15:18:00Z</dcterms:created>
  <dcterms:modified xsi:type="dcterms:W3CDTF">2017-04-05T19:01:46Z</dcterms:modified>
</cp:coreProperties>
</file>