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91" r:id="rId4"/>
    <p:sldId id="292" r:id="rId5"/>
    <p:sldId id="293" r:id="rId6"/>
    <p:sldId id="294" r:id="rId7"/>
    <p:sldId id="276" r:id="rId8"/>
    <p:sldId id="295" r:id="rId9"/>
    <p:sldId id="296" r:id="rId10"/>
    <p:sldId id="297" r:id="rId11"/>
    <p:sldId id="298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0" autoAdjust="0"/>
    <p:restoredTop sz="94660"/>
  </p:normalViewPr>
  <p:slideViewPr>
    <p:cSldViewPr>
      <p:cViewPr varScale="1">
        <p:scale>
          <a:sx n="62" d="100"/>
          <a:sy n="62" d="100"/>
        </p:scale>
        <p:origin x="134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67D85-F15A-4BAD-AEEB-F58F18C5A2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838A8-73D9-477C-B48B-89328818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4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838A8-73D9-477C-B48B-89328818D3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D58BF2-9BB1-449B-8D98-656448F4D8B0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86800" cy="2590800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800" cap="small" dirty="0" smtClean="0"/>
              <a:t>Welcome to </a:t>
            </a:r>
            <a:br>
              <a:rPr lang="en-US" sz="4800" cap="small" dirty="0" smtClean="0"/>
            </a:br>
            <a:r>
              <a:rPr lang="en-US" sz="5200" cap="small" dirty="0" smtClean="0"/>
              <a:t>Child Psychopathology</a:t>
            </a:r>
            <a:br>
              <a:rPr lang="en-US" sz="5200" cap="small" dirty="0" smtClean="0"/>
            </a:br>
            <a:r>
              <a:rPr lang="en-US" sz="4000" cap="small" dirty="0" smtClean="0"/>
              <a:t>Class </a:t>
            </a:r>
            <a:r>
              <a:rPr lang="en-US" sz="4000" cap="small" dirty="0" smtClean="0"/>
              <a:t>10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8001000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Dr. Geoff Goodman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ext. 4277</a:t>
            </a:r>
            <a:br>
              <a:rPr lang="en-US" sz="2600" dirty="0" smtClean="0"/>
            </a:br>
            <a:r>
              <a:rPr lang="en-US" sz="2600" dirty="0" smtClean="0"/>
              <a:t>ggoodman@liu.edu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8006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Course Website: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http://myweb.cwpost.liu.edu/ggoodman/home.htm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52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cap="small" dirty="0"/>
              <a:t>Structural Model of Developmental Psychopathology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Identity diffusion—deficiency in temporal continuity of self-experience and social group of reference</a:t>
            </a:r>
          </a:p>
          <a:p>
            <a:pPr lvl="1"/>
            <a:r>
              <a:rPr lang="en-US" dirty="0" smtClean="0"/>
              <a:t>Regressive defense against deeply disturbing oedipal issues</a:t>
            </a:r>
          </a:p>
          <a:p>
            <a:r>
              <a:rPr lang="en-US" dirty="0" smtClean="0"/>
              <a:t>Structural theory of antisocial personality disorder</a:t>
            </a:r>
          </a:p>
          <a:p>
            <a:pPr lvl="1"/>
            <a:r>
              <a:rPr lang="en-US" dirty="0" smtClean="0"/>
              <a:t>Failure of progression from pleasure principle to reality principle</a:t>
            </a:r>
          </a:p>
          <a:p>
            <a:pPr lvl="1"/>
            <a:r>
              <a:rPr lang="en-US" dirty="0" smtClean="0"/>
              <a:t>Malformation of superego</a:t>
            </a:r>
          </a:p>
          <a:p>
            <a:pPr lvl="1"/>
            <a:r>
              <a:rPr lang="en-US" dirty="0" smtClean="0"/>
              <a:t>Causes of obstacle to </a:t>
            </a:r>
            <a:r>
              <a:rPr lang="en-US" dirty="0" err="1" smtClean="0"/>
              <a:t>renunciating</a:t>
            </a:r>
            <a:r>
              <a:rPr lang="en-US" dirty="0" smtClean="0"/>
              <a:t> pleasure principle</a:t>
            </a:r>
          </a:p>
          <a:p>
            <a:pPr lvl="2"/>
            <a:r>
              <a:rPr lang="en-US" dirty="0" smtClean="0"/>
              <a:t>Deprivation</a:t>
            </a:r>
          </a:p>
          <a:p>
            <a:pPr lvl="2"/>
            <a:r>
              <a:rPr lang="en-US" dirty="0" smtClean="0"/>
              <a:t>Internalization of poor parental norms</a:t>
            </a:r>
          </a:p>
          <a:p>
            <a:pPr lvl="2"/>
            <a:r>
              <a:rPr lang="en-US" dirty="0" smtClean="0"/>
              <a:t>Ego keeping superego at a distance and therefore unable to control impulses</a:t>
            </a:r>
          </a:p>
          <a:p>
            <a:pPr lvl="2"/>
            <a:r>
              <a:rPr lang="en-US" dirty="0" smtClean="0"/>
              <a:t>Superego bribed by the ego</a:t>
            </a:r>
          </a:p>
          <a:p>
            <a:pPr lvl="2"/>
            <a:r>
              <a:rPr lang="en-US" dirty="0" smtClean="0"/>
              <a:t>Superego </a:t>
            </a:r>
            <a:r>
              <a:rPr lang="en-US" dirty="0" smtClean="0"/>
              <a:t>lacunae—gaps in </a:t>
            </a:r>
            <a:r>
              <a:rPr lang="en-US" dirty="0" smtClean="0"/>
              <a:t>moral reasoning because of the parents’ unconscious wish to act out forbidden impulses</a:t>
            </a:r>
          </a:p>
        </p:txBody>
      </p:sp>
    </p:spTree>
    <p:extLst>
      <p:ext uri="{BB962C8B-B14F-4D97-AF65-F5344CB8AC3E}">
        <p14:creationId xmlns:p14="http://schemas.microsoft.com/office/powerpoint/2010/main" val="297838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cap="small" dirty="0"/>
              <a:t>Structural Model of Developmental Psychopathology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Singer’s tripartite model</a:t>
            </a:r>
          </a:p>
          <a:p>
            <a:pPr lvl="3"/>
            <a:r>
              <a:rPr lang="en-US" dirty="0" smtClean="0"/>
              <a:t>Drive disturbance (e.g., stealing to undo impotence and castration)</a:t>
            </a:r>
          </a:p>
          <a:p>
            <a:pPr lvl="3"/>
            <a:r>
              <a:rPr lang="en-US" dirty="0" smtClean="0"/>
              <a:t>Disturbances of ego functions (heightened sensitivity to displeasure, disturbed reality testing, inability to deny action by fantasy)</a:t>
            </a:r>
          </a:p>
          <a:p>
            <a:pPr lvl="3"/>
            <a:r>
              <a:rPr lang="en-US" dirty="0" smtClean="0"/>
              <a:t>Corruptible, defective superego </a:t>
            </a:r>
          </a:p>
          <a:p>
            <a:r>
              <a:rPr lang="en-US" dirty="0" smtClean="0"/>
              <a:t>Structural model of the psychoses</a:t>
            </a:r>
          </a:p>
          <a:p>
            <a:pPr lvl="1"/>
            <a:r>
              <a:rPr lang="en-US" dirty="0" smtClean="0"/>
              <a:t>Profoundly disturbed early ego development</a:t>
            </a:r>
          </a:p>
          <a:p>
            <a:pPr lvl="1"/>
            <a:r>
              <a:rPr lang="en-US" dirty="0" smtClean="0"/>
              <a:t>Regression to very early, normal functioning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914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Criticism and Evaluation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Drives no longer viewed as firmly anchored to developmental stages</a:t>
            </a:r>
          </a:p>
          <a:p>
            <a:r>
              <a:rPr lang="en-US" dirty="0" smtClean="0"/>
              <a:t>Failure to resolve psychological conflicts in the domain of wishes and ideas causes somatic distress and not vice versa (e.g., sex addiction)</a:t>
            </a:r>
          </a:p>
          <a:p>
            <a:pPr lvl="1"/>
            <a:r>
              <a:rPr lang="en-US" dirty="0" smtClean="0"/>
              <a:t>Addiction can sensitize the wanting system and create a drive related to craving</a:t>
            </a:r>
          </a:p>
          <a:p>
            <a:pPr lvl="1"/>
            <a:r>
              <a:rPr lang="en-US" dirty="0" smtClean="0"/>
              <a:t>Dreaming and craving experienced in addictions share the same dopaminergic neural pathway</a:t>
            </a:r>
          </a:p>
          <a:p>
            <a:pPr lvl="1"/>
            <a:r>
              <a:rPr lang="en-US" dirty="0" smtClean="0"/>
              <a:t>Ventral tegmental area of brain—neural structure that most closely fits Freud’s concept of instinctual drive states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77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The Structural Approach To Development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Heinz Hartmann’s ego psychology model</a:t>
            </a:r>
          </a:p>
          <a:p>
            <a:pPr lvl="1"/>
            <a:r>
              <a:rPr lang="en-US" dirty="0" smtClean="0"/>
              <a:t>Concept of “change of function”—behavior originating at one point in development may serve an entirely different function later on</a:t>
            </a:r>
          </a:p>
          <a:p>
            <a:pPr lvl="2"/>
            <a:r>
              <a:rPr lang="en-US" dirty="0" smtClean="0"/>
              <a:t>Cleanliness might serve a different psychological function in adulthood </a:t>
            </a:r>
            <a:r>
              <a:rPr lang="en-US" dirty="0" smtClean="0"/>
              <a:t>than </a:t>
            </a:r>
            <a:r>
              <a:rPr lang="en-US" dirty="0" smtClean="0"/>
              <a:t>in childhood.</a:t>
            </a:r>
          </a:p>
          <a:p>
            <a:pPr lvl="2"/>
            <a:r>
              <a:rPr lang="en-US" dirty="0" smtClean="0"/>
              <a:t>Secondary autonomy—behavior achieving autonomy from its childhood instinctual origins</a:t>
            </a:r>
          </a:p>
          <a:p>
            <a:pPr lvl="2"/>
            <a:r>
              <a:rPr lang="en-US" dirty="0" smtClean="0"/>
              <a:t>Genetic fallacy—assumption that adult behaviors serve the same function as in childhood</a:t>
            </a:r>
          </a:p>
          <a:p>
            <a:pPr lvl="2"/>
            <a:r>
              <a:rPr lang="en-US" dirty="0" smtClean="0"/>
              <a:t>Splitting and identity diffusion might be related to adolescent trauma</a:t>
            </a:r>
          </a:p>
          <a:p>
            <a:pPr lvl="1"/>
            <a:r>
              <a:rPr lang="en-US" dirty="0" smtClean="0"/>
              <a:t>Apparatuses of primary ego autonomy—ego mechanisms that do not evolve out of id frustration</a:t>
            </a:r>
          </a:p>
          <a:p>
            <a:pPr lvl="2"/>
            <a:r>
              <a:rPr lang="en-US" dirty="0" smtClean="0"/>
              <a:t>Perception</a:t>
            </a:r>
          </a:p>
          <a:p>
            <a:pPr lvl="2"/>
            <a:r>
              <a:rPr lang="en-US" dirty="0" smtClean="0"/>
              <a:t>Memory</a:t>
            </a:r>
          </a:p>
          <a:p>
            <a:pPr lvl="2"/>
            <a:r>
              <a:rPr lang="en-US" dirty="0" smtClean="0"/>
              <a:t>Motility</a:t>
            </a:r>
          </a:p>
        </p:txBody>
      </p:sp>
    </p:spTree>
    <p:extLst>
      <p:ext uri="{BB962C8B-B14F-4D97-AF65-F5344CB8AC3E}">
        <p14:creationId xmlns:p14="http://schemas.microsoft.com/office/powerpoint/2010/main" val="275876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The Structural Approach To Development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Conflict-free sphere—part of the ego that operates independently of the id</a:t>
            </a:r>
          </a:p>
          <a:p>
            <a:pPr lvl="1"/>
            <a:r>
              <a:rPr lang="en-US" dirty="0" smtClean="0"/>
              <a:t>Frustration of drives contributes to organization of the ego</a:t>
            </a:r>
          </a:p>
          <a:p>
            <a:pPr lvl="1"/>
            <a:r>
              <a:rPr lang="en-US" dirty="0" smtClean="0"/>
              <a:t>Average expectable environment—importance of actual parents in psychosexual and psychosocial development—adaptation versus maladaptation</a:t>
            </a:r>
          </a:p>
          <a:p>
            <a:pPr lvl="1"/>
            <a:r>
              <a:rPr lang="en-US" dirty="0" smtClean="0"/>
              <a:t>Adaptation to what kind of environment or culture?</a:t>
            </a:r>
          </a:p>
          <a:p>
            <a:pPr lvl="1"/>
            <a:r>
              <a:rPr lang="en-US" dirty="0" smtClean="0"/>
              <a:t>Synthetic function of the ego—emerging components</a:t>
            </a:r>
            <a:r>
              <a:rPr lang="en-US" dirty="0"/>
              <a:t> </a:t>
            </a:r>
            <a:r>
              <a:rPr lang="en-US" dirty="0" smtClean="0"/>
              <a:t>and functions come to be linked, forming the ego (coherently functioning organization)</a:t>
            </a:r>
          </a:p>
          <a:p>
            <a:pPr lvl="1"/>
            <a:r>
              <a:rPr lang="en-US" dirty="0" smtClean="0"/>
              <a:t>Content of intrapsychic conflict (oral, anal, phallic, oedipal) not relevant in comparison with the ego’s relative autonomy from the id</a:t>
            </a:r>
          </a:p>
        </p:txBody>
      </p:sp>
    </p:spTree>
    <p:extLst>
      <p:ext uri="{BB962C8B-B14F-4D97-AF65-F5344CB8AC3E}">
        <p14:creationId xmlns:p14="http://schemas.microsoft.com/office/powerpoint/2010/main" val="372630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The Structural Approach To Development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Symptoms—compromise formations among agencies of the </a:t>
            </a:r>
            <a:r>
              <a:rPr lang="en-US" dirty="0" smtClean="0"/>
              <a:t>mind</a:t>
            </a:r>
            <a:r>
              <a:rPr lang="en-US" dirty="0" smtClean="0"/>
              <a:t> </a:t>
            </a:r>
            <a:r>
              <a:rPr lang="en-US" dirty="0"/>
              <a:t>(primarily id and ego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Drive derivative—personal childhood wish for gratification</a:t>
            </a:r>
          </a:p>
          <a:p>
            <a:pPr lvl="2"/>
            <a:r>
              <a:rPr lang="en-US" dirty="0" err="1" smtClean="0"/>
              <a:t>Unpleasure</a:t>
            </a:r>
            <a:r>
              <a:rPr lang="en-US" dirty="0" smtClean="0"/>
              <a:t> in the form of anxiety or depressive affect</a:t>
            </a:r>
          </a:p>
          <a:p>
            <a:pPr lvl="3"/>
            <a:r>
              <a:rPr lang="en-US" dirty="0" smtClean="0"/>
              <a:t>Fear of object loss</a:t>
            </a:r>
          </a:p>
          <a:p>
            <a:pPr lvl="3"/>
            <a:r>
              <a:rPr lang="en-US" dirty="0" smtClean="0"/>
              <a:t>Fear of loss of object’s love</a:t>
            </a:r>
          </a:p>
          <a:p>
            <a:pPr lvl="3"/>
            <a:r>
              <a:rPr lang="en-US" dirty="0" smtClean="0"/>
              <a:t>Castration</a:t>
            </a:r>
          </a:p>
          <a:p>
            <a:pPr lvl="2"/>
            <a:r>
              <a:rPr lang="en-US" dirty="0" smtClean="0"/>
              <a:t>Defense, which functions to minimize </a:t>
            </a:r>
            <a:r>
              <a:rPr lang="en-US" dirty="0" err="1" smtClean="0"/>
              <a:t>unpleasure</a:t>
            </a:r>
            <a:endParaRPr lang="en-US" dirty="0" smtClean="0"/>
          </a:p>
          <a:p>
            <a:pPr lvl="2"/>
            <a:r>
              <a:rPr lang="en-US" dirty="0" smtClean="0"/>
              <a:t>Manifestations of superego functioning—guilt, self-punishment, remorse, and atonement</a:t>
            </a:r>
          </a:p>
          <a:p>
            <a:r>
              <a:rPr lang="en-US" dirty="0" smtClean="0"/>
              <a:t>Psychic development within the structural model</a:t>
            </a:r>
          </a:p>
          <a:p>
            <a:pPr lvl="1"/>
            <a:r>
              <a:rPr lang="en-US" dirty="0" smtClean="0"/>
              <a:t>Erikson—eight stages of psychosocial development</a:t>
            </a:r>
          </a:p>
          <a:p>
            <a:pPr lvl="2"/>
            <a:r>
              <a:rPr lang="en-US" dirty="0" smtClean="0"/>
              <a:t>Trust vs. mistrust (0-18 mos.)</a:t>
            </a:r>
          </a:p>
          <a:p>
            <a:pPr lvl="2"/>
            <a:r>
              <a:rPr lang="en-US" dirty="0" smtClean="0"/>
              <a:t>Autonomy vs. shame and doubt (18 mos.-3y ears)</a:t>
            </a:r>
          </a:p>
          <a:p>
            <a:pPr lvl="2"/>
            <a:r>
              <a:rPr lang="en-US" dirty="0" smtClean="0"/>
              <a:t>Initiative vs. guilt (3-5 years)</a:t>
            </a:r>
          </a:p>
          <a:p>
            <a:pPr lvl="2"/>
            <a:r>
              <a:rPr lang="en-US" dirty="0" smtClean="0"/>
              <a:t>Industry vs. inferiority (5-11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1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The Structural Approach To Development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Identity vs. role confusion (11-18 years)</a:t>
            </a:r>
          </a:p>
          <a:p>
            <a:pPr lvl="2"/>
            <a:r>
              <a:rPr lang="en-US" dirty="0" smtClean="0"/>
              <a:t>Intimacy vs. isolation (18-40 years)</a:t>
            </a:r>
          </a:p>
          <a:p>
            <a:pPr lvl="2"/>
            <a:r>
              <a:rPr lang="en-US" dirty="0" smtClean="0"/>
              <a:t>Generativity vs. stagnation (40-65 years)</a:t>
            </a:r>
          </a:p>
          <a:p>
            <a:pPr lvl="2"/>
            <a:r>
              <a:rPr lang="en-US" dirty="0" smtClean="0"/>
              <a:t>Ego integrity vs. despair (65-death)</a:t>
            </a:r>
          </a:p>
          <a:p>
            <a:pPr lvl="2"/>
            <a:r>
              <a:rPr lang="en-US" dirty="0" smtClean="0"/>
              <a:t>Shift from drive theory to interpersonal theory with caregiver-child dyad at center</a:t>
            </a:r>
          </a:p>
          <a:p>
            <a:pPr lvl="1"/>
            <a:r>
              <a:rPr lang="en-US" dirty="0" smtClean="0"/>
              <a:t>Spitz</a:t>
            </a:r>
          </a:p>
          <a:p>
            <a:pPr lvl="2"/>
            <a:r>
              <a:rPr lang="en-US" dirty="0" smtClean="0"/>
              <a:t>Shifts in psychological organization are marked by the emergence of new behaviors and new forms of affective expression</a:t>
            </a:r>
          </a:p>
          <a:p>
            <a:pPr lvl="2"/>
            <a:r>
              <a:rPr lang="en-US" dirty="0" smtClean="0"/>
              <a:t>Self-regulation—important function of theory</a:t>
            </a:r>
          </a:p>
          <a:p>
            <a:pPr lvl="3"/>
            <a:r>
              <a:rPr lang="en-US" dirty="0" smtClean="0"/>
              <a:t>Mother’s emotion expression serves a soothing or containing function</a:t>
            </a:r>
          </a:p>
          <a:p>
            <a:pPr lvl="3"/>
            <a:r>
              <a:rPr lang="en-US" dirty="0" smtClean="0"/>
              <a:t>Infant then uses the mother’s signaling device to indicate safety</a:t>
            </a:r>
          </a:p>
          <a:p>
            <a:pPr lvl="3"/>
            <a:r>
              <a:rPr lang="en-US" dirty="0" smtClean="0"/>
              <a:t>Infant later uses the mother’s emotional response  and uses his or her own emotional reaction as a signal of safety</a:t>
            </a:r>
          </a:p>
          <a:p>
            <a:pPr lvl="2"/>
            <a:r>
              <a:rPr lang="en-US" dirty="0" smtClean="0"/>
              <a:t>Noted presence of depression in young children</a:t>
            </a:r>
          </a:p>
        </p:txBody>
      </p:sp>
    </p:spTree>
    <p:extLst>
      <p:ext uri="{BB962C8B-B14F-4D97-AF65-F5344CB8AC3E}">
        <p14:creationId xmlns:p14="http://schemas.microsoft.com/office/powerpoint/2010/main" val="69662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The Structural Approach To Development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Jacobsen</a:t>
            </a:r>
          </a:p>
          <a:p>
            <a:pPr lvl="2"/>
            <a:r>
              <a:rPr lang="en-US" dirty="0" smtClean="0"/>
              <a:t>Caretaker behavior determines quantity of good and bad valences of self and object representation</a:t>
            </a:r>
          </a:p>
          <a:p>
            <a:pPr lvl="2"/>
            <a:r>
              <a:rPr lang="en-US" dirty="0" smtClean="0"/>
              <a:t>Maturation and caregiver behavior determine differentiation between self and </a:t>
            </a:r>
            <a:r>
              <a:rPr lang="en-US" dirty="0" smtClean="0"/>
              <a:t>object representation</a:t>
            </a:r>
            <a:endParaRPr lang="en-US" dirty="0" smtClean="0"/>
          </a:p>
          <a:p>
            <a:pPr lvl="2"/>
            <a:r>
              <a:rPr lang="en-US" dirty="0" smtClean="0"/>
              <a:t>Superego regulates self-esteem and behavior</a:t>
            </a:r>
          </a:p>
          <a:p>
            <a:pPr lvl="1"/>
            <a:r>
              <a:rPr lang="en-US" dirty="0" err="1" smtClean="0"/>
              <a:t>Loewald</a:t>
            </a:r>
            <a:endParaRPr lang="en-US" dirty="0" smtClean="0"/>
          </a:p>
          <a:p>
            <a:pPr lvl="2"/>
            <a:r>
              <a:rPr lang="en-US" dirty="0" smtClean="0"/>
              <a:t>Drives are inherently related to and organized with object relations</a:t>
            </a:r>
          </a:p>
          <a:p>
            <a:pPr lvl="2"/>
            <a:r>
              <a:rPr lang="en-US" dirty="0" smtClean="0"/>
              <a:t>Development of the psyche occurs through disorganization and reorganization at a higher level (e.g., pregnancy, parenthood)</a:t>
            </a:r>
          </a:p>
          <a:p>
            <a:pPr lvl="2"/>
            <a:r>
              <a:rPr lang="en-US" dirty="0" smtClean="0"/>
              <a:t>All mental activity is relational</a:t>
            </a:r>
          </a:p>
          <a:p>
            <a:pPr lvl="2"/>
            <a:r>
              <a:rPr lang="en-US" dirty="0" smtClean="0"/>
              <a:t>Internalization (learning) is the basic psychological process that propels development</a:t>
            </a:r>
          </a:p>
          <a:p>
            <a:pPr lvl="2"/>
            <a:r>
              <a:rPr lang="en-US" dirty="0" smtClean="0"/>
              <a:t>Oedipal conflict reflects the emerging capacity for self-reflection</a:t>
            </a:r>
          </a:p>
          <a:p>
            <a:pPr lvl="2"/>
            <a:r>
              <a:rPr lang="en-US" dirty="0" smtClean="0"/>
              <a:t>Psychic separateness is the price for reflective self-awareness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357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cap="small" dirty="0"/>
              <a:t>Structural Model of Developmental Psychopathology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General features of the model</a:t>
            </a:r>
          </a:p>
          <a:p>
            <a:pPr lvl="1"/>
            <a:r>
              <a:rPr lang="en-US" dirty="0" smtClean="0"/>
              <a:t>Regressions result from interagency conflicts that the ego cannot resolve</a:t>
            </a:r>
          </a:p>
          <a:p>
            <a:pPr lvl="1"/>
            <a:r>
              <a:rPr lang="en-US" dirty="0" smtClean="0"/>
              <a:t>Ego’s failure results in symptom formation through compromise with other agencies (id and superego)</a:t>
            </a:r>
          </a:p>
          <a:p>
            <a:pPr lvl="2"/>
            <a:r>
              <a:rPr lang="en-US" dirty="0" smtClean="0"/>
              <a:t>Intensification of guilt</a:t>
            </a:r>
          </a:p>
          <a:p>
            <a:pPr lvl="2"/>
            <a:r>
              <a:rPr lang="en-US" dirty="0" smtClean="0"/>
              <a:t>Intensification of drive demands</a:t>
            </a:r>
          </a:p>
          <a:p>
            <a:pPr lvl="2"/>
            <a:r>
              <a:rPr lang="en-US" dirty="0" smtClean="0"/>
              <a:t>Inappropriateness of these demands in relation to the external world</a:t>
            </a:r>
          </a:p>
          <a:p>
            <a:pPr lvl="1"/>
            <a:r>
              <a:rPr lang="en-US" dirty="0" smtClean="0"/>
              <a:t>Pathogenic sequence</a:t>
            </a:r>
          </a:p>
          <a:p>
            <a:pPr lvl="2"/>
            <a:r>
              <a:rPr lang="en-US" dirty="0" smtClean="0"/>
              <a:t>Frustration</a:t>
            </a:r>
          </a:p>
          <a:p>
            <a:pPr lvl="2"/>
            <a:r>
              <a:rPr lang="en-US" dirty="0" smtClean="0"/>
              <a:t>Regression</a:t>
            </a:r>
          </a:p>
          <a:p>
            <a:pPr lvl="2"/>
            <a:r>
              <a:rPr lang="en-US" dirty="0" smtClean="0"/>
              <a:t>Internal incompatibility</a:t>
            </a:r>
          </a:p>
          <a:p>
            <a:pPr lvl="2"/>
            <a:r>
              <a:rPr lang="en-US" dirty="0" smtClean="0"/>
              <a:t>Signal anxiety</a:t>
            </a:r>
          </a:p>
          <a:p>
            <a:pPr lvl="2"/>
            <a:r>
              <a:rPr lang="en-US" dirty="0" smtClean="0"/>
              <a:t>Defense against regression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77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cap="small" dirty="0"/>
              <a:t>Structural Model of Developmental Psychopathology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Return of the repressed material</a:t>
            </a:r>
          </a:p>
          <a:p>
            <a:pPr lvl="2"/>
            <a:r>
              <a:rPr lang="en-US" dirty="0" smtClean="0"/>
              <a:t>Compromise and symptom formation</a:t>
            </a:r>
          </a:p>
          <a:p>
            <a:pPr lvl="1"/>
            <a:r>
              <a:rPr lang="en-US" dirty="0" smtClean="0"/>
              <a:t>Ego restrictions can cripple psychic functioning</a:t>
            </a:r>
          </a:p>
          <a:p>
            <a:r>
              <a:rPr lang="en-US" dirty="0" smtClean="0"/>
              <a:t>The structural model of the neurosis</a:t>
            </a:r>
          </a:p>
          <a:p>
            <a:pPr lvl="1"/>
            <a:r>
              <a:rPr lang="en-US" dirty="0" smtClean="0"/>
              <a:t>Conversion hysteria—compromise achieves dramatic representation in somatic form and reflects an oral or phallic fixation</a:t>
            </a:r>
          </a:p>
          <a:p>
            <a:pPr lvl="1"/>
            <a:r>
              <a:rPr lang="en-US" dirty="0" smtClean="0"/>
              <a:t>Obsessional neurosis—ego binds anal sadistic and aggressive drive derivatives into forms of secondary process thinking (e.g., rumination, obsessional doubt)</a:t>
            </a:r>
          </a:p>
          <a:p>
            <a:pPr lvl="1"/>
            <a:r>
              <a:rPr lang="en-US" dirty="0" smtClean="0"/>
              <a:t>Phobias—fear is external but may reflect quite similar unconscious developmental concerns (use of projection as defense)</a:t>
            </a:r>
          </a:p>
          <a:p>
            <a:r>
              <a:rPr lang="en-US" dirty="0" smtClean="0"/>
              <a:t>The structural theory of personality disorder</a:t>
            </a:r>
          </a:p>
          <a:p>
            <a:pPr lvl="1"/>
            <a:r>
              <a:rPr lang="en-US" dirty="0" smtClean="0"/>
              <a:t>Character neurosis—similar to neurosis except that compromise formations are not split off from the ego (ego-syntonic symptoms)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946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cap="small" dirty="0"/>
              <a:t>Structural Model of Developmental Psychopathology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Evidence </a:t>
            </a:r>
            <a:r>
              <a:rPr lang="en-US" dirty="0" smtClean="0"/>
              <a:t>suggests </a:t>
            </a:r>
            <a:r>
              <a:rPr lang="en-US" dirty="0" smtClean="0"/>
              <a:t>real differences between character disorder and character type—underlying processes are different</a:t>
            </a:r>
          </a:p>
          <a:p>
            <a:pPr lvl="1"/>
            <a:r>
              <a:rPr lang="en-US" dirty="0" smtClean="0"/>
              <a:t>Personality disorder—ego functions are impaired</a:t>
            </a:r>
          </a:p>
          <a:p>
            <a:pPr lvl="2"/>
            <a:r>
              <a:rPr lang="en-US" dirty="0" smtClean="0"/>
              <a:t>Reality testing impaired</a:t>
            </a:r>
          </a:p>
          <a:p>
            <a:pPr lvl="2"/>
            <a:r>
              <a:rPr lang="en-US" dirty="0" smtClean="0"/>
              <a:t>Anxiety tolerance impaired</a:t>
            </a:r>
          </a:p>
          <a:p>
            <a:pPr lvl="2"/>
            <a:r>
              <a:rPr lang="en-US" dirty="0" smtClean="0"/>
              <a:t>Stable defenses impaired</a:t>
            </a:r>
          </a:p>
          <a:p>
            <a:r>
              <a:rPr lang="en-US" dirty="0" smtClean="0"/>
              <a:t>Model of borderline personality disorder</a:t>
            </a:r>
          </a:p>
          <a:p>
            <a:pPr lvl="1"/>
            <a:r>
              <a:rPr lang="en-US" dirty="0" smtClean="0"/>
              <a:t>Ego functions impaired by trauma</a:t>
            </a:r>
          </a:p>
          <a:p>
            <a:pPr lvl="2"/>
            <a:r>
              <a:rPr lang="en-US" dirty="0" smtClean="0"/>
              <a:t>Integration (synthetic function of ego)</a:t>
            </a:r>
          </a:p>
          <a:p>
            <a:pPr lvl="2"/>
            <a:r>
              <a:rPr lang="en-US" dirty="0" smtClean="0"/>
              <a:t>Concept formation</a:t>
            </a:r>
          </a:p>
          <a:p>
            <a:pPr lvl="2"/>
            <a:r>
              <a:rPr lang="en-US" dirty="0" smtClean="0"/>
              <a:t>Judgment</a:t>
            </a:r>
          </a:p>
          <a:p>
            <a:pPr lvl="2"/>
            <a:r>
              <a:rPr lang="en-US" dirty="0" smtClean="0"/>
              <a:t>Realistic planning</a:t>
            </a:r>
          </a:p>
          <a:p>
            <a:pPr lvl="2"/>
            <a:r>
              <a:rPr lang="en-US" dirty="0" smtClean="0"/>
              <a:t>Defending against eruption into conscious thinking of id impulses and their fantasy elaborations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4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1253</TotalTime>
  <Words>1002</Words>
  <Application>Microsoft Office PowerPoint</Application>
  <PresentationFormat>On-screen Show (4:3)</PresentationFormat>
  <Paragraphs>135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             Welcome to  Child Psychopathology Class 10 </vt:lpstr>
      <vt:lpstr>The Structural Approach To Development</vt:lpstr>
      <vt:lpstr>The Structural Approach To Development</vt:lpstr>
      <vt:lpstr>The Structural Approach To Development</vt:lpstr>
      <vt:lpstr>The Structural Approach To Development</vt:lpstr>
      <vt:lpstr>The Structural Approach To Development</vt:lpstr>
      <vt:lpstr>Structural Model of Developmental Psychopathology</vt:lpstr>
      <vt:lpstr>Structural Model of Developmental Psychopathology</vt:lpstr>
      <vt:lpstr>Structural Model of Developmental Psychopathology</vt:lpstr>
      <vt:lpstr>Structural Model of Developmental Psychopathology</vt:lpstr>
      <vt:lpstr>Structural Model of Developmental Psychopathology</vt:lpstr>
      <vt:lpstr>Criticism and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Child &amp; Adolescent Psychopathology</dc:title>
  <dc:creator>Brianna</dc:creator>
  <cp:lastModifiedBy>Geoffrey Goodman</cp:lastModifiedBy>
  <cp:revision>58</cp:revision>
  <dcterms:created xsi:type="dcterms:W3CDTF">2010-09-16T15:18:00Z</dcterms:created>
  <dcterms:modified xsi:type="dcterms:W3CDTF">2017-03-28T15:10:22Z</dcterms:modified>
</cp:coreProperties>
</file>