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AA68358-EEA3-4594-90A5-C7DB561BEE62}" type="datetimeFigureOut">
              <a:rPr lang="en-US" smtClean="0"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C5D0997-3F77-4879-8659-BED78E1B0F0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40453" y="2630345"/>
            <a:ext cx="5252664" cy="232969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Child &amp; Adolescent Psychopathology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866" y="5103373"/>
            <a:ext cx="4836456" cy="7034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gerian" pitchFamily="82" charset="0"/>
              </a:rPr>
              <a:t>PS - 861</a:t>
            </a:r>
            <a:endParaRPr lang="en-US" sz="2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1"/>
          </a:xfrm>
        </p:spPr>
        <p:txBody>
          <a:bodyPr/>
          <a:lstStyle/>
          <a:p>
            <a:r>
              <a:rPr lang="en-US" sz="4000" dirty="0" smtClean="0">
                <a:solidFill>
                  <a:srgbClr val="FFFF66"/>
                </a:solidFill>
                <a:latin typeface="Baskerville Old Face" pitchFamily="18" charset="0"/>
              </a:rPr>
              <a:t>Genetic &amp; Environmental Influences on Behavior</a:t>
            </a:r>
            <a:endParaRPr lang="en-US" sz="40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/>
          </a:bodyPr>
          <a:lstStyle/>
          <a:p>
            <a:pPr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Historically, genetics and environment were treated as separate</a:t>
            </a:r>
          </a:p>
          <a:p>
            <a:pPr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Gene-Environment (G-E) interactions are considered prevalent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100" dirty="0" smtClean="0">
                <a:latin typeface="Baskerville Old Face" pitchFamily="18" charset="0"/>
              </a:rPr>
              <a:t>Impulsive boys * high-violence neighborhoods</a:t>
            </a:r>
            <a:r>
              <a:rPr lang="en-US" sz="2100" dirty="0" smtClean="0">
                <a:latin typeface="Baskerville Old Face" pitchFamily="18" charset="0"/>
                <a:sym typeface="Wingdings" pitchFamily="2" charset="2"/>
              </a:rPr>
              <a:t> antisocial behavior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100" dirty="0" smtClean="0">
                <a:latin typeface="Baskerville Old Face" pitchFamily="18" charset="0"/>
                <a:sym typeface="Wingdings" pitchFamily="2" charset="2"/>
              </a:rPr>
              <a:t>Impulsiveness might evoke reactions from others that exacerbates inherited vulnerabilities 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100" dirty="0" smtClean="0">
                <a:latin typeface="Baskerville Old Face" pitchFamily="18" charset="0"/>
                <a:sym typeface="Wingdings" pitchFamily="2" charset="2"/>
              </a:rPr>
              <a:t>Schizophrenia genes * protective familial environments no disorder </a:t>
            </a:r>
          </a:p>
          <a:p>
            <a:pPr lvl="0"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Terminological and conceptual issues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100" i="1" dirty="0" smtClean="0">
                <a:latin typeface="Baskerville Old Face" pitchFamily="18" charset="0"/>
              </a:rPr>
              <a:t>Genotype</a:t>
            </a:r>
            <a:r>
              <a:rPr lang="en-US" sz="2100" dirty="0" smtClean="0">
                <a:latin typeface="Baskerville Old Face" pitchFamily="18" charset="0"/>
              </a:rPr>
              <a:t> – genetic composition of the individual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100" i="1" dirty="0" smtClean="0">
                <a:latin typeface="Baskerville Old Face" pitchFamily="18" charset="0"/>
              </a:rPr>
              <a:t>Phenotype</a:t>
            </a:r>
            <a:r>
              <a:rPr lang="en-US" sz="2100" dirty="0" smtClean="0">
                <a:latin typeface="Baskerville Old Face" pitchFamily="18" charset="0"/>
              </a:rPr>
              <a:t> – observable characteristics (behavioral and physical) that result from interaction between genes and environment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100" i="1" dirty="0" err="1" smtClean="0">
                <a:latin typeface="Baskerville Old Face" pitchFamily="18" charset="0"/>
              </a:rPr>
              <a:t>Endophenotype</a:t>
            </a:r>
            <a:r>
              <a:rPr lang="en-US" sz="2100" dirty="0" smtClean="0">
                <a:latin typeface="Baskerville Old Face" pitchFamily="18" charset="0"/>
              </a:rPr>
              <a:t> – measurable components unseen by the unaided eye along the pathway between disease and distal genotype 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Baskerville Old Face" pitchFamily="18" charset="0"/>
              </a:rPr>
              <a:t>Neurological difference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Baskerville Old Face" pitchFamily="18" charset="0"/>
              </a:rPr>
              <a:t>Brain differences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Baskerville Old Face" pitchFamily="18" charset="0"/>
              </a:rPr>
              <a:t>Hormonal differences</a:t>
            </a:r>
            <a:endParaRPr lang="en-US" sz="1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914399"/>
          </a:xfrm>
        </p:spPr>
        <p:txBody>
          <a:bodyPr/>
          <a:lstStyle/>
          <a:p>
            <a:r>
              <a:rPr lang="en-US" sz="3550" dirty="0" smtClean="0">
                <a:solidFill>
                  <a:srgbClr val="FFFF66"/>
                </a:solidFill>
                <a:latin typeface="Baskerville Old Face" pitchFamily="18" charset="0"/>
              </a:rPr>
              <a:t>Genetic &amp; Environmental Influences on Behavior</a:t>
            </a:r>
            <a:endParaRPr lang="en-US" sz="355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795338"/>
            <a:ext cx="2013684" cy="2514600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7928" y="895157"/>
            <a:ext cx="8458200" cy="682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66"/>
              </a:buClr>
              <a:buSzPct val="95000"/>
              <a:buFont typeface="Arial" pitchFamily="34" charset="0"/>
              <a:buChar char="•"/>
            </a:pPr>
            <a:r>
              <a:rPr lang="en-US" sz="2600" dirty="0" smtClean="0">
                <a:latin typeface="Baskerville Old Face" pitchFamily="18" charset="0"/>
              </a:rPr>
              <a:t>Psychiatric Genetics</a:t>
            </a:r>
            <a:endParaRPr lang="en-US" sz="2400" dirty="0">
              <a:latin typeface="Baskerville Old Face" pitchFamily="18" charset="0"/>
            </a:endParaRPr>
          </a:p>
          <a:p>
            <a:pPr marL="1371600" lvl="2" indent="-4572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</a:rPr>
              <a:t>Parse variability in behavioral traits</a:t>
            </a:r>
          </a:p>
          <a:p>
            <a:pPr marL="2743200" lvl="5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latin typeface="Baskerville Old Face" pitchFamily="18" charset="0"/>
              </a:rPr>
              <a:t>Additive genetic effects (A)</a:t>
            </a:r>
          </a:p>
          <a:p>
            <a:pPr marL="3200400" lvl="6" indent="-457200">
              <a:buClr>
                <a:srgbClr val="FFFF66"/>
              </a:buClr>
              <a:buSzPct val="95000"/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Genetic effects</a:t>
            </a:r>
          </a:p>
          <a:p>
            <a:pPr marL="3200400" lvl="6" indent="-457200">
              <a:buClr>
                <a:srgbClr val="FFFF66"/>
              </a:buClr>
              <a:buSzPct val="95000"/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Heritable effects – genes turned “on” during pregnancy</a:t>
            </a:r>
          </a:p>
          <a:p>
            <a:pPr marL="2743200" lvl="5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Shared environmental effects (C)</a:t>
            </a:r>
          </a:p>
          <a:p>
            <a:pPr marL="2743200" lvl="5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Non-shared environmental effects (E)</a:t>
            </a:r>
          </a:p>
          <a:p>
            <a:pPr marL="2743200" lvl="5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A</a:t>
            </a:r>
            <a:r>
              <a:rPr lang="en-US" sz="2200" baseline="30000" dirty="0" smtClean="0">
                <a:solidFill>
                  <a:prstClr val="white"/>
                </a:solidFill>
                <a:latin typeface="Baskerville Old Face" pitchFamily="18" charset="0"/>
              </a:rPr>
              <a:t>2</a:t>
            </a: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 + C</a:t>
            </a:r>
            <a:r>
              <a:rPr lang="en-US" sz="2200" baseline="30000" dirty="0" smtClean="0">
                <a:solidFill>
                  <a:prstClr val="white"/>
                </a:solidFill>
                <a:latin typeface="Baskerville Old Face" pitchFamily="18" charset="0"/>
              </a:rPr>
              <a:t>2</a:t>
            </a: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 + E</a:t>
            </a:r>
            <a:r>
              <a:rPr lang="en-US" sz="2200" baseline="30000" dirty="0" smtClean="0">
                <a:solidFill>
                  <a:prstClr val="white"/>
                </a:solidFill>
                <a:latin typeface="Baskerville Old Face" pitchFamily="18" charset="0"/>
              </a:rPr>
              <a:t>2</a:t>
            </a: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 = 1.0 (variance accounted for)</a:t>
            </a:r>
          </a:p>
          <a:p>
            <a:pPr marL="2743200" lvl="5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Heritability characteristics can be inflated</a:t>
            </a:r>
            <a:endParaRPr lang="en-US" sz="2000" dirty="0" smtClean="0">
              <a:latin typeface="Baskerville Old Face" pitchFamily="18" charset="0"/>
            </a:endParaRPr>
          </a:p>
          <a:p>
            <a:pPr marL="1257300" lvl="2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  <a:latin typeface="Baskerville Old Face" pitchFamily="18" charset="0"/>
              </a:rPr>
              <a:t>Molecular Genetics</a:t>
            </a:r>
          </a:p>
          <a:p>
            <a:pPr marL="1714500" lvl="3" indent="-3429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Linkage studies – specify specific chromosomes where affected genes are located</a:t>
            </a:r>
          </a:p>
          <a:p>
            <a:pPr marL="1714500" lvl="3" indent="-3429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Association studies – candidate genes compared between people with and without the disorder</a:t>
            </a:r>
          </a:p>
          <a:p>
            <a:pPr marL="2171700" lvl="4" indent="-342900">
              <a:buClr>
                <a:srgbClr val="FFFF66"/>
              </a:buClr>
              <a:buSzPct val="95000"/>
              <a:buFont typeface="Wingdings" pitchFamily="2" charset="2"/>
              <a:buChar char="v"/>
            </a:pPr>
            <a:r>
              <a:rPr lang="en-US" sz="1990" dirty="0">
                <a:solidFill>
                  <a:prstClr val="white"/>
                </a:solidFill>
                <a:latin typeface="Baskerville Old Face" pitchFamily="18" charset="0"/>
              </a:rPr>
              <a:t>P</a:t>
            </a:r>
            <a:r>
              <a:rPr lang="en-US" sz="1990" dirty="0" smtClean="0">
                <a:solidFill>
                  <a:prstClr val="white"/>
                </a:solidFill>
                <a:latin typeface="Baskerville Old Face" pitchFamily="18" charset="0"/>
              </a:rPr>
              <a:t>roblems with symptom assessment and participant selection</a:t>
            </a:r>
          </a:p>
          <a:p>
            <a:pPr marL="2171700" lvl="4" indent="-342900">
              <a:buClr>
                <a:srgbClr val="FFFF66"/>
              </a:buClr>
              <a:buSzPct val="95000"/>
              <a:buFont typeface="Wingdings" pitchFamily="2" charset="2"/>
              <a:buChar char="v"/>
            </a:pPr>
            <a:r>
              <a:rPr lang="en-US" sz="1990" dirty="0" err="1" smtClean="0">
                <a:solidFill>
                  <a:prstClr val="white"/>
                </a:solidFill>
                <a:latin typeface="Baskerville Old Face" pitchFamily="18" charset="0"/>
              </a:rPr>
              <a:t>Equifinality</a:t>
            </a:r>
            <a:r>
              <a:rPr lang="en-US" sz="1990" dirty="0" smtClean="0">
                <a:solidFill>
                  <a:prstClr val="white"/>
                </a:solidFill>
                <a:latin typeface="Baskerville Old Face" pitchFamily="18" charset="0"/>
              </a:rPr>
              <a:t> – risk factors involved</a:t>
            </a:r>
          </a:p>
          <a:p>
            <a:pPr marL="3657600" lvl="7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endParaRPr lang="en-US" sz="2000" dirty="0">
              <a:solidFill>
                <a:prstClr val="white"/>
              </a:solidFill>
              <a:latin typeface="Baskerville Old Face" pitchFamily="18" charset="0"/>
            </a:endParaRPr>
          </a:p>
          <a:p>
            <a:pPr lvl="5">
              <a:buClr>
                <a:srgbClr val="FFFF66"/>
              </a:buClr>
              <a:buSzPct val="95000"/>
            </a:pPr>
            <a:endParaRPr lang="en-US" sz="2200" dirty="0" smtClean="0">
              <a:latin typeface="Baskerville Old Face" pitchFamily="18" charset="0"/>
            </a:endParaRPr>
          </a:p>
          <a:p>
            <a:pPr lvl="6">
              <a:buClr>
                <a:srgbClr val="FFFF66"/>
              </a:buClr>
              <a:buSzPct val="95000"/>
            </a:pPr>
            <a:endParaRPr lang="en-US" sz="24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067800" cy="1142999"/>
          </a:xfrm>
        </p:spPr>
        <p:txBody>
          <a:bodyPr/>
          <a:lstStyle/>
          <a:p>
            <a:r>
              <a:rPr lang="en-US" sz="3550" dirty="0" smtClean="0">
                <a:solidFill>
                  <a:srgbClr val="FFFF66"/>
                </a:solidFill>
                <a:latin typeface="Baskerville Old Face" pitchFamily="18" charset="0"/>
              </a:rPr>
              <a:t>Genetic &amp; Environmental Influences on Behavior</a:t>
            </a:r>
            <a:endParaRPr lang="en-US" sz="355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92500"/>
          </a:bodyPr>
          <a:lstStyle/>
          <a:p>
            <a:pPr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 Gene-Environment (G-E) Interdependence</a:t>
            </a:r>
          </a:p>
          <a:p>
            <a:pPr lvl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Definition: “heritable and environmental influences either correlate or interact with one another to explain more variance in behavior than their combined main effects.” (p. 71)</a:t>
            </a:r>
          </a:p>
          <a:p>
            <a:pPr lvl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Maltreatment * functional polymorphism</a:t>
            </a:r>
            <a:r>
              <a:rPr lang="en-US" dirty="0" smtClean="0">
                <a:latin typeface="Baskerville Old Face" pitchFamily="18" charset="0"/>
                <a:sym typeface="Wingdings" pitchFamily="2" charset="2"/>
              </a:rPr>
              <a:t> depression</a:t>
            </a:r>
          </a:p>
          <a:p>
            <a:pPr lvl="3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Baskerville Old Face" pitchFamily="18" charset="0"/>
              </a:rPr>
              <a:t>Main effect of maltreatment</a:t>
            </a:r>
          </a:p>
          <a:p>
            <a:pPr lvl="3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Baskerville Old Face" pitchFamily="18" charset="0"/>
              </a:rPr>
              <a:t>No main effect of maltreatment</a:t>
            </a:r>
          </a:p>
          <a:p>
            <a:pPr lvl="3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Baskerville Old Face" pitchFamily="18" charset="0"/>
              </a:rPr>
              <a:t>Influence of functional polymorphism is hidden</a:t>
            </a:r>
          </a:p>
          <a:p>
            <a:pPr lvl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Passive gene-environment correlation (</a:t>
            </a:r>
            <a:r>
              <a:rPr lang="en-US" dirty="0" err="1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rGE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) – genetic factors common to parent and child influence parenting behaviors</a:t>
            </a:r>
          </a:p>
          <a:p>
            <a:pPr lvl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Active </a:t>
            </a:r>
            <a:r>
              <a:rPr lang="en-US" dirty="0" err="1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rGE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 – child’s heritable vulnerabilities influence his/her </a:t>
            </a:r>
            <a:r>
              <a:rPr lang="en-US" dirty="0" err="1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slection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 of environments</a:t>
            </a:r>
          </a:p>
          <a:p>
            <a:pPr lvl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Evocative </a:t>
            </a:r>
            <a:r>
              <a:rPr lang="en-US" dirty="0" err="1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rGE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 – genetically influenced behaviors elicit reactions from others that interact with and exacerbate existing vulnerabilities (e.g., impulsivity)</a:t>
            </a:r>
          </a:p>
          <a:p>
            <a:pPr lvl="3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Affect neural systems</a:t>
            </a:r>
          </a:p>
          <a:p>
            <a:pPr lvl="3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  <a:sym typeface="Wingdings" pitchFamily="2" charset="2"/>
              </a:rPr>
              <a:t>Affect environments (self-fulfilling prophecy)</a:t>
            </a:r>
            <a:endParaRPr lang="en-US" sz="2000" dirty="0">
              <a:solidFill>
                <a:prstClr val="white">
                  <a:lumMod val="75000"/>
                  <a:lumOff val="25000"/>
                </a:prstClr>
              </a:solidFill>
              <a:latin typeface="Baskerville Old Face" pitchFamily="18" charset="0"/>
              <a:sym typeface="Wingdings" pitchFamily="2" charset="2"/>
            </a:endParaRPr>
          </a:p>
          <a:p>
            <a:pPr marL="914400" lvl="3" indent="0">
              <a:buClr>
                <a:srgbClr val="FFFF66"/>
              </a:buClr>
              <a:buNone/>
            </a:pPr>
            <a:endParaRPr lang="en-US" sz="20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1"/>
            <a:ext cx="8991600" cy="1066800"/>
          </a:xfrm>
        </p:spPr>
        <p:txBody>
          <a:bodyPr/>
          <a:lstStyle/>
          <a:p>
            <a:r>
              <a:rPr lang="en-US" sz="4000" dirty="0" smtClean="0">
                <a:solidFill>
                  <a:srgbClr val="FFFF66"/>
                </a:solidFill>
                <a:latin typeface="Baskerville Old Face" pitchFamily="18" charset="0"/>
              </a:rPr>
              <a:t>Genetics &amp; Environmental Influences on Behavior</a:t>
            </a:r>
            <a:endParaRPr lang="en-US" sz="40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4465398"/>
            <a:ext cx="2519362" cy="2172250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350818"/>
            <a:ext cx="853916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66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latin typeface="Baskerville Old Face" pitchFamily="18" charset="0"/>
              </a:rPr>
              <a:t>Genetics in Comorbidity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err="1" smtClean="0">
                <a:latin typeface="Baskerville Old Face" pitchFamily="18" charset="0"/>
              </a:rPr>
              <a:t>Homotypic</a:t>
            </a:r>
            <a:r>
              <a:rPr lang="en-US" sz="2200" dirty="0" smtClean="0">
                <a:latin typeface="Baskerville Old Face" pitchFamily="18" charset="0"/>
              </a:rPr>
              <a:t> comorbidity – multiple externalizing or internalizing disorders within the individual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</a:rPr>
              <a:t>Heterotypic comorbidity – co-occurrence of one externalizing disorder and one internalizing disorder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</a:rPr>
              <a:t>Psychoanalytic view of heterotypic comorbidity (e.g., depressed APD</a:t>
            </a:r>
          </a:p>
          <a:p>
            <a:pPr marL="342900" lvl="0" indent="-342900">
              <a:buClr>
                <a:srgbClr val="FFFF66"/>
              </a:buClr>
              <a:buSzPct val="95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Baskerville Old Face" pitchFamily="18" charset="0"/>
              </a:rPr>
              <a:t>Genetics of Continuity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err="1" smtClean="0">
                <a:solidFill>
                  <a:prstClr val="white"/>
                </a:solidFill>
                <a:latin typeface="Baskerville Old Face" pitchFamily="18" charset="0"/>
              </a:rPr>
              <a:t>Homotypic</a:t>
            </a: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 continuity – unfolding of a </a:t>
            </a:r>
            <a:b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single class of behavioral/emotional</a:t>
            </a:r>
            <a:b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disturbance over time (e.g., aggression, anxiety)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Heterotypic continuity – sequential </a:t>
            </a:r>
            <a:b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development of different internalizing or </a:t>
            </a:r>
            <a:b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externalizing behaviors or disorders across the</a:t>
            </a:r>
            <a:b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</a:rPr>
              <a:t>lifespan e.g., </a:t>
            </a:r>
            <a:r>
              <a:rPr lang="en-US" sz="2000" dirty="0" smtClean="0">
                <a:solidFill>
                  <a:prstClr val="white"/>
                </a:solidFill>
                <a:latin typeface="Baskerville Old Face" pitchFamily="18" charset="0"/>
              </a:rPr>
              <a:t>ADHD</a:t>
            </a:r>
            <a:r>
              <a:rPr lang="en-US" sz="2000" dirty="0" smtClean="0">
                <a:solidFill>
                  <a:prstClr val="white"/>
                </a:solidFill>
                <a:latin typeface="Baskerville Old Face" pitchFamily="18" charset="0"/>
                <a:sym typeface="Wingdings" pitchFamily="2" charset="2"/>
              </a:rPr>
              <a:t>ODDCDAPD</a:t>
            </a:r>
            <a:r>
              <a:rPr lang="en-US" sz="2200" dirty="0" smtClean="0">
                <a:solidFill>
                  <a:prstClr val="white"/>
                </a:solidFill>
                <a:latin typeface="Baskerville Old Face" pitchFamily="18" charset="0"/>
                <a:sym typeface="Wingdings" pitchFamily="2" charset="2"/>
              </a:rPr>
              <a:t>)</a:t>
            </a:r>
            <a:endParaRPr lang="en-US" sz="2200" dirty="0" smtClean="0">
              <a:solidFill>
                <a:prstClr val="white"/>
              </a:solidFill>
              <a:latin typeface="Baskerville Old Face" pitchFamily="18" charset="0"/>
            </a:endParaRPr>
          </a:p>
          <a:p>
            <a:pPr marL="800100" lvl="1" indent="-342900">
              <a:buClr>
                <a:srgbClr val="FFFF66"/>
              </a:buClr>
              <a:buSzPct val="95000"/>
              <a:buFont typeface="Arial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Baskerville Old Face" pitchFamily="18" charset="0"/>
            </a:endParaRPr>
          </a:p>
          <a:p>
            <a:pPr lvl="1">
              <a:buClr>
                <a:srgbClr val="FFFF66"/>
              </a:buClr>
              <a:buSzPct val="95000"/>
            </a:pP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6801"/>
          </a:xfrm>
        </p:spPr>
        <p:txBody>
          <a:bodyPr/>
          <a:lstStyle/>
          <a:p>
            <a:r>
              <a:rPr lang="en-US" sz="40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0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EAD74C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What we have learned from this perspective:</a:t>
            </a:r>
          </a:p>
          <a:p>
            <a:pPr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Prediction of psychopathology and resilience depends on consideration of multiple risk and protective factors</a:t>
            </a:r>
          </a:p>
          <a:p>
            <a:pPr marL="329184" lvl="1" indent="0">
              <a:buNone/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dirty="0" smtClean="0">
                <a:latin typeface="Baskerville Old Face" pitchFamily="18" charset="0"/>
              </a:rPr>
              <a:t>	a. maltreated children exposed to neighborhood violence</a:t>
            </a:r>
          </a:p>
          <a:p>
            <a:pPr marL="329184" lvl="1" indent="0">
              <a:buNone/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dirty="0" smtClean="0">
                <a:latin typeface="Baskerville Old Face" pitchFamily="18" charset="0"/>
              </a:rPr>
              <a:t>	b. male gender as a protective factor for Eating </a:t>
            </a:r>
            <a:r>
              <a:rPr lang="en-US" dirty="0">
                <a:latin typeface="Baskerville Old Face" pitchFamily="18" charset="0"/>
              </a:rPr>
              <a:t>D</a:t>
            </a:r>
            <a:r>
              <a:rPr lang="en-US" dirty="0" smtClean="0">
                <a:latin typeface="Baskerville Old Face" pitchFamily="18" charset="0"/>
              </a:rPr>
              <a:t>isorders</a:t>
            </a:r>
          </a:p>
          <a:p>
            <a:pPr marL="329184" lvl="1" indent="0">
              <a:buNone/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dirty="0" smtClean="0">
                <a:latin typeface="Baskerville Old Face" pitchFamily="18" charset="0"/>
              </a:rPr>
              <a:t>	c. male gender as a risk factor for Conduct Disorder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		d. high-risk, low SES, high authoritarian parenting</a:t>
            </a:r>
            <a:r>
              <a:rPr lang="en-US" dirty="0" smtClean="0">
                <a:latin typeface="Baskerville Old Face" pitchFamily="18" charset="0"/>
                <a:sym typeface="Wingdings" pitchFamily="2" charset="2"/>
              </a:rPr>
              <a:t>+/-   			           outcomes</a:t>
            </a:r>
          </a:p>
          <a:p>
            <a:pPr lvl="0">
              <a:buClr>
                <a:srgbClr val="FFFF66"/>
              </a:buClr>
              <a:buFont typeface="Arial" pitchFamily="34" charset="0"/>
              <a:buChar char="•"/>
            </a:pPr>
            <a:r>
              <a:rPr lang="en-US" i="1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 </a:t>
            </a:r>
            <a:r>
              <a:rPr lang="en-US" i="1" dirty="0" err="1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Multifinality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 – same risk factors produce different outcomes</a:t>
            </a:r>
          </a:p>
          <a:p>
            <a:pPr lvl="0">
              <a:buClr>
                <a:srgbClr val="FFFF66"/>
              </a:buClr>
              <a:buFont typeface="Arial" pitchFamily="34" charset="0"/>
              <a:buChar char="•"/>
            </a:pPr>
            <a:r>
              <a:rPr lang="en-US" i="1" dirty="0" err="1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Equifinality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 – different risk factors produce same outcomes</a:t>
            </a:r>
          </a:p>
          <a:p>
            <a:pPr lvl="0"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Baskerville Old Face" pitchFamily="18" charset="0"/>
              </a:rPr>
              <a:t>Specificity of prediction enhanced with knowledge of differential mechanisms in disparate subgroups.</a:t>
            </a:r>
            <a:endParaRPr lang="en-US" dirty="0">
              <a:solidFill>
                <a:prstClr val="white">
                  <a:lumMod val="75000"/>
                  <a:lumOff val="25000"/>
                </a:prstClr>
              </a:solidFill>
              <a:latin typeface="Baskerville Old Face" pitchFamily="18" charset="0"/>
            </a:endParaRPr>
          </a:p>
          <a:p>
            <a:pPr marL="329184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3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599"/>
          </a:xfrm>
        </p:spPr>
        <p:txBody>
          <a:bodyPr/>
          <a:lstStyle/>
          <a:p>
            <a:r>
              <a:rPr lang="en-US" sz="40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0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FFFF66"/>
              </a:buClr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What we have learned from this perspective (cont’d):</a:t>
            </a:r>
          </a:p>
          <a:p>
            <a:pPr marL="0" indent="0" algn="ctr">
              <a:buClr>
                <a:srgbClr val="FFFF66"/>
              </a:buCl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>
              <a:buClr>
                <a:srgbClr val="FFFF66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Baskerville Old Face" pitchFamily="18" charset="0"/>
              </a:rPr>
              <a:t>Cause of development is the relationship between two or more components, not the components themselves (</a:t>
            </a:r>
            <a:r>
              <a:rPr lang="en-US" sz="2600" i="1" dirty="0" smtClean="0">
                <a:latin typeface="Baskerville Old Face" pitchFamily="18" charset="0"/>
              </a:rPr>
              <a:t>interaction effects</a:t>
            </a:r>
            <a:r>
              <a:rPr lang="en-US" sz="2600" dirty="0" smtClean="0">
                <a:latin typeface="Baskerville Old Face" pitchFamily="18" charset="0"/>
              </a:rPr>
              <a:t>)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</a:rPr>
              <a:t>Maltreatment causes secretion of hormones, which in turn can activate certain genes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>
              <a:buClr>
                <a:srgbClr val="FFFF66"/>
              </a:buClr>
              <a:buFont typeface="Arial" charset="0"/>
              <a:buChar char="•"/>
            </a:pPr>
            <a:r>
              <a:rPr lang="en-US" sz="2600" dirty="0" smtClean="0">
                <a:latin typeface="Baskerville Old Face" pitchFamily="18" charset="0"/>
              </a:rPr>
              <a:t>Change in developmental course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</a:rPr>
              <a:t>New experiences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</a:rPr>
              <a:t>Reciprocal interactions between levels of the developing person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</a:rPr>
              <a:t>Individual’s activate self-organizing strivings for adaptation.</a:t>
            </a:r>
          </a:p>
          <a:p>
            <a:pPr lvl="2">
              <a:buClr>
                <a:srgbClr val="FFFF66"/>
              </a:buClr>
              <a:buFont typeface="Arial" charset="0"/>
              <a:buChar char="•"/>
            </a:pPr>
            <a:endParaRPr lang="en-US" dirty="0" smtClean="0"/>
          </a:p>
          <a:p>
            <a:pPr marL="0" indent="0">
              <a:buClr>
                <a:srgbClr val="FFFF00"/>
              </a:buCl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610600" cy="1066799"/>
          </a:xfrm>
        </p:spPr>
        <p:txBody>
          <a:bodyPr/>
          <a:lstStyle/>
          <a:p>
            <a:r>
              <a:rPr lang="en-US" sz="42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2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pic>
        <p:nvPicPr>
          <p:cNvPr id="1026" name="Picture 2" descr="C:\Users\Brianna\AppData\Local\Microsoft\Windows\Temporary Internet Files\Content.IE5\6W17DRAK\MP90040884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438401" cy="2057399"/>
          </a:xfrm>
          <a:prstGeom prst="rect">
            <a:avLst/>
          </a:prstGeom>
          <a:noFill/>
          <a:ln w="254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48200"/>
            <a:ext cx="2947264" cy="1952562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52895" y="1378138"/>
            <a:ext cx="59952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66"/>
              </a:buClr>
              <a:buSzPct val="95000"/>
              <a:buFont typeface="Arial" charset="0"/>
              <a:buChar char="•"/>
            </a:pPr>
            <a:r>
              <a:rPr lang="en-US" sz="2600" dirty="0" smtClean="0">
                <a:latin typeface="Baskerville Old Face" pitchFamily="18" charset="0"/>
              </a:rPr>
              <a:t>Multiple Levels of Analysis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</a:rPr>
              <a:t>Definition – “different scales into which behavior or the brain can be represented.” (p. 33)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</a:rPr>
              <a:t>Levels vary in organization from molecular to sociocultural.</a:t>
            </a:r>
          </a:p>
          <a:p>
            <a:pPr>
              <a:buClr>
                <a:srgbClr val="FFFF66"/>
              </a:buClr>
              <a:buSzPct val="95000"/>
            </a:pPr>
            <a:endParaRPr lang="en-US" sz="2400" dirty="0" smtClean="0">
              <a:latin typeface="Baskerville Old Face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01906"/>
            <a:ext cx="56646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66"/>
              </a:buClr>
              <a:buSzPct val="95000"/>
              <a:buFont typeface="Arial" charset="0"/>
              <a:buChar char="•"/>
            </a:pPr>
            <a:r>
              <a:rPr lang="en-US" sz="2600" dirty="0" smtClean="0">
                <a:latin typeface="Baskerville Old Face" pitchFamily="18" charset="0"/>
              </a:rPr>
              <a:t>Gene-Environment (G-E) Interaction</a:t>
            </a:r>
          </a:p>
          <a:p>
            <a:pPr marL="742950" lvl="1" indent="-28575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</a:rPr>
              <a:t>Psychopathology as on a continuum or a discrete entity?</a:t>
            </a:r>
          </a:p>
          <a:p>
            <a:pPr marL="742950" lvl="1" indent="-28575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</a:rPr>
              <a:t>“G-E effects play an important role in comprehending the development of mental health and disorder.” (p. 35)</a:t>
            </a:r>
            <a:endParaRPr lang="en-US" sz="2200" dirty="0">
              <a:latin typeface="Baskerville Old Face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458200" cy="1143000"/>
          </a:xfrm>
        </p:spPr>
        <p:txBody>
          <a:bodyPr/>
          <a:lstStyle/>
          <a:p>
            <a:r>
              <a:rPr lang="en-US" sz="42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2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/>
          <a:lstStyle/>
          <a:p>
            <a:pPr>
              <a:buClr>
                <a:srgbClr val="FFFF66"/>
              </a:buClr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Emerging empirical evidence of G-E and psychopathology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i="1" dirty="0" smtClean="0">
                <a:latin typeface="Baskerville Old Face" pitchFamily="18" charset="0"/>
              </a:rPr>
              <a:t>Additive model</a:t>
            </a:r>
            <a:r>
              <a:rPr lang="en-US" sz="2200" dirty="0" smtClean="0">
                <a:latin typeface="Baskerville Old Face" pitchFamily="18" charset="0"/>
              </a:rPr>
              <a:t>: </a:t>
            </a:r>
            <a:br>
              <a:rPr lang="en-US" sz="2200" dirty="0" smtClean="0">
                <a:latin typeface="Baskerville Old Face" pitchFamily="18" charset="0"/>
              </a:rPr>
            </a:br>
            <a:r>
              <a:rPr lang="en-US" sz="2200" dirty="0" smtClean="0">
                <a:latin typeface="Baskerville Old Face" pitchFamily="18" charset="0"/>
              </a:rPr>
              <a:t>maltreatment + functional polymorphism</a:t>
            </a: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 antisocial behavior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i="1" dirty="0" err="1" smtClean="0">
                <a:latin typeface="Baskerville Old Face" pitchFamily="18" charset="0"/>
                <a:sym typeface="Wingdings" pitchFamily="2" charset="2"/>
              </a:rPr>
              <a:t>Moderational</a:t>
            </a:r>
            <a:r>
              <a:rPr lang="en-US" sz="2200" i="1" dirty="0" smtClean="0">
                <a:latin typeface="Baskerville Old Face" pitchFamily="18" charset="0"/>
                <a:sym typeface="Wingdings" pitchFamily="2" charset="2"/>
              </a:rPr>
              <a:t> model</a:t>
            </a: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:</a:t>
            </a:r>
            <a:br>
              <a:rPr lang="en-US" sz="2200" dirty="0" smtClean="0">
                <a:latin typeface="Baskerville Old Face" pitchFamily="18" charset="0"/>
                <a:sym typeface="Wingdings" pitchFamily="2" charset="2"/>
              </a:rPr>
            </a:b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maltreatment * functional polymorphism antisocial behavior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Stressful life events + functional polymorphism depression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Stressful life events * functional polymorphism depression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Maltreatment * functional polymorphism depression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Maltreatment * functional polymorphism * low social support  depression</a:t>
            </a:r>
          </a:p>
          <a:p>
            <a:pPr lvl="2">
              <a:buClr>
                <a:srgbClr val="FFFF66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Study of </a:t>
            </a:r>
            <a:r>
              <a:rPr lang="en-US" sz="2200" dirty="0" err="1" smtClean="0">
                <a:latin typeface="Baskerville Old Face" pitchFamily="18" charset="0"/>
                <a:sym typeface="Wingdings" pitchFamily="2" charset="2"/>
              </a:rPr>
              <a:t>endophenotypes</a:t>
            </a:r>
            <a:r>
              <a:rPr lang="en-US" sz="2200" dirty="0" smtClean="0">
                <a:latin typeface="Baskerville Old Face" pitchFamily="18" charset="0"/>
                <a:sym typeface="Wingdings" pitchFamily="2" charset="2"/>
              </a:rPr>
              <a:t> – constructs beneath the observable surface that underlie mental disorders (e.g., hormones like cortisol)</a:t>
            </a:r>
            <a:endParaRPr lang="en-US" sz="2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1066799"/>
          </a:xfrm>
        </p:spPr>
        <p:txBody>
          <a:bodyPr/>
          <a:lstStyle/>
          <a:p>
            <a:r>
              <a:rPr lang="en-US" sz="42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2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087577"/>
            <a:ext cx="4143008" cy="2485411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8610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66"/>
              </a:buClr>
              <a:buSzPct val="95000"/>
              <a:buFont typeface="Arial" pitchFamily="34" charset="0"/>
              <a:buChar char="•"/>
            </a:pPr>
            <a:r>
              <a:rPr lang="en-US" sz="2600" dirty="0" smtClean="0"/>
              <a:t>Early adverse experiences affect brain development</a:t>
            </a:r>
          </a:p>
          <a:p>
            <a:pPr marL="914400" lvl="1" indent="-4572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400" dirty="0" smtClean="0"/>
              <a:t>Average expectable environment (Heinz Hartmann)</a:t>
            </a:r>
          </a:p>
          <a:p>
            <a:pPr marL="1371600" lvl="2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/>
              <a:t>Species-specific ranges of environmental conditions that facilitate normative development</a:t>
            </a:r>
          </a:p>
          <a:p>
            <a:pPr marL="1371600" lvl="2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/>
              <a:t>Different average expectable environments at different ages</a:t>
            </a:r>
          </a:p>
          <a:p>
            <a:pPr marL="1371600" lvl="2" indent="-4572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/>
              <a:t>Secure base and exploration (</a:t>
            </a:r>
            <a:r>
              <a:rPr lang="en-US" sz="2200" dirty="0" err="1" smtClean="0"/>
              <a:t>Bowlby</a:t>
            </a:r>
            <a:r>
              <a:rPr lang="en-US" sz="2200" dirty="0" smtClean="0"/>
              <a:t>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1609" y="3962400"/>
            <a:ext cx="4543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</a:rPr>
              <a:t>Input from social environment</a:t>
            </a:r>
            <a:r>
              <a:rPr lang="en-US" sz="2400" dirty="0" smtClean="0">
                <a:latin typeface="Baskerville Old Face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Baskerville Old Face" pitchFamily="18" charset="0"/>
                <a:sym typeface="Wingdings" pitchFamily="2" charset="2"/>
              </a:rPr>
              <a:t>cytoacrchitecture</a:t>
            </a:r>
            <a:r>
              <a:rPr lang="en-US" sz="2400" dirty="0" smtClean="0">
                <a:latin typeface="Baskerville Old Face" pitchFamily="18" charset="0"/>
                <a:sym typeface="Wingdings" pitchFamily="2" charset="2"/>
              </a:rPr>
              <a:t> of cerebral cortex</a:t>
            </a:r>
          </a:p>
          <a:p>
            <a:pPr marL="342900" indent="-34290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400" dirty="0" smtClean="0">
                <a:latin typeface="Baskerville Old Face" pitchFamily="18" charset="0"/>
                <a:sym typeface="Wingdings" pitchFamily="2" charset="2"/>
              </a:rPr>
              <a:t>Early stresses condition young neural networks to produce cascading effects in later development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1143000"/>
          </a:xfrm>
        </p:spPr>
        <p:txBody>
          <a:bodyPr/>
          <a:lstStyle/>
          <a:p>
            <a:r>
              <a:rPr lang="en-US" sz="42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2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adverse experiences affect brain development (cont’d)</a:t>
            </a:r>
          </a:p>
          <a:p>
            <a:pPr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Maltreated children have smaller brains, neuronal loss, slow startle response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period is of importance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maltreatment is of importance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differences in maltreated children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– smaller corpus callosum associated with sexual abuse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– slower and less intense startle response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Maltreated children have suppressed cortisol levels; habituation to high stress (affects cognition, memory, and emotion)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 helps people to manage stressful experiences competently, physiologically, and behaviorally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hormones affect the expression of genes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34440" lvl="4" indent="0">
              <a:buClr>
                <a:srgbClr val="FFFF66"/>
              </a:buClr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34440" lvl="4" indent="0">
              <a:buClr>
                <a:srgbClr val="FFFF66"/>
              </a:buClr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34440" lvl="4" indent="0">
              <a:buClr>
                <a:srgbClr val="FFFF66"/>
              </a:buClr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34440" lvl="4" indent="0">
              <a:buClr>
                <a:srgbClr val="FFFF66"/>
              </a:buClr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6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534400" cy="990600"/>
          </a:xfrm>
        </p:spPr>
        <p:txBody>
          <a:bodyPr/>
          <a:lstStyle/>
          <a:p>
            <a:r>
              <a:rPr lang="en-US" sz="42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2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03" y="2362200"/>
            <a:ext cx="3051928" cy="2895600"/>
          </a:xfrm>
          <a:prstGeom prst="rect">
            <a:avLst/>
          </a:prstGeom>
          <a:ln w="25400">
            <a:solidFill>
              <a:srgbClr val="FFFF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126545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Early adverse experiences affect brain development (cont’d)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9465"/>
            <a:ext cx="5181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66"/>
              </a:buClr>
              <a:buSzPct val="95000"/>
              <a:buFont typeface="Wingdings" pitchFamily="2" charset="2"/>
              <a:buChar char="§"/>
            </a:pPr>
            <a:r>
              <a:rPr lang="en-US" sz="2400" dirty="0" smtClean="0"/>
              <a:t>Maltreated children have hostile attribution bias (Ken Dodge)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dirty="0" smtClean="0"/>
              <a:t>Maltreatment affects interpretation of ambiguous stimuli (e.g., faces, vignettes)</a:t>
            </a:r>
          </a:p>
          <a:p>
            <a:pPr marL="800100" lvl="1" indent="-342900">
              <a:buClr>
                <a:srgbClr val="FFFF66"/>
              </a:buClr>
              <a:buSzPct val="95000"/>
              <a:buFont typeface="Courier New" pitchFamily="49" charset="0"/>
              <a:buChar char="o"/>
            </a:pPr>
            <a:r>
              <a:rPr lang="en-US" sz="2200" i="1" dirty="0" smtClean="0"/>
              <a:t>Transference</a:t>
            </a:r>
            <a:r>
              <a:rPr lang="en-US" sz="2200" dirty="0" smtClean="0"/>
              <a:t> – “responding in this fashion may provide maladaptive solutions when employed outside of the maltreating situation and may contribute to their social-cognitive difficulties and increased risk for…psychopathology.” (p. 47)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00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82637"/>
          </a:xfrm>
        </p:spPr>
        <p:txBody>
          <a:bodyPr/>
          <a:lstStyle/>
          <a:p>
            <a:r>
              <a:rPr lang="en-US" sz="4200" dirty="0" smtClean="0">
                <a:solidFill>
                  <a:srgbClr val="FFFF66"/>
                </a:solidFill>
                <a:latin typeface="Baskerville Old Face" pitchFamily="18" charset="0"/>
              </a:rPr>
              <a:t>Multiple-Levels-of Analysis Perspective</a:t>
            </a:r>
            <a:endParaRPr lang="en-US" sz="4200" dirty="0">
              <a:solidFill>
                <a:srgbClr val="FFFF66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/>
          <a:lstStyle/>
          <a:p>
            <a:pPr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/>
              <a:t>Resilience from a multiple-levels-of analysis perspective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/>
              <a:t>Definition: “an individual’s attainment of positive adaptation and competent functioning despite the experience of chronic stress or detrimental circumstances.” (p. 47)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err="1" smtClean="0"/>
              <a:t>Multifinality</a:t>
            </a:r>
            <a:r>
              <a:rPr lang="en-US" dirty="0" smtClean="0"/>
              <a:t> and </a:t>
            </a:r>
            <a:r>
              <a:rPr lang="en-US" dirty="0" err="1" smtClean="0"/>
              <a:t>equifinality</a:t>
            </a:r>
            <a:r>
              <a:rPr lang="en-US" dirty="0" smtClean="0"/>
              <a:t> also operate in resilience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/>
              <a:t>Resilient children can also transform their social environments</a:t>
            </a:r>
          </a:p>
          <a:p>
            <a:pPr lvl="0"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Preventive Interventions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Bidirectional transactions between different levels of organismic organization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Environment (including intervention) influences biology</a:t>
            </a:r>
          </a:p>
          <a:p>
            <a:pPr lvl="4"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Biology (including medication) influences environment</a:t>
            </a:r>
          </a:p>
          <a:p>
            <a:pPr lvl="2">
              <a:buClr>
                <a:srgbClr val="FFFF66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Influence of preventive interventions on repair of biological </a:t>
            </a:r>
            <a:r>
              <a:rPr lang="en-US" dirty="0" err="1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sequelae</a:t>
            </a:r>
            <a:r>
              <a:rPr lang="en-US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 is little understood.</a:t>
            </a:r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1234440" lvl="4" indent="0">
              <a:buClr>
                <a:srgbClr val="FFFF66"/>
              </a:buClr>
              <a:buNone/>
            </a:pPr>
            <a:endParaRPr lang="en-US" sz="1800" dirty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marL="640080" lvl="2" indent="0">
              <a:buClr>
                <a:srgbClr val="FFFF66"/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272</TotalTime>
  <Words>876</Words>
  <Application>Microsoft Office PowerPoint</Application>
  <PresentationFormat>On-screen Show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Child &amp; Adolescent Psychopathology</vt:lpstr>
      <vt:lpstr>Multiple-Levels-of Analysis Perspective</vt:lpstr>
      <vt:lpstr>Multiple-Levels-of Analysis Perspective</vt:lpstr>
      <vt:lpstr>Multiple-Levels-of Analysis Perspective</vt:lpstr>
      <vt:lpstr>Multiple-Levels-of Analysis Perspective</vt:lpstr>
      <vt:lpstr>Multiple-Levels-of Analysis Perspective</vt:lpstr>
      <vt:lpstr>Multiple-Levels-of Analysis Perspective</vt:lpstr>
      <vt:lpstr>Multiple-Levels-of Analysis Perspective</vt:lpstr>
      <vt:lpstr>Multiple-Levels-of Analysis Perspective</vt:lpstr>
      <vt:lpstr>Genetic &amp; Environmental Influences on Behavior</vt:lpstr>
      <vt:lpstr>Genetic &amp; Environmental Influences on Behavior</vt:lpstr>
      <vt:lpstr>Genetic &amp; Environmental Influences on Behavior</vt:lpstr>
      <vt:lpstr>Genetics &amp; Environmental Influences on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&amp; Adolescent Psychopathology</dc:title>
  <dc:creator>Brianna</dc:creator>
  <cp:lastModifiedBy>Brianna</cp:lastModifiedBy>
  <cp:revision>27</cp:revision>
  <dcterms:created xsi:type="dcterms:W3CDTF">2010-09-22T22:40:14Z</dcterms:created>
  <dcterms:modified xsi:type="dcterms:W3CDTF">2010-09-23T03:12:15Z</dcterms:modified>
</cp:coreProperties>
</file>