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07B078D-93B7-45CE-AB86-ED4C037AB86D}" type="datetimeFigureOut">
              <a:rPr lang="en-US"/>
              <a:pPr>
                <a:defRPr/>
              </a:pPr>
              <a:t>12/15/2010</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2430264-1D5B-4FF6-9147-B407D78DBB40}" type="slidenum">
              <a:rPr lang="en-US"/>
              <a:pPr>
                <a:defRPr/>
              </a:pPr>
              <a:t>‹#›</a:t>
            </a:fld>
            <a:endParaRPr lang="en-US"/>
          </a:p>
        </p:txBody>
      </p:sp>
    </p:spTree>
    <p:extLst>
      <p:ext uri="{BB962C8B-B14F-4D97-AF65-F5344CB8AC3E}">
        <p14:creationId xmlns:p14="http://schemas.microsoft.com/office/powerpoint/2010/main" val="236226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760A1E6-2ED6-4388-9583-5A3EB16D2AF6}" type="datetimeFigureOut">
              <a:rPr lang="en-US"/>
              <a:pPr>
                <a:defRPr/>
              </a:pPr>
              <a:t>12/15/2010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5A869B-97F4-4FDA-8499-81F119BF7311}" type="slidenum">
              <a:rPr lang="en-US"/>
              <a:pPr>
                <a:defRPr/>
              </a:pPr>
              <a:t>‹#›</a:t>
            </a:fld>
            <a:endParaRPr lang="en-US"/>
          </a:p>
        </p:txBody>
      </p:sp>
    </p:spTree>
    <p:extLst>
      <p:ext uri="{BB962C8B-B14F-4D97-AF65-F5344CB8AC3E}">
        <p14:creationId xmlns:p14="http://schemas.microsoft.com/office/powerpoint/2010/main" val="196674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097EAE25-E56F-4EA2-970A-56CBC97FA8B5}" type="datetimeFigureOut">
              <a:rPr lang="en-US"/>
              <a:pPr>
                <a:defRPr/>
              </a:pPr>
              <a:t>12/15/2010</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564B5CD1-BF72-4DFB-910E-700B1365084D}" type="slidenum">
              <a:rPr lang="en-US"/>
              <a:pPr>
                <a:defRPr/>
              </a:pPr>
              <a:t>‹#›</a:t>
            </a:fld>
            <a:endParaRPr lang="en-US"/>
          </a:p>
        </p:txBody>
      </p:sp>
    </p:spTree>
    <p:extLst>
      <p:ext uri="{BB962C8B-B14F-4D97-AF65-F5344CB8AC3E}">
        <p14:creationId xmlns:p14="http://schemas.microsoft.com/office/powerpoint/2010/main" val="134052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9F9783B-D75F-4CD2-AC44-FC44D76914E0}" type="datetimeFigureOut">
              <a:rPr lang="en-US"/>
              <a:pPr>
                <a:defRPr/>
              </a:pPr>
              <a:t>12/15/2010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65478AA-FF00-41B5-91A1-1C3D34A5680D}" type="slidenum">
              <a:rPr lang="en-US"/>
              <a:pPr>
                <a:defRPr/>
              </a:pPr>
              <a:t>‹#›</a:t>
            </a:fld>
            <a:endParaRPr lang="en-US"/>
          </a:p>
        </p:txBody>
      </p:sp>
    </p:spTree>
    <p:extLst>
      <p:ext uri="{BB962C8B-B14F-4D97-AF65-F5344CB8AC3E}">
        <p14:creationId xmlns:p14="http://schemas.microsoft.com/office/powerpoint/2010/main" val="227317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C699673B-6631-4A3F-BA5E-857E17B01238}" type="datetimeFigureOut">
              <a:rPr lang="en-US"/>
              <a:pPr>
                <a:defRPr/>
              </a:pPr>
              <a:t>12/15/2010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9BCE290-1232-4646-A7C1-E3F55192B0CA}"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5081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1CDCC4F4-2AF7-4ED6-BFED-B35FE9CABBCF}" type="datetimeFigureOut">
              <a:rPr lang="en-US"/>
              <a:pPr>
                <a:defRPr/>
              </a:pPr>
              <a:t>12/15/2010</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97219F2F-F01D-4FA4-B4E9-4BAE6F7CE3A0}"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9165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9B2E7E9D-4172-4EBC-AA87-911CD73E731B}" type="datetimeFigureOut">
              <a:rPr lang="en-US"/>
              <a:pPr>
                <a:defRPr/>
              </a:pPr>
              <a:t>12/15/2010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3E79DD59-1E07-4F86-AD69-8DA06AD857D4}"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6731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C4733C8-4AA6-4D46-A835-86420633ADD0}" type="datetimeFigureOut">
              <a:rPr lang="en-US"/>
              <a:pPr>
                <a:defRPr/>
              </a:pPr>
              <a:t>12/15/2010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91A5FCD-8861-4D5F-86BF-034457446C75}" type="slidenum">
              <a:rPr lang="en-US"/>
              <a:pPr>
                <a:defRPr/>
              </a:pPr>
              <a:t>‹#›</a:t>
            </a:fld>
            <a:endParaRPr lang="en-US"/>
          </a:p>
        </p:txBody>
      </p:sp>
    </p:spTree>
    <p:extLst>
      <p:ext uri="{BB962C8B-B14F-4D97-AF65-F5344CB8AC3E}">
        <p14:creationId xmlns:p14="http://schemas.microsoft.com/office/powerpoint/2010/main" val="94303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D31382B-DC7B-47A5-B68F-3FCDC312B62C}" type="datetimeFigureOut">
              <a:rPr lang="en-US"/>
              <a:pPr>
                <a:defRPr/>
              </a:pPr>
              <a:t>12/15/2010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DF522BFA-6915-4CC9-8AD9-D7FADF6314E4}" type="slidenum">
              <a:rPr lang="en-US"/>
              <a:pPr>
                <a:defRPr/>
              </a:pPr>
              <a:t>‹#›</a:t>
            </a:fld>
            <a:endParaRPr lang="en-US"/>
          </a:p>
        </p:txBody>
      </p:sp>
    </p:spTree>
    <p:extLst>
      <p:ext uri="{BB962C8B-B14F-4D97-AF65-F5344CB8AC3E}">
        <p14:creationId xmlns:p14="http://schemas.microsoft.com/office/powerpoint/2010/main" val="190317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3A2DF77-0A07-41B2-B8A4-496330E44033}" type="datetimeFigureOut">
              <a:rPr lang="en-US"/>
              <a:pPr>
                <a:defRPr/>
              </a:pPr>
              <a:t>12/15/2010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7F93364-0169-453B-A7D4-57D13DAB8501}" type="slidenum">
              <a:rPr lang="en-US"/>
              <a:pPr>
                <a:defRPr/>
              </a:pPr>
              <a:t>‹#›</a:t>
            </a:fld>
            <a:endParaRPr lang="en-US"/>
          </a:p>
        </p:txBody>
      </p:sp>
    </p:spTree>
    <p:extLst>
      <p:ext uri="{BB962C8B-B14F-4D97-AF65-F5344CB8AC3E}">
        <p14:creationId xmlns:p14="http://schemas.microsoft.com/office/powerpoint/2010/main" val="414588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5D86D3C7-11F2-47C3-8397-D31A1A27F30B}" type="datetimeFigureOut">
              <a:rPr lang="en-US"/>
              <a:pPr>
                <a:defRPr/>
              </a:pPr>
              <a:t>12/15/2010</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29E144A-03A5-4B55-A37F-4FE989C6758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3062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724D3B1D-A577-401A-92CB-5200AB7B14DB}" type="datetimeFigureOut">
              <a:rPr lang="en-US"/>
              <a:pPr>
                <a:defRPr/>
              </a:pPr>
              <a:t>12/15/2010</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6E43A163-373A-4BB6-BF5F-320322D43E2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0" r:id="rId6"/>
    <p:sldLayoutId id="2147483777" r:id="rId7"/>
    <p:sldLayoutId id="2147483771" r:id="rId8"/>
    <p:sldLayoutId id="2147483778" r:id="rId9"/>
    <p:sldLayoutId id="2147483772" r:id="rId10"/>
    <p:sldLayoutId id="214748377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8CDD7"/>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0BEAF"/>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648200"/>
            <a:ext cx="8610600" cy="1447800"/>
          </a:xfrm>
        </p:spPr>
        <p:txBody>
          <a:bodyPr anchor="ctr">
            <a:normAutofit/>
          </a:bodyPr>
          <a:lstStyle/>
          <a:p>
            <a:pPr algn="r" eaLnBrk="1" fontAlgn="auto" hangingPunct="1">
              <a:spcAft>
                <a:spcPts val="0"/>
              </a:spcAft>
              <a:defRPr/>
            </a:pPr>
            <a:r>
              <a:rPr lang="en-US" sz="2800" dirty="0" smtClean="0">
                <a:latin typeface="FrankRuehl" pitchFamily="34" charset="-79"/>
                <a:cs typeface="FrankRuehl" pitchFamily="34" charset="-79"/>
              </a:rPr>
              <a:t>The Relationship of Adoption and Attachment in Adolescence</a:t>
            </a:r>
            <a:endParaRPr lang="en-US" sz="2800" dirty="0">
              <a:latin typeface="FrankRuehl" pitchFamily="34" charset="-79"/>
              <a:cs typeface="FrankRuehl" pitchFamily="34" charset="-79"/>
            </a:endParaRPr>
          </a:p>
        </p:txBody>
      </p:sp>
      <p:sp>
        <p:nvSpPr>
          <p:cNvPr id="9219" name="Subtitle 2"/>
          <p:cNvSpPr>
            <a:spLocks noGrp="1"/>
          </p:cNvSpPr>
          <p:nvPr>
            <p:ph type="subTitle" idx="1"/>
          </p:nvPr>
        </p:nvSpPr>
        <p:spPr>
          <a:xfrm>
            <a:off x="2133600" y="6248400"/>
            <a:ext cx="7010400" cy="609600"/>
          </a:xfrm>
        </p:spPr>
        <p:txBody>
          <a:bodyPr>
            <a:normAutofit fontScale="70000" lnSpcReduction="20000"/>
          </a:bodyPr>
          <a:lstStyle/>
          <a:p>
            <a:pPr algn="r" eaLnBrk="1" hangingPunct="1">
              <a:defRPr/>
            </a:pPr>
            <a:r>
              <a:rPr lang="en-US" sz="2400" smtClean="0">
                <a:latin typeface="FrankRuehl" pitchFamily="34" charset="-79"/>
                <a:cs typeface="FrankRuehl" pitchFamily="34" charset="-79"/>
              </a:rPr>
              <a:t>A Moderator for Risk for Borderline Features in Teens-A Comparison Study</a:t>
            </a:r>
            <a:r>
              <a:rPr lang="en-US" sz="2000" smtClean="0">
                <a:latin typeface="FrankRuehl" pitchFamily="34" charset="-79"/>
                <a:cs typeface="FrankRuehl" pitchFamily="34" charset="-79"/>
              </a:rPr>
              <a:t/>
            </a:r>
            <a:br>
              <a:rPr lang="en-US" sz="2000" smtClean="0">
                <a:latin typeface="FrankRuehl" pitchFamily="34" charset="-79"/>
                <a:cs typeface="FrankRuehl" pitchFamily="34" charset="-79"/>
              </a:rPr>
            </a:br>
            <a:endParaRPr lang="en-US" sz="2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smtClean="0">
                <a:latin typeface="FrankRuehl" pitchFamily="34" charset="-79"/>
                <a:cs typeface="FrankRuehl" pitchFamily="34" charset="-79"/>
              </a:rPr>
              <a:t>Discussion</a:t>
            </a:r>
          </a:p>
        </p:txBody>
      </p:sp>
      <p:sp>
        <p:nvSpPr>
          <p:cNvPr id="18435" name="Content Placeholder 2"/>
          <p:cNvSpPr>
            <a:spLocks noGrp="1"/>
          </p:cNvSpPr>
          <p:nvPr>
            <p:ph sz="quarter" idx="1"/>
          </p:nvPr>
        </p:nvSpPr>
        <p:spPr>
          <a:xfrm>
            <a:off x="152400" y="1447800"/>
            <a:ext cx="4724400" cy="5410200"/>
          </a:xfrm>
        </p:spPr>
        <p:txBody>
          <a:bodyPr/>
          <a:lstStyle/>
          <a:p>
            <a:pPr lvl="1" eaLnBrk="1" hangingPunct="1">
              <a:buFont typeface="Wingdings 2" pitchFamily="18" charset="2"/>
              <a:buNone/>
            </a:pPr>
            <a:r>
              <a:rPr lang="en-US" b="1" smtClean="0">
                <a:latin typeface="FrankRuehl" pitchFamily="34" charset="-79"/>
                <a:cs typeface="FrankRuehl" pitchFamily="34" charset="-79"/>
              </a:rPr>
              <a:t>      Significant findings</a:t>
            </a:r>
          </a:p>
          <a:p>
            <a:pPr eaLnBrk="1" hangingPunct="1">
              <a:buFont typeface="Wingdings" pitchFamily="2" charset="2"/>
              <a:buChar char="v"/>
            </a:pPr>
            <a:r>
              <a:rPr lang="en-US" sz="2000" smtClean="0">
                <a:latin typeface="FrankRuehl" pitchFamily="34" charset="-79"/>
                <a:cs typeface="FrankRuehl" pitchFamily="34" charset="-79"/>
              </a:rPr>
              <a:t>Demonstrates an increased risk- possibly found in the double loss</a:t>
            </a:r>
          </a:p>
          <a:p>
            <a:pPr lvl="1" eaLnBrk="1" hangingPunct="1">
              <a:buFont typeface="Wingdings" pitchFamily="2" charset="2"/>
              <a:buChar char="v"/>
            </a:pPr>
            <a:r>
              <a:rPr lang="en-US" sz="1600" smtClean="0">
                <a:latin typeface="FrankRuehl" pitchFamily="34" charset="-79"/>
                <a:cs typeface="FrankRuehl" pitchFamily="34" charset="-79"/>
              </a:rPr>
              <a:t> early disruption in attachment, facilitated by negative adoptive environment  (a/ambivalent infant + preoccupied parent= preoccupied teen)</a:t>
            </a:r>
          </a:p>
          <a:p>
            <a:pPr lvl="1" eaLnBrk="1" hangingPunct="1">
              <a:buFont typeface="Wingdings" pitchFamily="2" charset="2"/>
              <a:buChar char="v"/>
            </a:pPr>
            <a:r>
              <a:rPr lang="en-US" sz="1600" smtClean="0">
                <a:latin typeface="FrankRuehl" pitchFamily="34" charset="-79"/>
                <a:cs typeface="FrankRuehl" pitchFamily="34" charset="-79"/>
              </a:rPr>
              <a:t>We still expect to see significance in the  preoccupation &amp; unresolved status in the NA group because of the insecure attachment trajectory</a:t>
            </a:r>
          </a:p>
          <a:p>
            <a:pPr lvl="1" eaLnBrk="1" hangingPunct="1">
              <a:buFont typeface="Wingdings" pitchFamily="2" charset="2"/>
              <a:buChar char="v"/>
            </a:pPr>
            <a:r>
              <a:rPr lang="en-US" sz="1600" smtClean="0">
                <a:latin typeface="FrankRuehl" pitchFamily="34" charset="-79"/>
                <a:cs typeface="FrankRuehl" pitchFamily="34" charset="-79"/>
              </a:rPr>
              <a:t> stronger significance in the adoptive preoccupied group, indicating an additional risk involved; ambivalence in parent child dyad suggests a diathesis for  either success or problems</a:t>
            </a:r>
          </a:p>
          <a:p>
            <a:pPr marL="547688" lvl="2" eaLnBrk="1" hangingPunct="1">
              <a:buFont typeface="Wingdings" pitchFamily="2" charset="2"/>
              <a:buChar char="v"/>
            </a:pPr>
            <a:r>
              <a:rPr lang="en-US" sz="1600" smtClean="0">
                <a:latin typeface="FrankRuehl" pitchFamily="34" charset="-79"/>
                <a:cs typeface="FrankRuehl" pitchFamily="34" charset="-79"/>
              </a:rPr>
              <a:t>A/Preoccupied group: possible problems within dyad in constructing dual narrative to build cohesive identity-promoting understanding of issues  arising in adoption</a:t>
            </a:r>
          </a:p>
          <a:p>
            <a:pPr lvl="1" eaLnBrk="1" hangingPunct="1">
              <a:buFont typeface="Wingdings 2" pitchFamily="18" charset="2"/>
              <a:buNone/>
            </a:pPr>
            <a:endParaRPr lang="en-US" sz="1700" smtClean="0">
              <a:latin typeface="FrankRuehl" pitchFamily="34" charset="-79"/>
              <a:cs typeface="FrankRuehl" pitchFamily="34" charset="-79"/>
            </a:endParaRPr>
          </a:p>
        </p:txBody>
      </p:sp>
      <p:sp>
        <p:nvSpPr>
          <p:cNvPr id="18436" name="Content Placeholder 3"/>
          <p:cNvSpPr>
            <a:spLocks noGrp="1"/>
          </p:cNvSpPr>
          <p:nvPr>
            <p:ph sz="quarter" idx="2"/>
          </p:nvPr>
        </p:nvSpPr>
        <p:spPr>
          <a:xfrm>
            <a:off x="4800600" y="1447800"/>
            <a:ext cx="4343400" cy="5268913"/>
          </a:xfrm>
        </p:spPr>
        <p:txBody>
          <a:bodyPr lIns="0"/>
          <a:lstStyle/>
          <a:p>
            <a:pPr eaLnBrk="1" hangingPunct="1">
              <a:buFont typeface="Wingdings" pitchFamily="2" charset="2"/>
              <a:buNone/>
              <a:defRPr/>
            </a:pPr>
            <a:r>
              <a:rPr lang="en-US" sz="2800" b="1" dirty="0" smtClean="0">
                <a:latin typeface="FrankRuehl" pitchFamily="34" charset="-79"/>
                <a:cs typeface="FrankRuehl" pitchFamily="34" charset="-79"/>
              </a:rPr>
              <a:t>	Insignificant findings</a:t>
            </a:r>
          </a:p>
          <a:p>
            <a:pPr eaLnBrk="1" hangingPunct="1">
              <a:buFont typeface="Wingdings" pitchFamily="2" charset="2"/>
              <a:buChar char="v"/>
              <a:defRPr/>
            </a:pPr>
            <a:r>
              <a:rPr lang="en-US" sz="2000" dirty="0" smtClean="0">
                <a:latin typeface="FrankRuehl" pitchFamily="34" charset="-79"/>
                <a:cs typeface="FrankRuehl" pitchFamily="34" charset="-79"/>
              </a:rPr>
              <a:t>Attachment Theory continues to be supported </a:t>
            </a:r>
          </a:p>
          <a:p>
            <a:pPr lvl="1" eaLnBrk="1" hangingPunct="1">
              <a:buFont typeface="Wingdings" pitchFamily="2" charset="2"/>
              <a:buChar char="v"/>
              <a:defRPr/>
            </a:pPr>
            <a:r>
              <a:rPr lang="en-US" sz="1700" dirty="0" smtClean="0">
                <a:latin typeface="FrankRuehl" pitchFamily="34" charset="-79"/>
                <a:cs typeface="FrankRuehl" pitchFamily="34" charset="-79"/>
              </a:rPr>
              <a:t>The balance of significance between attachment status in each group indicates that  in the attachment relationship that may predict risk for children, regardless of birth status</a:t>
            </a:r>
          </a:p>
          <a:p>
            <a:pPr marL="274320" lvl="1" eaLnBrk="1" hangingPunct="1">
              <a:buFont typeface="Wingdings" pitchFamily="2" charset="2"/>
              <a:buChar char="v"/>
              <a:defRPr/>
            </a:pPr>
            <a:r>
              <a:rPr lang="en-US" sz="2000" dirty="0" smtClean="0">
                <a:latin typeface="FrankRuehl" pitchFamily="34" charset="-79"/>
                <a:cs typeface="FrankRuehl" pitchFamily="34" charset="-79"/>
              </a:rPr>
              <a:t>Indicates further exploration on the etiology of increased risk for adopted individuals (see in prior research)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idx="1"/>
          </p:nvPr>
        </p:nvSpPr>
        <p:spPr>
          <a:xfrm>
            <a:off x="152400" y="2667000"/>
            <a:ext cx="8991600" cy="4191000"/>
          </a:xfrm>
        </p:spPr>
        <p:txBody>
          <a:bodyPr/>
          <a:lstStyle/>
          <a:p>
            <a:pPr eaLnBrk="1" hangingPunct="1">
              <a:buFont typeface="Wingdings" pitchFamily="2" charset="2"/>
              <a:buChar char="v"/>
            </a:pPr>
            <a:r>
              <a:rPr lang="en-US" sz="2000" smtClean="0">
                <a:latin typeface="FrankRuehl" pitchFamily="34" charset="-79"/>
                <a:cs typeface="FrankRuehl" pitchFamily="34" charset="-79"/>
              </a:rPr>
              <a:t> </a:t>
            </a:r>
            <a:r>
              <a:rPr lang="en-US" sz="2200" smtClean="0">
                <a:latin typeface="FrankRuehl" pitchFamily="34" charset="-79"/>
                <a:cs typeface="FrankRuehl" pitchFamily="34" charset="-79"/>
              </a:rPr>
              <a:t>Sample was small; adoptee group was not large enough to get a clear understanding of moderating risk  pertinent to them </a:t>
            </a:r>
          </a:p>
          <a:p>
            <a:pPr eaLnBrk="1" hangingPunct="1">
              <a:buFont typeface="Wingdings" pitchFamily="2" charset="2"/>
              <a:buChar char="v"/>
            </a:pPr>
            <a:r>
              <a:rPr lang="en-US" sz="2200" smtClean="0">
                <a:latin typeface="FrankRuehl" pitchFamily="34" charset="-79"/>
                <a:cs typeface="FrankRuehl" pitchFamily="34" charset="-79"/>
              </a:rPr>
              <a:t> Clinical sample; broader, non-clinical sample might delineate the differences between groups more clearly</a:t>
            </a:r>
          </a:p>
          <a:p>
            <a:pPr eaLnBrk="1" hangingPunct="1">
              <a:buFont typeface="Wingdings" pitchFamily="2" charset="2"/>
              <a:buChar char="v"/>
            </a:pPr>
            <a:r>
              <a:rPr lang="en-US" sz="2200" smtClean="0">
                <a:latin typeface="FrankRuehl" pitchFamily="34" charset="-79"/>
                <a:cs typeface="FrankRuehl" pitchFamily="34" charset="-79"/>
              </a:rPr>
              <a:t> Ethnicity is skewed to Caucasian group; broader reach for larger sample size would be better to capture larger range of ethnic groups</a:t>
            </a:r>
          </a:p>
          <a:p>
            <a:pPr eaLnBrk="1" hangingPunct="1">
              <a:buFont typeface="Wingdings" pitchFamily="2" charset="2"/>
              <a:buChar char="v"/>
            </a:pPr>
            <a:r>
              <a:rPr lang="en-US" sz="2200" smtClean="0">
                <a:latin typeface="FrankRuehl" pitchFamily="34" charset="-79"/>
                <a:cs typeface="FrankRuehl" pitchFamily="34" charset="-79"/>
              </a:rPr>
              <a:t>Gender differences: clearly, larger numbers of females in both  groups were present</a:t>
            </a:r>
          </a:p>
          <a:p>
            <a:pPr eaLnBrk="1" hangingPunct="1">
              <a:buFont typeface="Wingdings" pitchFamily="2" charset="2"/>
              <a:buChar char="v"/>
            </a:pPr>
            <a:r>
              <a:rPr lang="en-US" sz="2200" smtClean="0">
                <a:latin typeface="FrankRuehl" pitchFamily="34" charset="-79"/>
                <a:cs typeface="FrankRuehl" pitchFamily="34" charset="-79"/>
              </a:rPr>
              <a:t> Study does not assess other contributing factors to these features, such as possible trauma post-adoption, relational violence, sibling relationships, substance use, etc.</a:t>
            </a:r>
          </a:p>
        </p:txBody>
      </p:sp>
      <p:sp>
        <p:nvSpPr>
          <p:cNvPr id="19459" name="Title 2"/>
          <p:cNvSpPr>
            <a:spLocks noGrp="1"/>
          </p:cNvSpPr>
          <p:nvPr>
            <p:ph type="title"/>
          </p:nvPr>
        </p:nvSpPr>
        <p:spPr/>
        <p:txBody>
          <a:bodyPr/>
          <a:lstStyle/>
          <a:p>
            <a:pPr algn="ctr" eaLnBrk="1" hangingPunct="1"/>
            <a:r>
              <a:rPr lang="en-US" smtClean="0">
                <a:latin typeface="FrankRuehl" pitchFamily="34" charset="-79"/>
                <a:cs typeface="FrankRuehl" pitchFamily="34" charset="-79"/>
              </a:rPr>
              <a:t>Study Limitations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z="3600" smtClean="0">
                <a:latin typeface="FrankRuehl" pitchFamily="34" charset="-79"/>
                <a:cs typeface="FrankRuehl" pitchFamily="34" charset="-79"/>
              </a:rPr>
              <a:t>Reasons for Study-General</a:t>
            </a:r>
          </a:p>
        </p:txBody>
      </p:sp>
      <p:sp>
        <p:nvSpPr>
          <p:cNvPr id="10243" name="Content Placeholder 3"/>
          <p:cNvSpPr>
            <a:spLocks noGrp="1"/>
          </p:cNvSpPr>
          <p:nvPr>
            <p:ph sz="quarter" idx="1"/>
          </p:nvPr>
        </p:nvSpPr>
        <p:spPr>
          <a:xfrm>
            <a:off x="152400" y="1295400"/>
            <a:ext cx="8991600" cy="5334000"/>
          </a:xfrm>
        </p:spPr>
        <p:txBody>
          <a:bodyPr anchor="ctr"/>
          <a:lstStyle/>
          <a:p>
            <a:pPr eaLnBrk="1" hangingPunct="1">
              <a:buFont typeface="Wingdings" pitchFamily="2" charset="2"/>
              <a:buNone/>
            </a:pPr>
            <a:r>
              <a:rPr lang="en-US" sz="2400" smtClean="0">
                <a:latin typeface="FrankRuehl" pitchFamily="34" charset="-79"/>
                <a:cs typeface="FrankRuehl" pitchFamily="34" charset="-79"/>
              </a:rPr>
              <a:t>Previous adoption studies have focused on :</a:t>
            </a:r>
          </a:p>
          <a:p>
            <a:pPr lvl="1" eaLnBrk="1" hangingPunct="1">
              <a:buFont typeface="Wingdings" pitchFamily="2" charset="2"/>
              <a:buChar char="v"/>
            </a:pPr>
            <a:r>
              <a:rPr lang="en-US" sz="2200" smtClean="0">
                <a:latin typeface="FrankRuehl" pitchFamily="34" charset="-79"/>
                <a:cs typeface="FrankRuehl" pitchFamily="34" charset="-79"/>
              </a:rPr>
              <a:t>generalized studies comparing adoptees to their non-adoptee counterparts only across developmental domains: school achievement, physical health, social development capacity </a:t>
            </a:r>
          </a:p>
          <a:p>
            <a:pPr lvl="1" eaLnBrk="1" hangingPunct="1">
              <a:buFont typeface="Wingdings" pitchFamily="2" charset="2"/>
              <a:buChar char="v"/>
            </a:pPr>
            <a:r>
              <a:rPr lang="en-US" sz="2200" smtClean="0">
                <a:latin typeface="FrankRuehl" pitchFamily="34" charset="-79"/>
                <a:cs typeface="FrankRuehl" pitchFamily="34" charset="-79"/>
              </a:rPr>
              <a:t>current identity studies in adoption have included the adoption triad (birth parents, adoptive parents and adoptees) within a context of a family system, openness and access to information; not the individual adoptee</a:t>
            </a:r>
          </a:p>
          <a:p>
            <a:pPr lvl="1" eaLnBrk="1" hangingPunct="1">
              <a:buFont typeface="Wingdings" pitchFamily="2" charset="2"/>
              <a:buChar char="v"/>
            </a:pPr>
            <a:r>
              <a:rPr lang="en-US" sz="2200" smtClean="0">
                <a:latin typeface="FrankRuehl" pitchFamily="34" charset="-79"/>
                <a:cs typeface="FrankRuehl" pitchFamily="34" charset="-79"/>
              </a:rPr>
              <a:t>cross-cultural studies looking at impact of international adoptions</a:t>
            </a:r>
          </a:p>
          <a:p>
            <a:pPr lvl="1" eaLnBrk="1" hangingPunct="1">
              <a:buFont typeface="Wingdings" pitchFamily="2" charset="2"/>
              <a:buChar char="v"/>
            </a:pPr>
            <a:r>
              <a:rPr lang="en-US" sz="2200" smtClean="0">
                <a:latin typeface="FrankRuehl" pitchFamily="34" charset="-79"/>
                <a:cs typeface="FrankRuehl" pitchFamily="34" charset="-79"/>
              </a:rPr>
              <a:t>Use of attachment as a theoretical framework has been primarily in high risk, maltreated samples in late placement adoptions i.e. foster care system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lstStyle/>
          <a:p>
            <a:pPr eaLnBrk="1" hangingPunct="1"/>
            <a:r>
              <a:rPr lang="en-US" sz="3600" smtClean="0">
                <a:latin typeface="FrankRuehl" pitchFamily="34" charset="-79"/>
                <a:cs typeface="FrankRuehl" pitchFamily="34" charset="-79"/>
              </a:rPr>
              <a:t>Reasons for Study-Personal</a:t>
            </a:r>
          </a:p>
        </p:txBody>
      </p:sp>
      <p:sp>
        <p:nvSpPr>
          <p:cNvPr id="5" name="Content Placeholder 4"/>
          <p:cNvSpPr>
            <a:spLocks noGrp="1"/>
          </p:cNvSpPr>
          <p:nvPr>
            <p:ph sz="quarter" idx="1"/>
          </p:nvPr>
        </p:nvSpPr>
        <p:spPr>
          <a:xfrm>
            <a:off x="152400" y="1589088"/>
            <a:ext cx="4495800" cy="5268912"/>
          </a:xfrm>
        </p:spPr>
        <p:txBody>
          <a:bodyPr>
            <a:normAutofit fontScale="92500" lnSpcReduction="10000"/>
          </a:bodyPr>
          <a:lstStyle/>
          <a:p>
            <a:pPr marL="320040" indent="-320040" eaLnBrk="1" fontAlgn="auto" hangingPunct="1">
              <a:spcAft>
                <a:spcPts val="0"/>
              </a:spcAft>
              <a:buFont typeface="Wingdings"/>
              <a:buNone/>
              <a:defRPr/>
            </a:pPr>
            <a:r>
              <a:rPr lang="en-US" sz="2400" dirty="0" smtClean="0">
                <a:latin typeface="FrankRuehl" pitchFamily="34" charset="-79"/>
              </a:rPr>
              <a:t>		Clinical Experience</a:t>
            </a:r>
            <a:r>
              <a:rPr lang="en-US" dirty="0" smtClean="0">
                <a:latin typeface="FrankRuehl" pitchFamily="34" charset="-79"/>
              </a:rPr>
              <a:t>	</a:t>
            </a:r>
          </a:p>
          <a:p>
            <a:pPr marL="320040" indent="-320040" eaLnBrk="1" fontAlgn="auto" hangingPunct="1">
              <a:spcAft>
                <a:spcPts val="0"/>
              </a:spcAft>
              <a:buFont typeface="Wingdings" pitchFamily="2" charset="2"/>
              <a:buChar char="v"/>
              <a:defRPr/>
            </a:pPr>
            <a:r>
              <a:rPr lang="en-US" sz="2200" dirty="0" smtClean="0">
                <a:latin typeface="FrankRuehl" pitchFamily="34" charset="-79"/>
              </a:rPr>
              <a:t>Intakes for adopted children &amp; teens seemed to cluster into 2 groups:</a:t>
            </a:r>
          </a:p>
          <a:p>
            <a:pPr marL="640080" lvl="1" indent="-274320" eaLnBrk="1" fontAlgn="auto" hangingPunct="1">
              <a:spcAft>
                <a:spcPts val="0"/>
              </a:spcAft>
              <a:buFont typeface="Wingdings" pitchFamily="2" charset="2"/>
              <a:buChar char="v"/>
              <a:defRPr/>
            </a:pPr>
            <a:r>
              <a:rPr lang="en-US" sz="2200" dirty="0" smtClean="0">
                <a:latin typeface="FrankRuehl" pitchFamily="34" charset="-79"/>
              </a:rPr>
              <a:t>Developmental disabilities -typically seen in very young children who were internationally adopted (possibly due to maltreatment in orphanages or neurodevelopmental etiology)</a:t>
            </a:r>
          </a:p>
          <a:p>
            <a:pPr marL="640080" lvl="1" indent="-274320" eaLnBrk="1" fontAlgn="auto" hangingPunct="1">
              <a:spcAft>
                <a:spcPts val="0"/>
              </a:spcAft>
              <a:buFont typeface="Wingdings 2"/>
              <a:buNone/>
              <a:defRPr/>
            </a:pPr>
            <a:endParaRPr lang="en-US" sz="2200" dirty="0" smtClean="0">
              <a:latin typeface="FrankRuehl" pitchFamily="34" charset="-79"/>
            </a:endParaRPr>
          </a:p>
          <a:p>
            <a:pPr marL="640080" lvl="1" indent="-274320" eaLnBrk="1" fontAlgn="auto" hangingPunct="1">
              <a:spcAft>
                <a:spcPts val="0"/>
              </a:spcAft>
              <a:buFont typeface="Wingdings" pitchFamily="2" charset="2"/>
              <a:buChar char="v"/>
              <a:defRPr/>
            </a:pPr>
            <a:r>
              <a:rPr lang="en-US" sz="2200" dirty="0" smtClean="0">
                <a:latin typeface="FrankRuehl" pitchFamily="34" charset="-79"/>
              </a:rPr>
              <a:t>Teens referred for multi-problematic behaviors, adolescent DBT or anxiety/disruptive behavioral disorders  in school-age children</a:t>
            </a:r>
            <a:endParaRPr lang="en-US" sz="2200" dirty="0">
              <a:latin typeface="FrankRuehl" pitchFamily="34" charset="-79"/>
            </a:endParaRPr>
          </a:p>
        </p:txBody>
      </p:sp>
      <p:sp>
        <p:nvSpPr>
          <p:cNvPr id="6" name="Content Placeholder 5"/>
          <p:cNvSpPr>
            <a:spLocks noGrp="1"/>
          </p:cNvSpPr>
          <p:nvPr>
            <p:ph sz="quarter" idx="2"/>
          </p:nvPr>
        </p:nvSpPr>
        <p:spPr>
          <a:xfrm>
            <a:off x="4648200" y="1676400"/>
            <a:ext cx="4495800" cy="5029200"/>
          </a:xfrm>
        </p:spPr>
        <p:txBody>
          <a:bodyPr>
            <a:normAutofit fontScale="92500" lnSpcReduction="10000"/>
          </a:bodyPr>
          <a:lstStyle/>
          <a:p>
            <a:pPr marL="320040" indent="-320040" eaLnBrk="1" fontAlgn="auto" hangingPunct="1">
              <a:spcAft>
                <a:spcPts val="0"/>
              </a:spcAft>
              <a:buFont typeface="Wingdings"/>
              <a:buNone/>
              <a:defRPr/>
            </a:pPr>
            <a:r>
              <a:rPr lang="en-US" sz="2400" dirty="0" smtClean="0">
                <a:latin typeface="FrankRuehl" pitchFamily="34" charset="-79"/>
                <a:cs typeface="FrankRuehl" pitchFamily="34" charset="-79"/>
              </a:rPr>
              <a:t>		    Self-Disclosure</a:t>
            </a:r>
          </a:p>
          <a:p>
            <a:pPr marL="320040" indent="-320040" eaLnBrk="1" fontAlgn="auto" hangingPunct="1">
              <a:spcAft>
                <a:spcPts val="0"/>
              </a:spcAft>
              <a:buFont typeface="Wingdings" pitchFamily="2" charset="2"/>
              <a:buChar char="v"/>
              <a:defRPr/>
            </a:pPr>
            <a:r>
              <a:rPr lang="en-US" sz="2200" dirty="0" smtClean="0">
                <a:latin typeface="FrankRuehl" pitchFamily="34" charset="-79"/>
                <a:cs typeface="FrankRuehl" pitchFamily="34" charset="-79"/>
              </a:rPr>
              <a:t>Exploration of adoption literature over time revealed  numerous difficulties for many adult adoptees: unresolved issues of identity, search-reunion. Social policy around privacy  and symptomatic complaints of axis-I disorders (mood/anxiety)</a:t>
            </a:r>
          </a:p>
          <a:p>
            <a:pPr marL="320040" indent="-320040" eaLnBrk="1" fontAlgn="auto" hangingPunct="1">
              <a:spcAft>
                <a:spcPts val="0"/>
              </a:spcAft>
              <a:buFont typeface="Wingdings"/>
              <a:buNone/>
              <a:defRPr/>
            </a:pPr>
            <a:endParaRPr lang="en-US" sz="2200" dirty="0" smtClean="0">
              <a:latin typeface="FrankRuehl" pitchFamily="34" charset="-79"/>
              <a:cs typeface="FrankRuehl" pitchFamily="34" charset="-79"/>
            </a:endParaRPr>
          </a:p>
          <a:p>
            <a:pPr marL="320040" indent="-320040" eaLnBrk="1" fontAlgn="auto" hangingPunct="1">
              <a:spcAft>
                <a:spcPts val="0"/>
              </a:spcAft>
              <a:buFont typeface="Wingdings" pitchFamily="2" charset="2"/>
              <a:buChar char="v"/>
              <a:defRPr/>
            </a:pPr>
            <a:r>
              <a:rPr lang="en-US" sz="2200" dirty="0" smtClean="0">
                <a:latin typeface="FrankRuehl" pitchFamily="34" charset="-79"/>
                <a:cs typeface="FrankRuehl" pitchFamily="34" charset="-79"/>
              </a:rPr>
              <a:t>NSSR adult adoption study on levels of anxiety in adult adoptees yielded very high levels of anxiety, preoccupation and unresolved conceptualization of adoption and the self, even in secures</a:t>
            </a:r>
          </a:p>
          <a:p>
            <a:pPr marL="640080" lvl="1" indent="-274320" eaLnBrk="1" fontAlgn="auto" hangingPunct="1">
              <a:spcAft>
                <a:spcPts val="0"/>
              </a:spcAft>
              <a:buFont typeface="Wingdings" pitchFamily="2" charset="2"/>
              <a:buChar char="v"/>
              <a:defRPr/>
            </a:pPr>
            <a:r>
              <a:rPr lang="en-US" sz="1900" dirty="0" smtClean="0">
                <a:latin typeface="FrankRuehl" pitchFamily="34" charset="-79"/>
                <a:cs typeface="FrankRuehl" pitchFamily="34" charset="-79"/>
              </a:rPr>
              <a:t>survey monkey link on facebook numerous adoption groups</a:t>
            </a:r>
          </a:p>
          <a:p>
            <a:pPr marL="320040" indent="-320040" eaLnBrk="1" fontAlgn="auto" hangingPunct="1">
              <a:spcAft>
                <a:spcPts val="0"/>
              </a:spcAft>
              <a:buFont typeface="Wingdings" pitchFamily="2" charset="2"/>
              <a:buChar char="v"/>
              <a:defRPr/>
            </a:pPr>
            <a:endParaRPr lang="en-US" dirty="0">
              <a:latin typeface="FrankRuehl" pitchFamily="34" charset="-79"/>
              <a:cs typeface="FrankRuehl" pitchFamily="34"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a:xfrm>
            <a:off x="0" y="228600"/>
            <a:ext cx="8915400" cy="990600"/>
          </a:xfrm>
        </p:spPr>
        <p:txBody>
          <a:bodyPr/>
          <a:lstStyle/>
          <a:p>
            <a:pPr eaLnBrk="1" hangingPunct="1"/>
            <a:r>
              <a:rPr lang="en-US" sz="3600" smtClean="0">
                <a:latin typeface="FrankRuehl" pitchFamily="34" charset="-79"/>
                <a:cs typeface="FrankRuehl" pitchFamily="34" charset="-79"/>
              </a:rPr>
              <a:t>Toward a Hypothesis</a:t>
            </a:r>
          </a:p>
        </p:txBody>
      </p:sp>
      <p:sp>
        <p:nvSpPr>
          <p:cNvPr id="8" name="Content Placeholder 7"/>
          <p:cNvSpPr>
            <a:spLocks noGrp="1"/>
          </p:cNvSpPr>
          <p:nvPr>
            <p:ph sz="quarter" idx="1"/>
          </p:nvPr>
        </p:nvSpPr>
        <p:spPr>
          <a:xfrm>
            <a:off x="228600" y="1600200"/>
            <a:ext cx="8763000" cy="5029200"/>
          </a:xfrm>
        </p:spPr>
        <p:txBody>
          <a:bodyPr>
            <a:normAutofit lnSpcReduction="10000"/>
          </a:bodyPr>
          <a:lstStyle/>
          <a:p>
            <a:pPr marL="320040" indent="-320040" eaLnBrk="1" fontAlgn="auto" hangingPunct="1">
              <a:spcAft>
                <a:spcPts val="0"/>
              </a:spcAft>
              <a:buFont typeface="Wingdings" pitchFamily="2" charset="2"/>
              <a:buChar char="v"/>
              <a:defRPr/>
            </a:pPr>
            <a:r>
              <a:rPr lang="en-US" sz="2400" dirty="0" smtClean="0">
                <a:latin typeface="FrankRuehl" pitchFamily="34" charset="-79"/>
                <a:cs typeface="FrankRuehl" pitchFamily="34" charset="-79"/>
              </a:rPr>
              <a:t>my early perceptions of  the effects of adoption continue to be demonstrated in both  non-clinical and clinical samples</a:t>
            </a:r>
          </a:p>
          <a:p>
            <a:pPr marL="320040" indent="-320040" eaLnBrk="1" fontAlgn="auto" hangingPunct="1">
              <a:spcAft>
                <a:spcPts val="0"/>
              </a:spcAft>
              <a:buFont typeface="Wingdings" pitchFamily="2" charset="2"/>
              <a:buChar char="v"/>
              <a:defRPr/>
            </a:pPr>
            <a:r>
              <a:rPr lang="en-US" sz="2400" dirty="0" smtClean="0">
                <a:latin typeface="FrankRuehl" pitchFamily="34" charset="-79"/>
                <a:cs typeface="FrankRuehl" pitchFamily="34" charset="-79"/>
              </a:rPr>
              <a:t>Empirical research that does exist does not typically examine the more normative adoption population found in our culture from an attachment framework</a:t>
            </a:r>
          </a:p>
          <a:p>
            <a:pPr lvl="3" eaLnBrk="1" fontAlgn="auto" hangingPunct="1">
              <a:spcAft>
                <a:spcPts val="0"/>
              </a:spcAft>
              <a:buClr>
                <a:schemeClr val="accent3"/>
              </a:buClr>
              <a:buFont typeface="Wingdings" pitchFamily="2" charset="2"/>
              <a:buChar char="v"/>
              <a:defRPr/>
            </a:pPr>
            <a:r>
              <a:rPr lang="en-US" sz="2400" dirty="0" smtClean="0">
                <a:latin typeface="FrankRuehl" pitchFamily="34" charset="-79"/>
                <a:cs typeface="FrankRuehl" pitchFamily="34" charset="-79"/>
              </a:rPr>
              <a:t> D. Brodzinsky-Identity development + Dev. Stages</a:t>
            </a:r>
          </a:p>
          <a:p>
            <a:pPr lvl="3" eaLnBrk="1" fontAlgn="auto" hangingPunct="1">
              <a:spcAft>
                <a:spcPts val="0"/>
              </a:spcAft>
              <a:buClr>
                <a:schemeClr val="accent3"/>
              </a:buClr>
              <a:buFont typeface="Wingdings"/>
              <a:buNone/>
              <a:defRPr/>
            </a:pPr>
            <a:r>
              <a:rPr lang="en-US" sz="2400" dirty="0" smtClean="0">
                <a:latin typeface="FrankRuehl" pitchFamily="34" charset="-79"/>
                <a:cs typeface="FrankRuehl" pitchFamily="34" charset="-79"/>
              </a:rPr>
              <a:t>    (Donaldson Institute; Rutgers University) </a:t>
            </a:r>
          </a:p>
          <a:p>
            <a:pPr lvl="3" eaLnBrk="1" fontAlgn="auto" hangingPunct="1">
              <a:spcAft>
                <a:spcPts val="0"/>
              </a:spcAft>
              <a:buClr>
                <a:schemeClr val="accent3"/>
              </a:buClr>
              <a:buFont typeface="Wingdings" pitchFamily="2" charset="2"/>
              <a:buChar char="v"/>
              <a:defRPr/>
            </a:pPr>
            <a:r>
              <a:rPr lang="en-US" sz="2400" dirty="0" smtClean="0">
                <a:latin typeface="FrankRuehl" pitchFamily="34" charset="-79"/>
                <a:cs typeface="FrankRuehl" pitchFamily="34" charset="-79"/>
              </a:rPr>
              <a:t> H. Grotevant (UMass; Univ. of MN)- Adoption Triad</a:t>
            </a:r>
          </a:p>
          <a:p>
            <a:pPr lvl="3" eaLnBrk="1" fontAlgn="auto" hangingPunct="1">
              <a:spcAft>
                <a:spcPts val="0"/>
              </a:spcAft>
              <a:buClr>
                <a:schemeClr val="accent3"/>
              </a:buClr>
              <a:buFont typeface="Wingdings" pitchFamily="2" charset="2"/>
              <a:buChar char="v"/>
              <a:defRPr/>
            </a:pPr>
            <a:r>
              <a:rPr lang="en-US" sz="2400" dirty="0" smtClean="0">
                <a:latin typeface="FrankRuehl" pitchFamily="34" charset="-79"/>
                <a:cs typeface="FrankRuehl" pitchFamily="34" charset="-79"/>
              </a:rPr>
              <a:t> M. Dozier (Univ. Delaware)-Attachment + Maltreatment in Foster Care</a:t>
            </a:r>
          </a:p>
          <a:p>
            <a:pPr lvl="3" eaLnBrk="1" fontAlgn="auto" hangingPunct="1">
              <a:spcAft>
                <a:spcPts val="0"/>
              </a:spcAft>
              <a:buClr>
                <a:schemeClr val="accent3"/>
              </a:buClr>
              <a:buFont typeface="Wingdings" pitchFamily="2" charset="2"/>
              <a:buChar char="v"/>
              <a:defRPr/>
            </a:pPr>
            <a:r>
              <a:rPr lang="en-US" sz="2400" dirty="0" smtClean="0">
                <a:latin typeface="FrankRuehl" pitchFamily="34" charset="-79"/>
                <a:cs typeface="FrankRuehl" pitchFamily="34" charset="-79"/>
              </a:rPr>
              <a:t> M. &amp; H. Steele (NSSR)-Attachment + Maltreatment in late placement adoption (using attachment  for placement as a means to bolstering developmental catch-up)</a:t>
            </a:r>
          </a:p>
          <a:p>
            <a:pPr lvl="3" eaLnBrk="1" fontAlgn="auto" hangingPunct="1">
              <a:spcAft>
                <a:spcPts val="0"/>
              </a:spcAft>
              <a:buClr>
                <a:schemeClr val="accent3"/>
              </a:buClr>
              <a:buFont typeface="Wingdings" pitchFamily="2" charset="2"/>
              <a:buChar char="v"/>
              <a:defRPr/>
            </a:pPr>
            <a:endParaRPr lang="en-US" sz="2400" dirty="0">
              <a:latin typeface="FrankRuehl" pitchFamily="34" charset="-79"/>
              <a:cs typeface="FrankRuehl" pitchFamily="34"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1"/>
          <p:cNvSpPr>
            <a:spLocks noGrp="1"/>
          </p:cNvSpPr>
          <p:nvPr>
            <p:ph type="body" idx="1"/>
          </p:nvPr>
        </p:nvSpPr>
        <p:spPr>
          <a:xfrm>
            <a:off x="152400" y="2743200"/>
            <a:ext cx="8991600" cy="3886200"/>
          </a:xfrm>
        </p:spPr>
        <p:txBody>
          <a:bodyPr/>
          <a:lstStyle/>
          <a:p>
            <a:pPr algn="ctr" eaLnBrk="1" hangingPunct="1"/>
            <a:r>
              <a:rPr lang="en-US" sz="2400" b="1" smtClean="0">
                <a:latin typeface="FrankRuehl" pitchFamily="34" charset="-79"/>
                <a:cs typeface="FrankRuehl" pitchFamily="34" charset="-79"/>
              </a:rPr>
              <a:t>Examine whether or not adoption serves as a moderating risk factor for borderline features in adolescents</a:t>
            </a:r>
          </a:p>
          <a:p>
            <a:pPr eaLnBrk="1" hangingPunct="1"/>
            <a:r>
              <a:rPr lang="en-US" sz="2400" smtClean="0">
                <a:latin typeface="FrankRuehl" pitchFamily="34" charset="-79"/>
                <a:cs typeface="FrankRuehl" pitchFamily="34" charset="-79"/>
              </a:rPr>
              <a:t>Chose adolescents for:</a:t>
            </a:r>
          </a:p>
          <a:p>
            <a:pPr eaLnBrk="1" hangingPunct="1">
              <a:buFont typeface="Wingdings" pitchFamily="2" charset="2"/>
              <a:buChar char="v"/>
            </a:pPr>
            <a:r>
              <a:rPr lang="en-US" sz="2400" smtClean="0">
                <a:latin typeface="FrankRuehl" pitchFamily="34" charset="-79"/>
                <a:cs typeface="FrankRuehl" pitchFamily="34" charset="-79"/>
              </a:rPr>
              <a:t>Their reflective capacity on their own experience</a:t>
            </a:r>
          </a:p>
          <a:p>
            <a:pPr eaLnBrk="1" hangingPunct="1">
              <a:buFont typeface="Wingdings" pitchFamily="2" charset="2"/>
              <a:buChar char="v"/>
            </a:pPr>
            <a:r>
              <a:rPr lang="en-US" sz="2400" smtClean="0">
                <a:latin typeface="FrankRuehl" pitchFamily="34" charset="-79"/>
                <a:cs typeface="FrankRuehl" pitchFamily="34" charset="-79"/>
              </a:rPr>
              <a:t> Presenting problems have shown some relative stability over time, given their developmental age</a:t>
            </a:r>
          </a:p>
          <a:p>
            <a:pPr eaLnBrk="1" hangingPunct="1">
              <a:buFont typeface="Wingdings" pitchFamily="2" charset="2"/>
              <a:buChar char="v"/>
            </a:pPr>
            <a:r>
              <a:rPr lang="en-US" sz="2400" smtClean="0">
                <a:latin typeface="FrankRuehl" pitchFamily="34" charset="-79"/>
                <a:cs typeface="FrankRuehl" pitchFamily="34" charset="-79"/>
              </a:rPr>
              <a:t>Younger school age children have lower ability to reflect on their experience, they may not know that they are adopted yet and parents would likely participate as informants which may not be so reliable</a:t>
            </a:r>
          </a:p>
        </p:txBody>
      </p:sp>
      <p:sp>
        <p:nvSpPr>
          <p:cNvPr id="13315" name="Title 2"/>
          <p:cNvSpPr>
            <a:spLocks noGrp="1"/>
          </p:cNvSpPr>
          <p:nvPr>
            <p:ph type="title"/>
          </p:nvPr>
        </p:nvSpPr>
        <p:spPr/>
        <p:txBody>
          <a:bodyPr/>
          <a:lstStyle/>
          <a:p>
            <a:pPr eaLnBrk="1" hangingPunct="1"/>
            <a:r>
              <a:rPr lang="en-US" sz="3600" smtClean="0">
                <a:latin typeface="FrankRuehl" pitchFamily="34" charset="-79"/>
                <a:cs typeface="FrankRuehl" pitchFamily="34" charset="-79"/>
              </a:rPr>
              <a:t>Current Study Hypothesis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73050"/>
            <a:ext cx="8915400" cy="869950"/>
          </a:xfrm>
        </p:spPr>
        <p:txBody>
          <a:bodyPr/>
          <a:lstStyle/>
          <a:p>
            <a:pPr algn="ctr" eaLnBrk="1" hangingPunct="1"/>
            <a:r>
              <a:rPr lang="en-US" b="1" smtClean="0">
                <a:latin typeface="FrankRuehl" pitchFamily="34" charset="-79"/>
                <a:cs typeface="FrankRuehl" pitchFamily="34" charset="-79"/>
              </a:rPr>
              <a:t>Sample</a:t>
            </a:r>
          </a:p>
        </p:txBody>
      </p:sp>
      <p:sp>
        <p:nvSpPr>
          <p:cNvPr id="3" name="Text Placeholder 2"/>
          <p:cNvSpPr>
            <a:spLocks noGrp="1"/>
          </p:cNvSpPr>
          <p:nvPr>
            <p:ph type="body" idx="2"/>
          </p:nvPr>
        </p:nvSpPr>
        <p:spPr>
          <a:xfrm>
            <a:off x="228600" y="1600200"/>
            <a:ext cx="1981200" cy="5257800"/>
          </a:xfrm>
          <a:ln/>
        </p:spPr>
        <p:txBody>
          <a:bodyPr/>
          <a:lstStyle/>
          <a:p>
            <a:pPr algn="r" eaLnBrk="1" hangingPunct="1">
              <a:defRPr/>
            </a:pPr>
            <a:r>
              <a:rPr lang="en-US" sz="2000" b="1" i="1" dirty="0" smtClean="0">
                <a:solidFill>
                  <a:schemeClr val="bg1">
                    <a:lumMod val="75000"/>
                    <a:lumOff val="25000"/>
                  </a:schemeClr>
                </a:solidFill>
                <a:latin typeface="FrankRuehl" pitchFamily="34" charset="-79"/>
                <a:cs typeface="FrankRuehl" pitchFamily="34" charset="-79"/>
              </a:rPr>
              <a:t>n=</a:t>
            </a:r>
          </a:p>
          <a:p>
            <a:pPr algn="r" eaLnBrk="1" hangingPunct="1">
              <a:defRPr/>
            </a:pPr>
            <a:r>
              <a:rPr lang="en-US" sz="2000" b="1" dirty="0" smtClean="0">
                <a:solidFill>
                  <a:schemeClr val="bg1">
                    <a:lumMod val="75000"/>
                    <a:lumOff val="25000"/>
                  </a:schemeClr>
                </a:solidFill>
                <a:latin typeface="FrankRuehl" pitchFamily="34" charset="-79"/>
                <a:cs typeface="FrankRuehl" pitchFamily="34" charset="-79"/>
              </a:rPr>
              <a:t>(adoptees) </a:t>
            </a:r>
            <a:r>
              <a:rPr lang="en-US" sz="2000" b="1" i="1" dirty="0" smtClean="0">
                <a:solidFill>
                  <a:schemeClr val="bg1">
                    <a:lumMod val="75000"/>
                    <a:lumOff val="25000"/>
                  </a:schemeClr>
                </a:solidFill>
                <a:latin typeface="FrankRuehl" pitchFamily="34" charset="-79"/>
                <a:cs typeface="FrankRuehl" pitchFamily="34" charset="-79"/>
              </a:rPr>
              <a:t>n=</a:t>
            </a:r>
          </a:p>
          <a:p>
            <a:pPr algn="r" eaLnBrk="1" hangingPunct="1">
              <a:spcBef>
                <a:spcPts val="0"/>
              </a:spcBef>
              <a:spcAft>
                <a:spcPts val="0"/>
              </a:spcAft>
              <a:defRPr/>
            </a:pPr>
            <a:r>
              <a:rPr lang="en-US" sz="2000" b="1" i="1" dirty="0" smtClean="0">
                <a:solidFill>
                  <a:schemeClr val="bg1">
                    <a:lumMod val="75000"/>
                    <a:lumOff val="25000"/>
                  </a:schemeClr>
                </a:solidFill>
                <a:latin typeface="FrankRuehl" pitchFamily="34" charset="-79"/>
                <a:cs typeface="FrankRuehl" pitchFamily="34" charset="-79"/>
              </a:rPr>
              <a:t>n=</a:t>
            </a:r>
          </a:p>
          <a:p>
            <a:pPr algn="r" eaLnBrk="1" hangingPunct="1">
              <a:spcBef>
                <a:spcPts val="0"/>
              </a:spcBef>
              <a:spcAft>
                <a:spcPts val="0"/>
              </a:spcAft>
              <a:defRPr/>
            </a:pPr>
            <a:r>
              <a:rPr lang="en-US" sz="2000" b="1" i="1" dirty="0" smtClean="0">
                <a:solidFill>
                  <a:schemeClr val="bg1">
                    <a:lumMod val="75000"/>
                    <a:lumOff val="25000"/>
                  </a:schemeClr>
                </a:solidFill>
                <a:latin typeface="FrankRuehl" pitchFamily="34" charset="-79"/>
                <a:cs typeface="FrankRuehl" pitchFamily="34" charset="-79"/>
              </a:rPr>
              <a:t> (non-adoptees) </a:t>
            </a:r>
          </a:p>
          <a:p>
            <a:pPr algn="r" eaLnBrk="1" hangingPunct="1">
              <a:defRPr/>
            </a:pPr>
            <a:r>
              <a:rPr lang="en-US" sz="2000" b="1" dirty="0" smtClean="0">
                <a:solidFill>
                  <a:schemeClr val="bg1">
                    <a:lumMod val="75000"/>
                    <a:lumOff val="25000"/>
                  </a:schemeClr>
                </a:solidFill>
                <a:latin typeface="FrankRuehl" pitchFamily="34" charset="-79"/>
                <a:cs typeface="FrankRuehl" pitchFamily="34" charset="-79"/>
              </a:rPr>
              <a:t>Placement Date Criteria:</a:t>
            </a:r>
          </a:p>
          <a:p>
            <a:pPr algn="r" eaLnBrk="1" hangingPunct="1">
              <a:defRPr/>
            </a:pPr>
            <a:r>
              <a:rPr lang="en-US" sz="2000" b="1" dirty="0" smtClean="0">
                <a:solidFill>
                  <a:schemeClr val="bg1">
                    <a:lumMod val="75000"/>
                    <a:lumOff val="25000"/>
                  </a:schemeClr>
                </a:solidFill>
                <a:latin typeface="FrankRuehl" pitchFamily="34" charset="-79"/>
                <a:cs typeface="FrankRuehl" pitchFamily="34" charset="-79"/>
              </a:rPr>
              <a:t>Age Range:</a:t>
            </a:r>
          </a:p>
          <a:p>
            <a:pPr algn="r" eaLnBrk="1" hangingPunct="1">
              <a:defRPr/>
            </a:pPr>
            <a:r>
              <a:rPr lang="en-US" sz="2000" b="1" dirty="0" smtClean="0">
                <a:solidFill>
                  <a:schemeClr val="bg1">
                    <a:lumMod val="75000"/>
                    <a:lumOff val="25000"/>
                  </a:schemeClr>
                </a:solidFill>
                <a:latin typeface="FrankRuehl" pitchFamily="34" charset="-79"/>
                <a:cs typeface="FrankRuehl" pitchFamily="34" charset="-79"/>
              </a:rPr>
              <a:t>Ethnicity:</a:t>
            </a:r>
          </a:p>
          <a:p>
            <a:pPr algn="r" eaLnBrk="1" hangingPunct="1">
              <a:defRPr/>
            </a:pPr>
            <a:endParaRPr lang="en-US" sz="2000" b="1" dirty="0" smtClean="0">
              <a:solidFill>
                <a:schemeClr val="bg1">
                  <a:lumMod val="75000"/>
                  <a:lumOff val="25000"/>
                </a:schemeClr>
              </a:solidFill>
              <a:latin typeface="FrankRuehl" pitchFamily="34" charset="-79"/>
              <a:cs typeface="FrankRuehl" pitchFamily="34" charset="-79"/>
            </a:endParaRPr>
          </a:p>
          <a:p>
            <a:pPr algn="r" eaLnBrk="1" hangingPunct="1">
              <a:defRPr/>
            </a:pPr>
            <a:r>
              <a:rPr lang="en-US" sz="2000" b="1" dirty="0" smtClean="0">
                <a:solidFill>
                  <a:schemeClr val="bg1">
                    <a:lumMod val="75000"/>
                    <a:lumOff val="25000"/>
                  </a:schemeClr>
                </a:solidFill>
                <a:latin typeface="FrankRuehl" pitchFamily="34" charset="-79"/>
                <a:cs typeface="FrankRuehl" pitchFamily="34" charset="-79"/>
              </a:rPr>
              <a:t>Clinical sample:</a:t>
            </a:r>
          </a:p>
        </p:txBody>
      </p:sp>
      <p:sp>
        <p:nvSpPr>
          <p:cNvPr id="4" name="Content Placeholder 3"/>
          <p:cNvSpPr>
            <a:spLocks noGrp="1"/>
          </p:cNvSpPr>
          <p:nvPr>
            <p:ph sz="quarter" idx="1"/>
          </p:nvPr>
        </p:nvSpPr>
        <p:spPr>
          <a:xfrm>
            <a:off x="2286000" y="1676400"/>
            <a:ext cx="6858000" cy="5410200"/>
          </a:xfrm>
        </p:spPr>
        <p:txBody>
          <a:bodyPr lIns="0" rIns="0"/>
          <a:lstStyle/>
          <a:p>
            <a:pPr eaLnBrk="1" hangingPunct="1">
              <a:buFont typeface="Wingdings" pitchFamily="2" charset="2"/>
              <a:buNone/>
              <a:defRPr/>
            </a:pPr>
            <a:r>
              <a:rPr lang="en-US" sz="2800" dirty="0" smtClean="0">
                <a:latin typeface="FrankRuehl" pitchFamily="34" charset="-79"/>
                <a:cs typeface="FrankRuehl" pitchFamily="34" charset="-79"/>
              </a:rPr>
              <a:t>126 </a:t>
            </a:r>
            <a:r>
              <a:rPr lang="en-US" sz="2400" dirty="0" smtClean="0">
                <a:latin typeface="FrankRuehl" pitchFamily="34" charset="-79"/>
                <a:cs typeface="FrankRuehl" pitchFamily="34" charset="-79"/>
              </a:rPr>
              <a:t>total participants</a:t>
            </a:r>
          </a:p>
          <a:p>
            <a:pPr eaLnBrk="1" hangingPunct="1">
              <a:buFont typeface="Wingdings" pitchFamily="2" charset="2"/>
              <a:buNone/>
              <a:defRPr/>
            </a:pPr>
            <a:r>
              <a:rPr lang="en-US" sz="2800" dirty="0" smtClean="0">
                <a:latin typeface="FrankRuehl" pitchFamily="34" charset="-79"/>
                <a:cs typeface="FrankRuehl" pitchFamily="34" charset="-79"/>
              </a:rPr>
              <a:t>38 </a:t>
            </a:r>
            <a:r>
              <a:rPr lang="en-US" sz="2400" dirty="0" smtClean="0">
                <a:latin typeface="FrankRuehl" pitchFamily="34" charset="-79"/>
                <a:cs typeface="FrankRuehl" pitchFamily="34" charset="-79"/>
              </a:rPr>
              <a:t>(6 male; 32 females) </a:t>
            </a:r>
          </a:p>
          <a:p>
            <a:pPr eaLnBrk="1" hangingPunct="1">
              <a:buFont typeface="Wingdings" pitchFamily="2" charset="2"/>
              <a:buNone/>
              <a:defRPr/>
            </a:pPr>
            <a:r>
              <a:rPr lang="en-US" sz="2800" dirty="0" smtClean="0">
                <a:latin typeface="FrankRuehl" pitchFamily="34" charset="-79"/>
                <a:cs typeface="FrankRuehl" pitchFamily="34" charset="-79"/>
              </a:rPr>
              <a:t>88 </a:t>
            </a:r>
            <a:r>
              <a:rPr lang="en-US" sz="2400" dirty="0" smtClean="0">
                <a:latin typeface="FrankRuehl" pitchFamily="34" charset="-79"/>
                <a:cs typeface="FrankRuehl" pitchFamily="34" charset="-79"/>
              </a:rPr>
              <a:t>(27 males, 61 females)</a:t>
            </a:r>
            <a:endParaRPr lang="en-US" sz="2400" dirty="0" smtClean="0"/>
          </a:p>
          <a:p>
            <a:pPr marL="0" eaLnBrk="1" hangingPunct="1">
              <a:spcBef>
                <a:spcPts val="0"/>
              </a:spcBef>
              <a:buFont typeface="Wingdings" pitchFamily="2" charset="2"/>
              <a:buNone/>
              <a:defRPr/>
            </a:pPr>
            <a:endParaRPr lang="en-US" sz="2200" dirty="0" smtClean="0">
              <a:latin typeface="FrankRuehl" pitchFamily="34" charset="-79"/>
              <a:cs typeface="FrankRuehl" pitchFamily="34" charset="-79"/>
            </a:endParaRPr>
          </a:p>
          <a:p>
            <a:pPr marL="0" eaLnBrk="1" hangingPunct="1">
              <a:spcBef>
                <a:spcPts val="0"/>
              </a:spcBef>
              <a:buFont typeface="Wingdings" pitchFamily="2" charset="2"/>
              <a:buNone/>
              <a:defRPr/>
            </a:pPr>
            <a:r>
              <a:rPr lang="en-US" sz="2200" dirty="0" smtClean="0">
                <a:latin typeface="FrankRuehl" pitchFamily="34" charset="-79"/>
                <a:cs typeface="FrankRuehl" pitchFamily="34" charset="-79"/>
              </a:rPr>
              <a:t>Adopted group participants all met criteria for being placed within family under 12 months of age, born in the U.S.</a:t>
            </a:r>
          </a:p>
          <a:p>
            <a:pPr marL="0" eaLnBrk="1" hangingPunct="1">
              <a:spcBef>
                <a:spcPts val="0"/>
              </a:spcBef>
              <a:buFont typeface="Wingdings" pitchFamily="2" charset="2"/>
              <a:buNone/>
              <a:defRPr/>
            </a:pPr>
            <a:r>
              <a:rPr lang="en-US" sz="2800" dirty="0" smtClean="0">
                <a:latin typeface="FrankRuehl" pitchFamily="34" charset="-79"/>
                <a:cs typeface="FrankRuehl" pitchFamily="34" charset="-79"/>
              </a:rPr>
              <a:t>15.2 </a:t>
            </a:r>
            <a:r>
              <a:rPr lang="en-US" sz="2400" dirty="0" smtClean="0">
                <a:latin typeface="FrankRuehl" pitchFamily="34" charset="-79"/>
                <a:cs typeface="FrankRuehl" pitchFamily="34" charset="-79"/>
              </a:rPr>
              <a:t>years -</a:t>
            </a:r>
            <a:r>
              <a:rPr lang="en-US" sz="2800" dirty="0" smtClean="0">
                <a:latin typeface="FrankRuehl" pitchFamily="34" charset="-79"/>
                <a:cs typeface="FrankRuehl" pitchFamily="34" charset="-79"/>
              </a:rPr>
              <a:t>17.8</a:t>
            </a:r>
            <a:r>
              <a:rPr lang="en-US" sz="2400" dirty="0" smtClean="0">
                <a:latin typeface="FrankRuehl" pitchFamily="34" charset="-79"/>
                <a:cs typeface="FrankRuehl" pitchFamily="34" charset="-79"/>
              </a:rPr>
              <a:t> years (</a:t>
            </a:r>
            <a:r>
              <a:rPr lang="en-US" sz="2400" i="1" dirty="0" smtClean="0">
                <a:latin typeface="FrankRuehl" pitchFamily="34" charset="-79"/>
                <a:cs typeface="FrankRuehl" pitchFamily="34" charset="-79"/>
              </a:rPr>
              <a:t>M</a:t>
            </a:r>
            <a:r>
              <a:rPr lang="en-US" sz="2400" dirty="0" smtClean="0">
                <a:latin typeface="FrankRuehl" pitchFamily="34" charset="-79"/>
                <a:cs typeface="FrankRuehl" pitchFamily="34" charset="-79"/>
              </a:rPr>
              <a:t>= 16.3 years)</a:t>
            </a:r>
          </a:p>
          <a:p>
            <a:pPr marL="0" eaLnBrk="1" hangingPunct="1">
              <a:spcBef>
                <a:spcPts val="0"/>
              </a:spcBef>
              <a:buFont typeface="Wingdings" pitchFamily="2" charset="2"/>
              <a:buNone/>
              <a:defRPr/>
            </a:pPr>
            <a:r>
              <a:rPr lang="en-US" sz="2200" dirty="0" smtClean="0">
                <a:latin typeface="FrankRuehl" pitchFamily="34" charset="-79"/>
                <a:cs typeface="FrankRuehl" pitchFamily="34" charset="-79"/>
              </a:rPr>
              <a:t>66% Caucasian, 11% African American, 20% Hispanic, 3%  other</a:t>
            </a:r>
          </a:p>
          <a:p>
            <a:pPr marL="0" eaLnBrk="1" hangingPunct="1">
              <a:spcBef>
                <a:spcPts val="0"/>
              </a:spcBef>
              <a:buFont typeface="Wingdings" pitchFamily="2" charset="2"/>
              <a:buNone/>
              <a:defRPr/>
            </a:pPr>
            <a:endParaRPr lang="en-US" sz="2400" dirty="0" smtClean="0">
              <a:latin typeface="FrankRuehl" pitchFamily="34" charset="-79"/>
              <a:cs typeface="FrankRuehl" pitchFamily="34" charset="-79"/>
            </a:endParaRPr>
          </a:p>
          <a:p>
            <a:pPr marL="0" eaLnBrk="1" hangingPunct="1">
              <a:spcBef>
                <a:spcPts val="0"/>
              </a:spcBef>
              <a:buFont typeface="Wingdings" pitchFamily="2" charset="2"/>
              <a:buNone/>
              <a:defRPr/>
            </a:pPr>
            <a:r>
              <a:rPr lang="en-US" sz="2200" dirty="0" smtClean="0">
                <a:latin typeface="FrankRuehl" pitchFamily="34" charset="-79"/>
                <a:cs typeface="FrankRuehl" pitchFamily="34" charset="-79"/>
              </a:rPr>
              <a:t>Chosen from an adolescent DBT program at Mental Health Center in NYC Metropolitan Area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smtClean="0">
                <a:latin typeface="FrankRuehl" pitchFamily="34" charset="-79"/>
                <a:cs typeface="FrankRuehl" pitchFamily="34" charset="-79"/>
              </a:rPr>
              <a:t>Measures</a:t>
            </a:r>
          </a:p>
        </p:txBody>
      </p:sp>
      <p:sp>
        <p:nvSpPr>
          <p:cNvPr id="3" name="Text Placeholder 2"/>
          <p:cNvSpPr>
            <a:spLocks noGrp="1"/>
          </p:cNvSpPr>
          <p:nvPr>
            <p:ph type="body" idx="2"/>
          </p:nvPr>
        </p:nvSpPr>
        <p:spPr>
          <a:xfrm>
            <a:off x="228600" y="1600200"/>
            <a:ext cx="2057400" cy="4953000"/>
          </a:xfrm>
          <a:ln/>
        </p:spPr>
        <p:txBody>
          <a:bodyPr/>
          <a:lstStyle/>
          <a:p>
            <a:pPr algn="r" eaLnBrk="1" hangingPunct="1">
              <a:defRPr/>
            </a:pPr>
            <a:r>
              <a:rPr lang="en-US" sz="2400" b="1" dirty="0" smtClean="0">
                <a:solidFill>
                  <a:schemeClr val="bg1">
                    <a:lumMod val="75000"/>
                    <a:lumOff val="25000"/>
                  </a:schemeClr>
                </a:solidFill>
                <a:latin typeface="FrankRuehl" pitchFamily="34" charset="-79"/>
                <a:cs typeface="FrankRuehl" pitchFamily="34" charset="-79"/>
              </a:rPr>
              <a:t>Birth Status</a:t>
            </a:r>
          </a:p>
          <a:p>
            <a:pPr algn="r" eaLnBrk="1" hangingPunct="1">
              <a:defRPr/>
            </a:pPr>
            <a:endParaRPr lang="en-US" sz="2400" b="1" dirty="0" smtClean="0">
              <a:solidFill>
                <a:schemeClr val="bg1">
                  <a:lumMod val="75000"/>
                  <a:lumOff val="25000"/>
                </a:schemeClr>
              </a:solidFill>
              <a:latin typeface="FrankRuehl" pitchFamily="34" charset="-79"/>
              <a:cs typeface="FrankRuehl" pitchFamily="34" charset="-79"/>
            </a:endParaRPr>
          </a:p>
          <a:p>
            <a:pPr algn="r" eaLnBrk="1" hangingPunct="1">
              <a:defRPr/>
            </a:pPr>
            <a:r>
              <a:rPr lang="en-US" sz="2400" b="1" dirty="0" smtClean="0">
                <a:solidFill>
                  <a:schemeClr val="bg1">
                    <a:lumMod val="75000"/>
                    <a:lumOff val="25000"/>
                  </a:schemeClr>
                </a:solidFill>
                <a:latin typeface="FrankRuehl" pitchFamily="34" charset="-79"/>
                <a:cs typeface="FrankRuehl" pitchFamily="34" charset="-79"/>
              </a:rPr>
              <a:t>Attachment Classification</a:t>
            </a:r>
          </a:p>
          <a:p>
            <a:pPr algn="r" eaLnBrk="1" hangingPunct="1">
              <a:defRPr/>
            </a:pPr>
            <a:endParaRPr lang="en-US" sz="2400" b="1" dirty="0" smtClean="0">
              <a:solidFill>
                <a:schemeClr val="bg1">
                  <a:lumMod val="75000"/>
                  <a:lumOff val="25000"/>
                </a:schemeClr>
              </a:solidFill>
              <a:latin typeface="FrankRuehl" pitchFamily="34" charset="-79"/>
              <a:cs typeface="FrankRuehl" pitchFamily="34" charset="-79"/>
            </a:endParaRPr>
          </a:p>
          <a:p>
            <a:pPr algn="r" eaLnBrk="1" hangingPunct="1">
              <a:defRPr/>
            </a:pPr>
            <a:endParaRPr lang="en-US" sz="2400" b="1" dirty="0" smtClean="0">
              <a:solidFill>
                <a:schemeClr val="bg1">
                  <a:lumMod val="75000"/>
                  <a:lumOff val="25000"/>
                </a:schemeClr>
              </a:solidFill>
              <a:latin typeface="FrankRuehl" pitchFamily="34" charset="-79"/>
              <a:cs typeface="FrankRuehl" pitchFamily="34" charset="-79"/>
            </a:endParaRPr>
          </a:p>
          <a:p>
            <a:pPr algn="r" eaLnBrk="1" hangingPunct="1">
              <a:defRPr/>
            </a:pPr>
            <a:r>
              <a:rPr lang="en-US" sz="2400" b="1" dirty="0" smtClean="0">
                <a:solidFill>
                  <a:schemeClr val="bg1">
                    <a:lumMod val="75000"/>
                    <a:lumOff val="25000"/>
                  </a:schemeClr>
                </a:solidFill>
                <a:latin typeface="FrankRuehl" pitchFamily="34" charset="-79"/>
                <a:cs typeface="FrankRuehl" pitchFamily="34" charset="-79"/>
              </a:rPr>
              <a:t>Borderline Features</a:t>
            </a:r>
          </a:p>
        </p:txBody>
      </p:sp>
      <p:sp>
        <p:nvSpPr>
          <p:cNvPr id="15364" name="Content Placeholder 3"/>
          <p:cNvSpPr>
            <a:spLocks noGrp="1"/>
          </p:cNvSpPr>
          <p:nvPr>
            <p:ph sz="quarter" idx="1"/>
          </p:nvPr>
        </p:nvSpPr>
        <p:spPr>
          <a:xfrm>
            <a:off x="2362200" y="1447800"/>
            <a:ext cx="6781800" cy="5257800"/>
          </a:xfrm>
        </p:spPr>
        <p:txBody>
          <a:bodyPr/>
          <a:lstStyle/>
          <a:p>
            <a:pPr marL="90488" indent="0" eaLnBrk="1" hangingPunct="1">
              <a:spcBef>
                <a:spcPct val="0"/>
              </a:spcBef>
              <a:buFont typeface="Wingdings" pitchFamily="2" charset="2"/>
              <a:buNone/>
            </a:pPr>
            <a:r>
              <a:rPr lang="en-US" sz="2400" i="1" smtClean="0">
                <a:latin typeface="FrankRuehl" pitchFamily="34" charset="-79"/>
                <a:cs typeface="FrankRuehl" pitchFamily="34" charset="-79"/>
              </a:rPr>
              <a:t>Patient Intake Demographic Form</a:t>
            </a:r>
          </a:p>
          <a:p>
            <a:pPr marL="90488" indent="0" eaLnBrk="1" hangingPunct="1">
              <a:spcBef>
                <a:spcPct val="0"/>
              </a:spcBef>
              <a:buFont typeface="Wingdings" pitchFamily="2" charset="2"/>
              <a:buNone/>
            </a:pPr>
            <a:r>
              <a:rPr lang="en-US" smtClean="0">
                <a:latin typeface="FrankRuehl" pitchFamily="34" charset="-79"/>
                <a:cs typeface="FrankRuehl" pitchFamily="34" charset="-79"/>
              </a:rPr>
              <a:t>*</a:t>
            </a:r>
            <a:r>
              <a:rPr lang="en-US" sz="2400" smtClean="0">
                <a:latin typeface="FrankRuehl" pitchFamily="34" charset="-79"/>
                <a:cs typeface="FrankRuehl" pitchFamily="34" charset="-79"/>
              </a:rPr>
              <a:t>included forced choice question of adopted or non adopted (less than 20 minutes to complete)</a:t>
            </a:r>
          </a:p>
          <a:p>
            <a:pPr marL="90488" indent="0" eaLnBrk="1" hangingPunct="1">
              <a:spcBef>
                <a:spcPct val="0"/>
              </a:spcBef>
              <a:buFont typeface="Wingdings" pitchFamily="2" charset="2"/>
              <a:buNone/>
            </a:pPr>
            <a:endParaRPr lang="en-US" smtClean="0">
              <a:latin typeface="FrankRuehl" pitchFamily="34" charset="-79"/>
              <a:cs typeface="FrankRuehl" pitchFamily="34" charset="-79"/>
            </a:endParaRPr>
          </a:p>
          <a:p>
            <a:pPr marL="90488" indent="0" eaLnBrk="1" hangingPunct="1">
              <a:spcBef>
                <a:spcPct val="0"/>
              </a:spcBef>
              <a:buFont typeface="Wingdings" pitchFamily="2" charset="2"/>
              <a:buNone/>
            </a:pPr>
            <a:r>
              <a:rPr lang="en-US" sz="2400" i="1" smtClean="0">
                <a:latin typeface="FrankRuehl" pitchFamily="34" charset="-79"/>
                <a:cs typeface="FrankRuehl" pitchFamily="34" charset="-79"/>
              </a:rPr>
              <a:t>Adult Attachment Interview </a:t>
            </a:r>
            <a:r>
              <a:rPr lang="en-US" sz="2400" smtClean="0">
                <a:latin typeface="FrankRuehl" pitchFamily="34" charset="-79"/>
                <a:cs typeface="FrankRuehl" pitchFamily="34" charset="-79"/>
              </a:rPr>
              <a:t>(AAI) </a:t>
            </a:r>
          </a:p>
          <a:p>
            <a:pPr marL="90488" indent="0" eaLnBrk="1" hangingPunct="1">
              <a:spcBef>
                <a:spcPct val="0"/>
              </a:spcBef>
              <a:buFont typeface="Wingdings" pitchFamily="2" charset="2"/>
              <a:buNone/>
            </a:pPr>
            <a:r>
              <a:rPr lang="en-US" sz="1800" smtClean="0">
                <a:latin typeface="FrankRuehl" pitchFamily="34" charset="-79"/>
                <a:cs typeface="FrankRuehl" pitchFamily="34" charset="-79"/>
              </a:rPr>
              <a:t>(Main, M., Goldwyn, Hesse, 1985) </a:t>
            </a:r>
          </a:p>
          <a:p>
            <a:pPr marL="90488" indent="0" eaLnBrk="1" hangingPunct="1">
              <a:spcBef>
                <a:spcPct val="0"/>
              </a:spcBef>
              <a:buFont typeface="Wingdings" pitchFamily="2" charset="2"/>
              <a:buNone/>
            </a:pPr>
            <a:r>
              <a:rPr lang="en-US" sz="2000" smtClean="0">
                <a:latin typeface="FrankRuehl" pitchFamily="34" charset="-79"/>
                <a:cs typeface="FrankRuehl" pitchFamily="34" charset="-79"/>
              </a:rPr>
              <a:t>60-90 minute semi-structured interview assessing attachment classification in the 4 categories: S/Autonomous, I/Dismissing, I/Preoccupied &amp; Unresolved</a:t>
            </a:r>
          </a:p>
          <a:p>
            <a:pPr marL="90488" indent="0" eaLnBrk="1" hangingPunct="1">
              <a:spcBef>
                <a:spcPct val="0"/>
              </a:spcBef>
              <a:buFont typeface="Wingdings" pitchFamily="2" charset="2"/>
              <a:buNone/>
            </a:pPr>
            <a:endParaRPr lang="en-US" sz="2400" i="1" smtClean="0">
              <a:latin typeface="FrankRuehl" pitchFamily="34" charset="-79"/>
              <a:cs typeface="FrankRuehl" pitchFamily="34" charset="-79"/>
            </a:endParaRPr>
          </a:p>
          <a:p>
            <a:pPr marL="90488" indent="0" eaLnBrk="1" hangingPunct="1">
              <a:spcBef>
                <a:spcPct val="0"/>
              </a:spcBef>
              <a:buFont typeface="Wingdings" pitchFamily="2" charset="2"/>
              <a:buNone/>
            </a:pPr>
            <a:r>
              <a:rPr lang="en-US" sz="2400" i="1" smtClean="0">
                <a:latin typeface="FrankRuehl" pitchFamily="34" charset="-79"/>
                <a:cs typeface="FrankRuehl" pitchFamily="34" charset="-79"/>
              </a:rPr>
              <a:t>Life Problems Inventory </a:t>
            </a:r>
            <a:r>
              <a:rPr lang="en-US" sz="2400" smtClean="0">
                <a:latin typeface="FrankRuehl" pitchFamily="34" charset="-79"/>
                <a:cs typeface="FrankRuehl" pitchFamily="34" charset="-79"/>
              </a:rPr>
              <a:t>(LPI) </a:t>
            </a:r>
            <a:r>
              <a:rPr lang="en-US" sz="1800" smtClean="0">
                <a:latin typeface="FrankRuehl" pitchFamily="34" charset="-79"/>
                <a:cs typeface="FrankRuehl" pitchFamily="34" charset="-79"/>
              </a:rPr>
              <a:t>(Miller, A., Wyman, S., Huppert, J., Glassman, S. &amp; Rathus, J., 2000)  </a:t>
            </a:r>
            <a:r>
              <a:rPr lang="en-US" sz="2000" smtClean="0">
                <a:latin typeface="FrankRuehl" pitchFamily="34" charset="-79"/>
                <a:cs typeface="FrankRuehl" pitchFamily="34" charset="-79"/>
              </a:rPr>
              <a:t>Self report questionnaire that assesses BPD features in  adolescents across 4 indices: confusion of self (CS), impulsivity (IM), emotional instability (EI) and interpersonal problems (IP) (Less than 30 minutes to complete)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b="1" smtClean="0">
                <a:solidFill>
                  <a:schemeClr val="tx1"/>
                </a:solidFill>
                <a:latin typeface="FrankRuehl" pitchFamily="34" charset="-79"/>
                <a:cs typeface="FrankRuehl" pitchFamily="34" charset="-79"/>
              </a:rPr>
              <a:t>Analyses and Results</a:t>
            </a:r>
          </a:p>
        </p:txBody>
      </p:sp>
      <p:sp>
        <p:nvSpPr>
          <p:cNvPr id="3" name="Content Placeholder 2"/>
          <p:cNvSpPr>
            <a:spLocks noGrp="1"/>
          </p:cNvSpPr>
          <p:nvPr>
            <p:ph sz="quarter" idx="1"/>
          </p:nvPr>
        </p:nvSpPr>
        <p:spPr>
          <a:xfrm>
            <a:off x="304800" y="1524000"/>
            <a:ext cx="4267200" cy="5334000"/>
          </a:xfrm>
        </p:spPr>
        <p:txBody>
          <a:bodyPr/>
          <a:lstStyle/>
          <a:p>
            <a:pPr algn="ctr" eaLnBrk="1" hangingPunct="1">
              <a:buFont typeface="Wingdings" pitchFamily="2" charset="2"/>
              <a:buNone/>
              <a:defRPr/>
            </a:pPr>
            <a:r>
              <a:rPr lang="en-US" sz="2400" b="1" dirty="0" smtClean="0">
                <a:latin typeface="FrankRuehl" pitchFamily="34" charset="-79"/>
                <a:cs typeface="FrankRuehl" pitchFamily="34" charset="-79"/>
              </a:rPr>
              <a:t>Significant Findings</a:t>
            </a:r>
          </a:p>
          <a:p>
            <a:pPr marL="0" eaLnBrk="1" hangingPunct="1">
              <a:buFont typeface="Wingdings" pitchFamily="2" charset="2"/>
              <a:buChar char="v"/>
              <a:defRPr/>
            </a:pPr>
            <a:r>
              <a:rPr lang="en-US" sz="2000" dirty="0" smtClean="0">
                <a:latin typeface="FrankRuehl" pitchFamily="34" charset="-79"/>
                <a:cs typeface="FrankRuehl" pitchFamily="34" charset="-79"/>
              </a:rPr>
              <a:t>2-way ANOVA was used to assess the interaction effects of the relationship between birth status, preoccupied attachment and  borderline features</a:t>
            </a:r>
          </a:p>
          <a:p>
            <a:pPr marL="0" eaLnBrk="1" hangingPunct="1">
              <a:buFont typeface="Wingdings" pitchFamily="2" charset="2"/>
              <a:buChar char="v"/>
              <a:defRPr/>
            </a:pPr>
            <a:r>
              <a:rPr lang="en-US" sz="2000" i="1" dirty="0" smtClean="0">
                <a:latin typeface="FrankRuehl" pitchFamily="34" charset="-79"/>
                <a:cs typeface="FrankRuehl" pitchFamily="34" charset="-79"/>
              </a:rPr>
              <a:t>p</a:t>
            </a:r>
            <a:r>
              <a:rPr lang="en-US" sz="2000" dirty="0" smtClean="0">
                <a:latin typeface="FrankRuehl" pitchFamily="34" charset="-79"/>
                <a:cs typeface="FrankRuehl" pitchFamily="34" charset="-79"/>
              </a:rPr>
              <a:t>&lt;.05 level for adoptees with preoccupied attachment and high levels of BPD features </a:t>
            </a:r>
          </a:p>
          <a:p>
            <a:pPr marL="0" eaLnBrk="1" hangingPunct="1">
              <a:buFont typeface="Wingdings" pitchFamily="2" charset="2"/>
              <a:buChar char="v"/>
              <a:defRPr/>
            </a:pPr>
            <a:r>
              <a:rPr lang="en-US" sz="2000" i="1" dirty="0" smtClean="0">
                <a:latin typeface="FrankRuehl" pitchFamily="34" charset="-79"/>
                <a:cs typeface="FrankRuehl" pitchFamily="34" charset="-79"/>
              </a:rPr>
              <a:t>p</a:t>
            </a:r>
            <a:r>
              <a:rPr lang="en-US" sz="2000" dirty="0" smtClean="0">
                <a:latin typeface="FrankRuehl" pitchFamily="34" charset="-79"/>
                <a:cs typeface="FrankRuehl" pitchFamily="34" charset="-79"/>
              </a:rPr>
              <a:t>&lt;.05 for both groups in  unresolved attachment</a:t>
            </a:r>
            <a:endParaRPr lang="en-US" sz="2000" dirty="0" smtClean="0"/>
          </a:p>
          <a:p>
            <a:pPr marL="0" eaLnBrk="1" hangingPunct="1">
              <a:buFont typeface="Wingdings" pitchFamily="2" charset="2"/>
              <a:buChar char="v"/>
              <a:defRPr/>
            </a:pPr>
            <a:r>
              <a:rPr lang="en-US" sz="2000" i="1" dirty="0" smtClean="0">
                <a:latin typeface="FrankRuehl" pitchFamily="34" charset="-79"/>
                <a:cs typeface="FrankRuehl" pitchFamily="34" charset="-79"/>
              </a:rPr>
              <a:t>p</a:t>
            </a:r>
            <a:r>
              <a:rPr lang="en-US" sz="2000" dirty="0" smtClean="0">
                <a:latin typeface="FrankRuehl" pitchFamily="34" charset="-79"/>
                <a:cs typeface="FrankRuehl" pitchFamily="34" charset="-79"/>
              </a:rPr>
              <a:t>&gt;.05 in autonomous and dismissing in both groups</a:t>
            </a:r>
          </a:p>
          <a:p>
            <a:pPr marL="0" eaLnBrk="1" hangingPunct="1">
              <a:buFont typeface="Wingdings" pitchFamily="2" charset="2"/>
              <a:buNone/>
              <a:defRPr/>
            </a:pPr>
            <a:endParaRPr lang="en-US" sz="2400" dirty="0"/>
          </a:p>
        </p:txBody>
      </p:sp>
      <p:sp>
        <p:nvSpPr>
          <p:cNvPr id="4" name="Content Placeholder 3"/>
          <p:cNvSpPr>
            <a:spLocks noGrp="1"/>
          </p:cNvSpPr>
          <p:nvPr>
            <p:ph sz="quarter" idx="2"/>
          </p:nvPr>
        </p:nvSpPr>
        <p:spPr>
          <a:xfrm>
            <a:off x="4845050" y="1589088"/>
            <a:ext cx="4146550" cy="5116512"/>
          </a:xfrm>
        </p:spPr>
        <p:txBody>
          <a:bodyPr/>
          <a:lstStyle/>
          <a:p>
            <a:pPr algn="ctr" eaLnBrk="1" hangingPunct="1">
              <a:buFont typeface="Wingdings" pitchFamily="2" charset="2"/>
              <a:buNone/>
              <a:defRPr/>
            </a:pPr>
            <a:r>
              <a:rPr lang="en-US" sz="2400" b="1" dirty="0" smtClean="0">
                <a:latin typeface="FrankRuehl" pitchFamily="34" charset="-79"/>
                <a:cs typeface="FrankRuehl" pitchFamily="34" charset="-79"/>
              </a:rPr>
              <a:t>Insignificant Findings</a:t>
            </a:r>
          </a:p>
          <a:p>
            <a:pPr marL="0" eaLnBrk="1" hangingPunct="1">
              <a:buFont typeface="Wingdings" pitchFamily="2" charset="2"/>
              <a:buChar char="v"/>
              <a:defRPr/>
            </a:pPr>
            <a:r>
              <a:rPr lang="en-US" sz="2000" dirty="0" smtClean="0">
                <a:latin typeface="FrankRuehl" pitchFamily="34" charset="-79"/>
                <a:cs typeface="FrankRuehl" pitchFamily="34" charset="-79"/>
              </a:rPr>
              <a:t>2-way ANOVA was used to assess the  interaction effects of the relationship between birth status, preoccupied attachment and  borderline features</a:t>
            </a:r>
          </a:p>
          <a:p>
            <a:pPr marL="0" eaLnBrk="1" hangingPunct="1">
              <a:buFont typeface="Wingdings" pitchFamily="2" charset="2"/>
              <a:buChar char="v"/>
              <a:defRPr/>
            </a:pPr>
            <a:r>
              <a:rPr lang="en-US" sz="2000" i="1" dirty="0" smtClean="0">
                <a:latin typeface="FrankRuehl" pitchFamily="34" charset="-79"/>
                <a:cs typeface="FrankRuehl" pitchFamily="34" charset="-79"/>
              </a:rPr>
              <a:t>p</a:t>
            </a:r>
            <a:r>
              <a:rPr lang="en-US" sz="2000" dirty="0" smtClean="0">
                <a:latin typeface="FrankRuehl" pitchFamily="34" charset="-79"/>
                <a:cs typeface="FrankRuehl" pitchFamily="34" charset="-79"/>
              </a:rPr>
              <a:t>&lt;.05 level for both groups with preoccupied attachment and high levels of BPD features </a:t>
            </a:r>
          </a:p>
          <a:p>
            <a:pPr marL="0" eaLnBrk="1" hangingPunct="1">
              <a:buFont typeface="Wingdings" pitchFamily="2" charset="2"/>
              <a:buChar char="v"/>
              <a:defRPr/>
            </a:pPr>
            <a:r>
              <a:rPr lang="en-US" sz="2000" i="1" dirty="0" smtClean="0">
                <a:latin typeface="FrankRuehl" pitchFamily="34" charset="-79"/>
                <a:cs typeface="FrankRuehl" pitchFamily="34" charset="-79"/>
              </a:rPr>
              <a:t>p</a:t>
            </a:r>
            <a:r>
              <a:rPr lang="en-US" sz="2000" dirty="0" smtClean="0">
                <a:latin typeface="FrankRuehl" pitchFamily="34" charset="-79"/>
                <a:cs typeface="FrankRuehl" pitchFamily="34" charset="-79"/>
              </a:rPr>
              <a:t>&lt;.05 for both groups in  unresolved attachment</a:t>
            </a:r>
            <a:r>
              <a:rPr lang="en-US" sz="2000" dirty="0" smtClean="0"/>
              <a:t>	</a:t>
            </a:r>
          </a:p>
          <a:p>
            <a:pPr marL="0" eaLnBrk="1" hangingPunct="1">
              <a:buFont typeface="Wingdings" pitchFamily="2" charset="2"/>
              <a:buChar char="v"/>
              <a:defRPr/>
            </a:pPr>
            <a:r>
              <a:rPr lang="en-US" sz="2000" i="1" dirty="0" smtClean="0">
                <a:latin typeface="FrankRuehl" pitchFamily="34" charset="-79"/>
                <a:cs typeface="FrankRuehl" pitchFamily="34" charset="-79"/>
              </a:rPr>
              <a:t>p</a:t>
            </a:r>
            <a:r>
              <a:rPr lang="en-US" sz="2000" dirty="0" smtClean="0">
                <a:latin typeface="FrankRuehl" pitchFamily="34" charset="-79"/>
                <a:cs typeface="FrankRuehl" pitchFamily="34" charset="-79"/>
              </a:rPr>
              <a:t>&gt;.05 in autonomous and dismissing in both groups</a:t>
            </a:r>
          </a:p>
          <a:p>
            <a:pPr marL="0" eaLnBrk="1" hangingPunct="1">
              <a:buFont typeface="Wingdings" pitchFamily="2" charset="2"/>
              <a:buChar char="v"/>
              <a:defRPr/>
            </a:pPr>
            <a:endParaRPr lang="en-US" sz="2400" dirty="0" smtClean="0"/>
          </a:p>
          <a:p>
            <a:pPr eaLnBrk="1" hangingPunct="1">
              <a:buFont typeface="Wingdings" pitchFamily="2" charset="2"/>
              <a:buNone/>
              <a:defRPr/>
            </a:pPr>
            <a:endParaRPr lang="en-US" sz="2400" b="1" dirty="0">
              <a:latin typeface="FrankRuehl" pitchFamily="34" charset="-79"/>
              <a:cs typeface="FrankRuehl" pitchFamily="34"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algn="ctr" eaLnBrk="1" hangingPunct="1"/>
            <a:r>
              <a:rPr lang="en-US" smtClean="0">
                <a:latin typeface="FrankRuehl" pitchFamily="34" charset="-79"/>
                <a:cs typeface="FrankRuehl" pitchFamily="34" charset="-79"/>
              </a:rPr>
              <a:t>Results Matrix</a:t>
            </a:r>
          </a:p>
        </p:txBody>
      </p:sp>
      <p:graphicFrame>
        <p:nvGraphicFramePr>
          <p:cNvPr id="4" name="Content Placeholder 3"/>
          <p:cNvGraphicFramePr>
            <a:graphicFrameLocks noGrp="1"/>
          </p:cNvGraphicFramePr>
          <p:nvPr>
            <p:ph sz="quarter" idx="1"/>
          </p:nvPr>
        </p:nvGraphicFramePr>
        <p:xfrm>
          <a:off x="533400" y="2209800"/>
          <a:ext cx="8232775" cy="1646238"/>
        </p:xfrm>
        <a:graphic>
          <a:graphicData uri="http://schemas.openxmlformats.org/drawingml/2006/table">
            <a:tbl>
              <a:tblPr firstRow="1" bandRow="1">
                <a:tableStyleId>{5C22544A-7EE6-4342-B048-85BDC9FD1C3A}</a:tableStyleId>
              </a:tblPr>
              <a:tblGrid>
                <a:gridCol w="1646555"/>
                <a:gridCol w="1646555"/>
                <a:gridCol w="1646555"/>
                <a:gridCol w="1646555"/>
                <a:gridCol w="1646555"/>
              </a:tblGrid>
              <a:tr h="365831">
                <a:tc>
                  <a:txBody>
                    <a:bodyPr/>
                    <a:lstStyle/>
                    <a:p>
                      <a:endParaRPr lang="en-US" sz="1800" dirty="0"/>
                    </a:p>
                  </a:txBody>
                  <a:tcPr marT="45729" marB="45729"/>
                </a:tc>
                <a:tc>
                  <a:txBody>
                    <a:bodyPr/>
                    <a:lstStyle/>
                    <a:p>
                      <a:r>
                        <a:rPr lang="en-US" sz="1800" dirty="0" smtClean="0">
                          <a:solidFill>
                            <a:schemeClr val="bg1">
                              <a:lumMod val="85000"/>
                              <a:lumOff val="15000"/>
                            </a:schemeClr>
                          </a:solidFill>
                          <a:latin typeface="FrankRuehl" pitchFamily="34" charset="-79"/>
                          <a:cs typeface="FrankRuehl" pitchFamily="34" charset="-79"/>
                        </a:rPr>
                        <a:t>S/Autonomous</a:t>
                      </a:r>
                      <a:endParaRPr lang="en-US" sz="1800" dirty="0">
                        <a:solidFill>
                          <a:schemeClr val="bg1">
                            <a:lumMod val="85000"/>
                            <a:lumOff val="15000"/>
                          </a:schemeClr>
                        </a:solidFill>
                        <a:latin typeface="FrankRuehl" pitchFamily="34" charset="-79"/>
                        <a:cs typeface="FrankRuehl" pitchFamily="34" charset="-79"/>
                      </a:endParaRPr>
                    </a:p>
                  </a:txBody>
                  <a:tcPr marT="45729" marB="45729"/>
                </a:tc>
                <a:tc>
                  <a:txBody>
                    <a:bodyPr/>
                    <a:lstStyle/>
                    <a:p>
                      <a:r>
                        <a:rPr lang="en-US" sz="1800" dirty="0" smtClean="0">
                          <a:solidFill>
                            <a:schemeClr val="bg1">
                              <a:lumMod val="85000"/>
                              <a:lumOff val="15000"/>
                            </a:schemeClr>
                          </a:solidFill>
                          <a:latin typeface="FrankRuehl" pitchFamily="34" charset="-79"/>
                          <a:cs typeface="FrankRuehl" pitchFamily="34" charset="-79"/>
                        </a:rPr>
                        <a:t>I/Dismissing</a:t>
                      </a:r>
                      <a:endParaRPr lang="en-US" sz="1800" dirty="0">
                        <a:solidFill>
                          <a:schemeClr val="bg1">
                            <a:lumMod val="85000"/>
                            <a:lumOff val="15000"/>
                          </a:schemeClr>
                        </a:solidFill>
                        <a:latin typeface="FrankRuehl" pitchFamily="34" charset="-79"/>
                        <a:cs typeface="FrankRuehl" pitchFamily="34" charset="-79"/>
                      </a:endParaRPr>
                    </a:p>
                  </a:txBody>
                  <a:tcPr marT="45729" marB="45729"/>
                </a:tc>
                <a:tc>
                  <a:txBody>
                    <a:bodyPr/>
                    <a:lstStyle/>
                    <a:p>
                      <a:r>
                        <a:rPr lang="en-US" sz="1800" dirty="0" smtClean="0">
                          <a:solidFill>
                            <a:schemeClr val="bg1">
                              <a:lumMod val="85000"/>
                              <a:lumOff val="15000"/>
                            </a:schemeClr>
                          </a:solidFill>
                          <a:latin typeface="FrankRuehl" pitchFamily="34" charset="-79"/>
                          <a:cs typeface="FrankRuehl" pitchFamily="34" charset="-79"/>
                        </a:rPr>
                        <a:t>I/Preoccupied</a:t>
                      </a:r>
                      <a:endParaRPr lang="en-US" sz="1800" dirty="0">
                        <a:solidFill>
                          <a:schemeClr val="bg1">
                            <a:lumMod val="85000"/>
                            <a:lumOff val="15000"/>
                          </a:schemeClr>
                        </a:solidFill>
                        <a:latin typeface="FrankRuehl" pitchFamily="34" charset="-79"/>
                        <a:cs typeface="FrankRuehl" pitchFamily="34" charset="-79"/>
                      </a:endParaRPr>
                    </a:p>
                  </a:txBody>
                  <a:tcPr marT="45729" marB="45729"/>
                </a:tc>
                <a:tc>
                  <a:txBody>
                    <a:bodyPr/>
                    <a:lstStyle/>
                    <a:p>
                      <a:r>
                        <a:rPr lang="en-US" sz="1800" dirty="0" smtClean="0">
                          <a:solidFill>
                            <a:schemeClr val="bg1">
                              <a:lumMod val="85000"/>
                              <a:lumOff val="15000"/>
                            </a:schemeClr>
                          </a:solidFill>
                          <a:latin typeface="FrankRuehl" pitchFamily="34" charset="-79"/>
                          <a:cs typeface="FrankRuehl" pitchFamily="34" charset="-79"/>
                        </a:rPr>
                        <a:t>I/Unresolved</a:t>
                      </a:r>
                      <a:endParaRPr lang="en-US" sz="1800" dirty="0">
                        <a:solidFill>
                          <a:schemeClr val="bg1">
                            <a:lumMod val="85000"/>
                            <a:lumOff val="15000"/>
                          </a:schemeClr>
                        </a:solidFill>
                        <a:latin typeface="FrankRuehl" pitchFamily="34" charset="-79"/>
                        <a:cs typeface="FrankRuehl" pitchFamily="34" charset="-79"/>
                      </a:endParaRPr>
                    </a:p>
                  </a:txBody>
                  <a:tcPr marT="45729" marB="45729"/>
                </a:tc>
              </a:tr>
              <a:tr h="365831">
                <a:tc>
                  <a:txBody>
                    <a:bodyPr/>
                    <a:lstStyle/>
                    <a:p>
                      <a:r>
                        <a:rPr lang="en-US" sz="1800" b="1" dirty="0" smtClean="0">
                          <a:solidFill>
                            <a:schemeClr val="bg1">
                              <a:lumMod val="85000"/>
                              <a:lumOff val="15000"/>
                            </a:schemeClr>
                          </a:solidFill>
                          <a:latin typeface="FrankRuehl" pitchFamily="34" charset="-79"/>
                          <a:cs typeface="FrankRuehl" pitchFamily="34" charset="-79"/>
                        </a:rPr>
                        <a:t>Birth Status</a:t>
                      </a:r>
                      <a:endParaRPr lang="en-US" sz="1800" b="1"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1800" i="1" dirty="0" smtClean="0">
                          <a:solidFill>
                            <a:schemeClr val="bg1">
                              <a:lumMod val="85000"/>
                              <a:lumOff val="15000"/>
                            </a:schemeClr>
                          </a:solidFill>
                          <a:latin typeface="FrankRuehl" pitchFamily="34" charset="-79"/>
                          <a:cs typeface="FrankRuehl" pitchFamily="34" charset="-79"/>
                        </a:rPr>
                        <a:t>LPI</a:t>
                      </a:r>
                      <a:endParaRPr lang="en-US" sz="1800" i="1"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1800" i="1" dirty="0" smtClean="0">
                          <a:solidFill>
                            <a:schemeClr val="bg1">
                              <a:lumMod val="85000"/>
                              <a:lumOff val="15000"/>
                            </a:schemeClr>
                          </a:solidFill>
                          <a:latin typeface="FrankRuehl" pitchFamily="34" charset="-79"/>
                          <a:cs typeface="FrankRuehl" pitchFamily="34" charset="-79"/>
                        </a:rPr>
                        <a:t>LPI</a:t>
                      </a:r>
                      <a:endParaRPr lang="en-US" sz="1800" i="1"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1800" i="1" dirty="0" smtClean="0">
                          <a:solidFill>
                            <a:schemeClr val="bg1">
                              <a:lumMod val="85000"/>
                              <a:lumOff val="15000"/>
                            </a:schemeClr>
                          </a:solidFill>
                          <a:latin typeface="FrankRuehl" pitchFamily="34" charset="-79"/>
                          <a:cs typeface="FrankRuehl" pitchFamily="34" charset="-79"/>
                        </a:rPr>
                        <a:t>LPI</a:t>
                      </a:r>
                      <a:endParaRPr lang="en-US" sz="1800" i="1"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1800" i="1" dirty="0" smtClean="0">
                          <a:solidFill>
                            <a:schemeClr val="bg1">
                              <a:lumMod val="85000"/>
                              <a:lumOff val="15000"/>
                            </a:schemeClr>
                          </a:solidFill>
                          <a:latin typeface="FrankRuehl" pitchFamily="34" charset="-79"/>
                          <a:cs typeface="FrankRuehl" pitchFamily="34" charset="-79"/>
                        </a:rPr>
                        <a:t>LPI</a:t>
                      </a:r>
                      <a:endParaRPr lang="en-US" sz="1800" i="1" dirty="0">
                        <a:solidFill>
                          <a:schemeClr val="bg1">
                            <a:lumMod val="85000"/>
                            <a:lumOff val="15000"/>
                          </a:schemeClr>
                        </a:solidFill>
                        <a:latin typeface="FrankRuehl" pitchFamily="34" charset="-79"/>
                        <a:cs typeface="FrankRuehl" pitchFamily="34" charset="-79"/>
                      </a:endParaRPr>
                    </a:p>
                  </a:txBody>
                  <a:tcPr marT="45729" marB="45729"/>
                </a:tc>
              </a:tr>
              <a:tr h="457288">
                <a:tc>
                  <a:txBody>
                    <a:bodyPr/>
                    <a:lstStyle/>
                    <a:p>
                      <a:r>
                        <a:rPr lang="en-US" sz="1800" dirty="0" smtClean="0">
                          <a:solidFill>
                            <a:schemeClr val="bg1">
                              <a:lumMod val="85000"/>
                              <a:lumOff val="15000"/>
                            </a:schemeClr>
                          </a:solidFill>
                          <a:latin typeface="FrankRuehl" pitchFamily="34" charset="-79"/>
                          <a:cs typeface="FrankRuehl" pitchFamily="34" charset="-79"/>
                        </a:rPr>
                        <a:t>Adopted</a:t>
                      </a:r>
                      <a:endParaRPr lang="en-US" sz="1800"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dirty="0" smtClean="0">
                          <a:solidFill>
                            <a:schemeClr val="bg1">
                              <a:lumMod val="85000"/>
                              <a:lumOff val="15000"/>
                            </a:schemeClr>
                          </a:solidFill>
                          <a:latin typeface="FrankRuehl" pitchFamily="34" charset="-79"/>
                          <a:cs typeface="FrankRuehl" pitchFamily="34" charset="-79"/>
                        </a:rPr>
                        <a:t>.5</a:t>
                      </a:r>
                      <a:endParaRPr lang="en-US" sz="2400"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dirty="0" smtClean="0">
                          <a:solidFill>
                            <a:schemeClr val="bg1">
                              <a:lumMod val="85000"/>
                              <a:lumOff val="15000"/>
                            </a:schemeClr>
                          </a:solidFill>
                          <a:latin typeface="FrankRuehl" pitchFamily="34" charset="-79"/>
                          <a:cs typeface="FrankRuehl" pitchFamily="34" charset="-79"/>
                        </a:rPr>
                        <a:t>.13</a:t>
                      </a:r>
                      <a:endParaRPr lang="en-US" sz="2400"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b="1" dirty="0" smtClean="0">
                          <a:solidFill>
                            <a:schemeClr val="bg1">
                              <a:lumMod val="85000"/>
                              <a:lumOff val="15000"/>
                            </a:schemeClr>
                          </a:solidFill>
                          <a:latin typeface="FrankRuehl" pitchFamily="34" charset="-79"/>
                          <a:cs typeface="FrankRuehl" pitchFamily="34" charset="-79"/>
                        </a:rPr>
                        <a:t>.0001**</a:t>
                      </a:r>
                      <a:endParaRPr lang="en-US" sz="2400" b="1"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dirty="0" smtClean="0">
                          <a:solidFill>
                            <a:schemeClr val="bg1">
                              <a:lumMod val="85000"/>
                              <a:lumOff val="15000"/>
                            </a:schemeClr>
                          </a:solidFill>
                          <a:latin typeface="FrankRuehl" pitchFamily="34" charset="-79"/>
                          <a:cs typeface="FrankRuehl" pitchFamily="34" charset="-79"/>
                        </a:rPr>
                        <a:t>.03</a:t>
                      </a:r>
                      <a:endParaRPr lang="en-US" sz="2400" dirty="0">
                        <a:solidFill>
                          <a:schemeClr val="bg1">
                            <a:lumMod val="85000"/>
                            <a:lumOff val="15000"/>
                          </a:schemeClr>
                        </a:solidFill>
                        <a:latin typeface="FrankRuehl" pitchFamily="34" charset="-79"/>
                        <a:cs typeface="FrankRuehl" pitchFamily="34" charset="-79"/>
                      </a:endParaRPr>
                    </a:p>
                  </a:txBody>
                  <a:tcPr marT="45729" marB="45729"/>
                </a:tc>
              </a:tr>
              <a:tr h="457288">
                <a:tc>
                  <a:txBody>
                    <a:bodyPr/>
                    <a:lstStyle/>
                    <a:p>
                      <a:r>
                        <a:rPr lang="en-US" sz="1800" dirty="0" smtClean="0">
                          <a:solidFill>
                            <a:schemeClr val="bg1">
                              <a:lumMod val="85000"/>
                              <a:lumOff val="15000"/>
                            </a:schemeClr>
                          </a:solidFill>
                          <a:latin typeface="FrankRuehl" pitchFamily="34" charset="-79"/>
                          <a:cs typeface="FrankRuehl" pitchFamily="34" charset="-79"/>
                        </a:rPr>
                        <a:t>Non-Adopted</a:t>
                      </a:r>
                      <a:endParaRPr lang="en-US" sz="1800"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dirty="0" smtClean="0">
                          <a:solidFill>
                            <a:schemeClr val="bg1">
                              <a:lumMod val="85000"/>
                              <a:lumOff val="15000"/>
                            </a:schemeClr>
                          </a:solidFill>
                          <a:latin typeface="FrankRuehl" pitchFamily="34" charset="-79"/>
                          <a:cs typeface="FrankRuehl" pitchFamily="34" charset="-79"/>
                        </a:rPr>
                        <a:t>1.3</a:t>
                      </a:r>
                      <a:endParaRPr lang="en-US" sz="2400"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dirty="0" smtClean="0">
                          <a:solidFill>
                            <a:schemeClr val="bg1">
                              <a:lumMod val="85000"/>
                              <a:lumOff val="15000"/>
                            </a:schemeClr>
                          </a:solidFill>
                          <a:latin typeface="FrankRuehl" pitchFamily="34" charset="-79"/>
                          <a:cs typeface="FrankRuehl" pitchFamily="34" charset="-79"/>
                        </a:rPr>
                        <a:t>.16</a:t>
                      </a:r>
                      <a:endParaRPr lang="en-US" sz="2400"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b="1" dirty="0" smtClean="0">
                          <a:solidFill>
                            <a:schemeClr val="bg1">
                              <a:lumMod val="85000"/>
                              <a:lumOff val="15000"/>
                            </a:schemeClr>
                          </a:solidFill>
                          <a:latin typeface="FrankRuehl" pitchFamily="34" charset="-79"/>
                          <a:cs typeface="FrankRuehl" pitchFamily="34" charset="-79"/>
                        </a:rPr>
                        <a:t>.05</a:t>
                      </a:r>
                      <a:endParaRPr lang="en-US" sz="2400" b="1" dirty="0">
                        <a:solidFill>
                          <a:schemeClr val="bg1">
                            <a:lumMod val="85000"/>
                            <a:lumOff val="15000"/>
                          </a:schemeClr>
                        </a:solidFill>
                        <a:latin typeface="FrankRuehl" pitchFamily="34" charset="-79"/>
                        <a:cs typeface="FrankRuehl" pitchFamily="34" charset="-79"/>
                      </a:endParaRPr>
                    </a:p>
                  </a:txBody>
                  <a:tcPr marT="45729" marB="45729"/>
                </a:tc>
                <a:tc>
                  <a:txBody>
                    <a:bodyPr/>
                    <a:lstStyle/>
                    <a:p>
                      <a:pPr algn="ctr"/>
                      <a:r>
                        <a:rPr lang="en-US" sz="2400" dirty="0" smtClean="0">
                          <a:solidFill>
                            <a:schemeClr val="bg1">
                              <a:lumMod val="85000"/>
                              <a:lumOff val="15000"/>
                            </a:schemeClr>
                          </a:solidFill>
                          <a:latin typeface="FrankRuehl" pitchFamily="34" charset="-79"/>
                          <a:cs typeface="FrankRuehl" pitchFamily="34" charset="-79"/>
                        </a:rPr>
                        <a:t>.03</a:t>
                      </a:r>
                      <a:endParaRPr lang="en-US" sz="2400" dirty="0">
                        <a:solidFill>
                          <a:schemeClr val="bg1">
                            <a:lumMod val="85000"/>
                            <a:lumOff val="15000"/>
                          </a:schemeClr>
                        </a:solidFill>
                        <a:latin typeface="FrankRuehl" pitchFamily="34" charset="-79"/>
                        <a:cs typeface="FrankRuehl" pitchFamily="34" charset="-79"/>
                      </a:endParaRPr>
                    </a:p>
                  </a:txBody>
                  <a:tcPr marT="45729" marB="45729"/>
                </a:tc>
              </a:tr>
            </a:tbl>
          </a:graphicData>
        </a:graphic>
      </p:graphicFrame>
      <p:graphicFrame>
        <p:nvGraphicFramePr>
          <p:cNvPr id="5" name="Content Placeholder 3"/>
          <p:cNvGraphicFramePr>
            <a:graphicFrameLocks/>
          </p:cNvGraphicFramePr>
          <p:nvPr/>
        </p:nvGraphicFramePr>
        <p:xfrm>
          <a:off x="457200" y="4648200"/>
          <a:ext cx="8232775" cy="1600200"/>
        </p:xfrm>
        <a:graphic>
          <a:graphicData uri="http://schemas.openxmlformats.org/drawingml/2006/table">
            <a:tbl>
              <a:tblPr firstRow="1" bandRow="1">
                <a:tableStyleId>{5C22544A-7EE6-4342-B048-85BDC9FD1C3A}</a:tableStyleId>
              </a:tblPr>
              <a:tblGrid>
                <a:gridCol w="1646555"/>
                <a:gridCol w="1646555"/>
                <a:gridCol w="1646555"/>
                <a:gridCol w="1646555"/>
                <a:gridCol w="1646555"/>
              </a:tblGrid>
              <a:tr h="232410">
                <a:tc>
                  <a:txBody>
                    <a:bodyPr/>
                    <a:lstStyle/>
                    <a:p>
                      <a:endParaRPr lang="en-US" dirty="0"/>
                    </a:p>
                  </a:txBody>
                  <a:tcPr/>
                </a:tc>
                <a:tc>
                  <a:txBody>
                    <a:bodyPr/>
                    <a:lstStyle/>
                    <a:p>
                      <a:r>
                        <a:rPr lang="en-US" sz="1800" dirty="0" smtClean="0">
                          <a:solidFill>
                            <a:schemeClr val="bg1">
                              <a:lumMod val="85000"/>
                              <a:lumOff val="15000"/>
                            </a:schemeClr>
                          </a:solidFill>
                          <a:latin typeface="FrankRuehl" pitchFamily="34" charset="-79"/>
                          <a:cs typeface="FrankRuehl" pitchFamily="34" charset="-79"/>
                        </a:rPr>
                        <a:t>S/Autonomous</a:t>
                      </a:r>
                      <a:endParaRPr lang="en-US" sz="1800" dirty="0">
                        <a:solidFill>
                          <a:schemeClr val="bg1">
                            <a:lumMod val="85000"/>
                            <a:lumOff val="15000"/>
                          </a:schemeClr>
                        </a:solidFill>
                        <a:latin typeface="FrankRuehl" pitchFamily="34" charset="-79"/>
                        <a:cs typeface="FrankRuehl" pitchFamily="34" charset="-79"/>
                      </a:endParaRPr>
                    </a:p>
                  </a:txBody>
                  <a:tcPr/>
                </a:tc>
                <a:tc>
                  <a:txBody>
                    <a:bodyPr/>
                    <a:lstStyle/>
                    <a:p>
                      <a:r>
                        <a:rPr lang="en-US" sz="1800" dirty="0" smtClean="0">
                          <a:solidFill>
                            <a:schemeClr val="bg1">
                              <a:lumMod val="85000"/>
                              <a:lumOff val="15000"/>
                            </a:schemeClr>
                          </a:solidFill>
                          <a:latin typeface="FrankRuehl" pitchFamily="34" charset="-79"/>
                          <a:cs typeface="FrankRuehl" pitchFamily="34" charset="-79"/>
                        </a:rPr>
                        <a:t>I/Dismissing</a:t>
                      </a:r>
                      <a:endParaRPr lang="en-US" sz="1800" dirty="0">
                        <a:solidFill>
                          <a:schemeClr val="bg1">
                            <a:lumMod val="85000"/>
                            <a:lumOff val="15000"/>
                          </a:schemeClr>
                        </a:solidFill>
                        <a:latin typeface="FrankRuehl" pitchFamily="34" charset="-79"/>
                        <a:cs typeface="FrankRuehl" pitchFamily="34" charset="-79"/>
                      </a:endParaRPr>
                    </a:p>
                  </a:txBody>
                  <a:tcPr/>
                </a:tc>
                <a:tc>
                  <a:txBody>
                    <a:bodyPr/>
                    <a:lstStyle/>
                    <a:p>
                      <a:r>
                        <a:rPr lang="en-US" sz="1800" dirty="0" smtClean="0">
                          <a:solidFill>
                            <a:schemeClr val="bg1">
                              <a:lumMod val="85000"/>
                              <a:lumOff val="15000"/>
                            </a:schemeClr>
                          </a:solidFill>
                          <a:latin typeface="FrankRuehl" pitchFamily="34" charset="-79"/>
                          <a:cs typeface="FrankRuehl" pitchFamily="34" charset="-79"/>
                        </a:rPr>
                        <a:t>I/Preoccupied</a:t>
                      </a:r>
                      <a:endParaRPr lang="en-US" sz="1800" dirty="0">
                        <a:solidFill>
                          <a:schemeClr val="bg1">
                            <a:lumMod val="85000"/>
                            <a:lumOff val="15000"/>
                          </a:schemeClr>
                        </a:solidFill>
                        <a:latin typeface="FrankRuehl" pitchFamily="34" charset="-79"/>
                        <a:cs typeface="FrankRuehl" pitchFamily="34" charset="-79"/>
                      </a:endParaRPr>
                    </a:p>
                  </a:txBody>
                  <a:tcPr/>
                </a:tc>
                <a:tc>
                  <a:txBody>
                    <a:bodyPr/>
                    <a:lstStyle/>
                    <a:p>
                      <a:r>
                        <a:rPr lang="en-US" sz="1800" dirty="0" smtClean="0">
                          <a:solidFill>
                            <a:schemeClr val="bg1">
                              <a:lumMod val="85000"/>
                              <a:lumOff val="15000"/>
                            </a:schemeClr>
                          </a:solidFill>
                          <a:latin typeface="FrankRuehl" pitchFamily="34" charset="-79"/>
                          <a:cs typeface="FrankRuehl" pitchFamily="34" charset="-79"/>
                        </a:rPr>
                        <a:t>I/Unresolved</a:t>
                      </a:r>
                      <a:endParaRPr lang="en-US" sz="1800" dirty="0">
                        <a:solidFill>
                          <a:schemeClr val="bg1">
                            <a:lumMod val="85000"/>
                            <a:lumOff val="15000"/>
                          </a:schemeClr>
                        </a:solidFill>
                        <a:latin typeface="FrankRuehl" pitchFamily="34" charset="-79"/>
                        <a:cs typeface="FrankRuehl" pitchFamily="34" charset="-79"/>
                      </a:endParaRPr>
                    </a:p>
                  </a:txBody>
                  <a:tcPr/>
                </a:tc>
              </a:tr>
              <a:tr h="232410">
                <a:tc>
                  <a:txBody>
                    <a:bodyPr/>
                    <a:lstStyle/>
                    <a:p>
                      <a:r>
                        <a:rPr lang="en-US" b="1" dirty="0" smtClean="0">
                          <a:solidFill>
                            <a:schemeClr val="bg1">
                              <a:lumMod val="85000"/>
                              <a:lumOff val="15000"/>
                            </a:schemeClr>
                          </a:solidFill>
                          <a:latin typeface="FrankRuehl" pitchFamily="34" charset="-79"/>
                          <a:cs typeface="FrankRuehl" pitchFamily="34" charset="-79"/>
                        </a:rPr>
                        <a:t>Birth Status</a:t>
                      </a:r>
                      <a:endParaRPr lang="en-US" b="1" dirty="0">
                        <a:solidFill>
                          <a:schemeClr val="bg1">
                            <a:lumMod val="85000"/>
                            <a:lumOff val="15000"/>
                          </a:schemeClr>
                        </a:solidFill>
                        <a:latin typeface="FrankRuehl" pitchFamily="34" charset="-79"/>
                        <a:cs typeface="FrankRuehl" pitchFamily="34" charset="-79"/>
                      </a:endParaRPr>
                    </a:p>
                  </a:txBody>
                  <a:tcPr/>
                </a:tc>
                <a:tc>
                  <a:txBody>
                    <a:bodyPr/>
                    <a:lstStyle/>
                    <a:p>
                      <a:pPr algn="ctr"/>
                      <a:r>
                        <a:rPr lang="en-US" i="1" dirty="0" smtClean="0">
                          <a:solidFill>
                            <a:schemeClr val="bg1">
                              <a:lumMod val="85000"/>
                              <a:lumOff val="15000"/>
                            </a:schemeClr>
                          </a:solidFill>
                          <a:latin typeface="FrankRuehl" pitchFamily="34" charset="-79"/>
                          <a:cs typeface="FrankRuehl" pitchFamily="34" charset="-79"/>
                        </a:rPr>
                        <a:t>LPI</a:t>
                      </a:r>
                      <a:endParaRPr lang="en-US" i="1" dirty="0">
                        <a:solidFill>
                          <a:schemeClr val="bg1">
                            <a:lumMod val="85000"/>
                            <a:lumOff val="15000"/>
                          </a:schemeClr>
                        </a:solidFill>
                        <a:latin typeface="FrankRuehl" pitchFamily="34" charset="-79"/>
                        <a:cs typeface="FrankRuehl" pitchFamily="34" charset="-79"/>
                      </a:endParaRPr>
                    </a:p>
                  </a:txBody>
                  <a:tcPr/>
                </a:tc>
                <a:tc>
                  <a:txBody>
                    <a:bodyPr/>
                    <a:lstStyle/>
                    <a:p>
                      <a:pPr algn="ctr"/>
                      <a:r>
                        <a:rPr lang="en-US" i="1" dirty="0" smtClean="0">
                          <a:solidFill>
                            <a:schemeClr val="bg1">
                              <a:lumMod val="85000"/>
                              <a:lumOff val="15000"/>
                            </a:schemeClr>
                          </a:solidFill>
                          <a:latin typeface="FrankRuehl" pitchFamily="34" charset="-79"/>
                          <a:cs typeface="FrankRuehl" pitchFamily="34" charset="-79"/>
                        </a:rPr>
                        <a:t>LPI</a:t>
                      </a:r>
                      <a:endParaRPr lang="en-US" i="1" dirty="0">
                        <a:solidFill>
                          <a:schemeClr val="bg1">
                            <a:lumMod val="85000"/>
                            <a:lumOff val="15000"/>
                          </a:schemeClr>
                        </a:solidFill>
                        <a:latin typeface="FrankRuehl" pitchFamily="34" charset="-79"/>
                        <a:cs typeface="FrankRuehl" pitchFamily="34" charset="-79"/>
                      </a:endParaRPr>
                    </a:p>
                  </a:txBody>
                  <a:tcPr/>
                </a:tc>
                <a:tc>
                  <a:txBody>
                    <a:bodyPr/>
                    <a:lstStyle/>
                    <a:p>
                      <a:pPr algn="ctr"/>
                      <a:r>
                        <a:rPr lang="en-US" i="1" dirty="0" smtClean="0">
                          <a:solidFill>
                            <a:schemeClr val="bg1">
                              <a:lumMod val="85000"/>
                              <a:lumOff val="15000"/>
                            </a:schemeClr>
                          </a:solidFill>
                          <a:latin typeface="FrankRuehl" pitchFamily="34" charset="-79"/>
                          <a:cs typeface="FrankRuehl" pitchFamily="34" charset="-79"/>
                        </a:rPr>
                        <a:t>LPI</a:t>
                      </a:r>
                      <a:endParaRPr lang="en-US" i="1" dirty="0">
                        <a:solidFill>
                          <a:schemeClr val="bg1">
                            <a:lumMod val="85000"/>
                            <a:lumOff val="15000"/>
                          </a:schemeClr>
                        </a:solidFill>
                        <a:latin typeface="FrankRuehl" pitchFamily="34" charset="-79"/>
                        <a:cs typeface="FrankRuehl" pitchFamily="34" charset="-79"/>
                      </a:endParaRPr>
                    </a:p>
                  </a:txBody>
                  <a:tcPr/>
                </a:tc>
                <a:tc>
                  <a:txBody>
                    <a:bodyPr/>
                    <a:lstStyle/>
                    <a:p>
                      <a:pPr algn="ctr"/>
                      <a:r>
                        <a:rPr lang="en-US" i="1" dirty="0" smtClean="0">
                          <a:solidFill>
                            <a:schemeClr val="bg1">
                              <a:lumMod val="85000"/>
                              <a:lumOff val="15000"/>
                            </a:schemeClr>
                          </a:solidFill>
                          <a:latin typeface="FrankRuehl" pitchFamily="34" charset="-79"/>
                          <a:cs typeface="FrankRuehl" pitchFamily="34" charset="-79"/>
                        </a:rPr>
                        <a:t>LPI</a:t>
                      </a:r>
                      <a:endParaRPr lang="en-US" i="1" dirty="0">
                        <a:solidFill>
                          <a:schemeClr val="bg1">
                            <a:lumMod val="85000"/>
                            <a:lumOff val="15000"/>
                          </a:schemeClr>
                        </a:solidFill>
                        <a:latin typeface="FrankRuehl" pitchFamily="34" charset="-79"/>
                        <a:cs typeface="FrankRuehl" pitchFamily="34" charset="-79"/>
                      </a:endParaRPr>
                    </a:p>
                  </a:txBody>
                  <a:tcPr/>
                </a:tc>
              </a:tr>
              <a:tr h="232410">
                <a:tc>
                  <a:txBody>
                    <a:bodyPr/>
                    <a:lstStyle/>
                    <a:p>
                      <a:r>
                        <a:rPr lang="en-US" dirty="0" smtClean="0">
                          <a:solidFill>
                            <a:schemeClr val="bg1">
                              <a:lumMod val="85000"/>
                              <a:lumOff val="15000"/>
                            </a:schemeClr>
                          </a:solidFill>
                          <a:latin typeface="FrankRuehl" pitchFamily="34" charset="-79"/>
                          <a:cs typeface="FrankRuehl" pitchFamily="34" charset="-79"/>
                        </a:rPr>
                        <a:t>Adopted</a:t>
                      </a:r>
                      <a:endParaRPr lang="en-US" dirty="0">
                        <a:solidFill>
                          <a:schemeClr val="bg1">
                            <a:lumMod val="85000"/>
                            <a:lumOff val="15000"/>
                          </a:schemeClr>
                        </a:solidFill>
                        <a:latin typeface="FrankRuehl" pitchFamily="34" charset="-79"/>
                        <a:cs typeface="FrankRuehl" pitchFamily="34" charset="-79"/>
                      </a:endParaRPr>
                    </a:p>
                  </a:txBody>
                  <a:tcPr/>
                </a:tc>
                <a:tc>
                  <a:txBody>
                    <a:bodyPr/>
                    <a:lstStyle/>
                    <a:p>
                      <a:pPr marL="0" marR="0" indent="0" algn="ctr">
                        <a:lnSpc>
                          <a:spcPts val="2800"/>
                        </a:lnSpc>
                        <a:spcBef>
                          <a:spcPts val="0"/>
                        </a:spcBef>
                        <a:spcAft>
                          <a:spcPts val="0"/>
                        </a:spcAft>
                      </a:pPr>
                      <a:r>
                        <a:rPr lang="en-US" sz="1800" dirty="0">
                          <a:solidFill>
                            <a:schemeClr val="bg1">
                              <a:lumMod val="85000"/>
                              <a:lumOff val="15000"/>
                            </a:schemeClr>
                          </a:solidFill>
                          <a:latin typeface="Times New Roman"/>
                          <a:ea typeface="Times New Roman"/>
                        </a:rPr>
                        <a:t>1.3 </a:t>
                      </a:r>
                    </a:p>
                  </a:txBody>
                  <a:tcPr marL="68580" marR="68580" marT="0" marB="0"/>
                </a:tc>
                <a:tc>
                  <a:txBody>
                    <a:bodyPr/>
                    <a:lstStyle/>
                    <a:p>
                      <a:pPr marL="0" marR="0" indent="0" algn="ctr">
                        <a:lnSpc>
                          <a:spcPts val="2800"/>
                        </a:lnSpc>
                        <a:spcBef>
                          <a:spcPts val="0"/>
                        </a:spcBef>
                        <a:spcAft>
                          <a:spcPts val="0"/>
                        </a:spcAft>
                      </a:pPr>
                      <a:r>
                        <a:rPr lang="en-US" sz="1800" dirty="0">
                          <a:solidFill>
                            <a:schemeClr val="bg1">
                              <a:lumMod val="85000"/>
                              <a:lumOff val="15000"/>
                            </a:schemeClr>
                          </a:solidFill>
                          <a:latin typeface="Times New Roman"/>
                          <a:ea typeface="Times New Roman"/>
                        </a:rPr>
                        <a:t>.11</a:t>
                      </a:r>
                    </a:p>
                  </a:txBody>
                  <a:tcPr marL="68580" marR="68580" marT="0" marB="0"/>
                </a:tc>
                <a:tc>
                  <a:txBody>
                    <a:bodyPr/>
                    <a:lstStyle/>
                    <a:p>
                      <a:pPr marL="0" marR="0" indent="0" algn="ctr">
                        <a:lnSpc>
                          <a:spcPts val="2800"/>
                        </a:lnSpc>
                        <a:spcBef>
                          <a:spcPts val="0"/>
                        </a:spcBef>
                        <a:spcAft>
                          <a:spcPts val="0"/>
                        </a:spcAft>
                      </a:pPr>
                      <a:r>
                        <a:rPr lang="en-US" sz="1800" b="1" dirty="0">
                          <a:solidFill>
                            <a:schemeClr val="bg1">
                              <a:lumMod val="85000"/>
                              <a:lumOff val="15000"/>
                            </a:schemeClr>
                          </a:solidFill>
                          <a:latin typeface="Times New Roman"/>
                          <a:ea typeface="Times New Roman"/>
                        </a:rPr>
                        <a:t>.05*</a:t>
                      </a:r>
                      <a:endParaRPr lang="en-US" sz="1800" dirty="0">
                        <a:solidFill>
                          <a:schemeClr val="bg1">
                            <a:lumMod val="85000"/>
                            <a:lumOff val="15000"/>
                          </a:schemeClr>
                        </a:solidFill>
                        <a:latin typeface="Times New Roman"/>
                        <a:ea typeface="Times New Roman"/>
                      </a:endParaRPr>
                    </a:p>
                  </a:txBody>
                  <a:tcPr marL="68580" marR="68580" marT="0" marB="0"/>
                </a:tc>
                <a:tc>
                  <a:txBody>
                    <a:bodyPr/>
                    <a:lstStyle/>
                    <a:p>
                      <a:pPr marL="0" marR="0" indent="0" algn="ctr">
                        <a:lnSpc>
                          <a:spcPts val="2800"/>
                        </a:lnSpc>
                        <a:spcBef>
                          <a:spcPts val="0"/>
                        </a:spcBef>
                        <a:spcAft>
                          <a:spcPts val="0"/>
                        </a:spcAft>
                      </a:pPr>
                      <a:r>
                        <a:rPr lang="en-US" sz="1800" dirty="0">
                          <a:solidFill>
                            <a:schemeClr val="bg1">
                              <a:lumMod val="85000"/>
                              <a:lumOff val="15000"/>
                            </a:schemeClr>
                          </a:solidFill>
                          <a:latin typeface="Times New Roman"/>
                          <a:ea typeface="Times New Roman"/>
                        </a:rPr>
                        <a:t>.03*</a:t>
                      </a:r>
                    </a:p>
                  </a:txBody>
                  <a:tcPr marL="68580" marR="68580" marT="0" marB="0"/>
                </a:tc>
              </a:tr>
              <a:tr h="502920">
                <a:tc>
                  <a:txBody>
                    <a:bodyPr/>
                    <a:lstStyle/>
                    <a:p>
                      <a:r>
                        <a:rPr lang="en-US" dirty="0" smtClean="0">
                          <a:solidFill>
                            <a:schemeClr val="bg1">
                              <a:lumMod val="85000"/>
                              <a:lumOff val="15000"/>
                            </a:schemeClr>
                          </a:solidFill>
                          <a:latin typeface="FrankRuehl" pitchFamily="34" charset="-79"/>
                          <a:cs typeface="FrankRuehl" pitchFamily="34" charset="-79"/>
                        </a:rPr>
                        <a:t>Non-Adopted</a:t>
                      </a:r>
                      <a:endParaRPr lang="en-US" dirty="0">
                        <a:solidFill>
                          <a:schemeClr val="bg1">
                            <a:lumMod val="85000"/>
                            <a:lumOff val="15000"/>
                          </a:schemeClr>
                        </a:solidFill>
                        <a:latin typeface="FrankRuehl" pitchFamily="34" charset="-79"/>
                        <a:cs typeface="FrankRuehl" pitchFamily="34" charset="-79"/>
                      </a:endParaRPr>
                    </a:p>
                  </a:txBody>
                  <a:tcPr/>
                </a:tc>
                <a:tc>
                  <a:txBody>
                    <a:bodyPr/>
                    <a:lstStyle/>
                    <a:p>
                      <a:pPr marL="0" marR="0" indent="0" algn="ctr">
                        <a:lnSpc>
                          <a:spcPts val="2800"/>
                        </a:lnSpc>
                        <a:spcBef>
                          <a:spcPts val="0"/>
                        </a:spcBef>
                        <a:spcAft>
                          <a:spcPts val="0"/>
                        </a:spcAft>
                      </a:pPr>
                      <a:r>
                        <a:rPr lang="en-US" sz="1800">
                          <a:solidFill>
                            <a:schemeClr val="bg1">
                              <a:lumMod val="85000"/>
                              <a:lumOff val="15000"/>
                            </a:schemeClr>
                          </a:solidFill>
                          <a:latin typeface="Times New Roman"/>
                          <a:ea typeface="Times New Roman"/>
                        </a:rPr>
                        <a:t>1.3</a:t>
                      </a:r>
                    </a:p>
                  </a:txBody>
                  <a:tcPr marL="68580" marR="68580" marT="0" marB="0"/>
                </a:tc>
                <a:tc>
                  <a:txBody>
                    <a:bodyPr/>
                    <a:lstStyle/>
                    <a:p>
                      <a:pPr marL="0" marR="0" indent="0" algn="ctr">
                        <a:lnSpc>
                          <a:spcPts val="2800"/>
                        </a:lnSpc>
                        <a:spcBef>
                          <a:spcPts val="0"/>
                        </a:spcBef>
                        <a:spcAft>
                          <a:spcPts val="0"/>
                        </a:spcAft>
                      </a:pPr>
                      <a:r>
                        <a:rPr lang="en-US" sz="1800">
                          <a:solidFill>
                            <a:schemeClr val="bg1">
                              <a:lumMod val="85000"/>
                              <a:lumOff val="15000"/>
                            </a:schemeClr>
                          </a:solidFill>
                          <a:latin typeface="Times New Roman"/>
                          <a:ea typeface="Times New Roman"/>
                        </a:rPr>
                        <a:t>.91</a:t>
                      </a:r>
                    </a:p>
                  </a:txBody>
                  <a:tcPr marL="68580" marR="68580" marT="0" marB="0"/>
                </a:tc>
                <a:tc>
                  <a:txBody>
                    <a:bodyPr/>
                    <a:lstStyle/>
                    <a:p>
                      <a:pPr marL="0" marR="0" indent="0" algn="ctr">
                        <a:lnSpc>
                          <a:spcPts val="2800"/>
                        </a:lnSpc>
                        <a:spcBef>
                          <a:spcPts val="0"/>
                        </a:spcBef>
                        <a:spcAft>
                          <a:spcPts val="0"/>
                        </a:spcAft>
                      </a:pPr>
                      <a:r>
                        <a:rPr lang="en-US" sz="1800" b="1">
                          <a:solidFill>
                            <a:schemeClr val="bg1">
                              <a:lumMod val="85000"/>
                              <a:lumOff val="15000"/>
                            </a:schemeClr>
                          </a:solidFill>
                          <a:latin typeface="Times New Roman"/>
                          <a:ea typeface="Times New Roman"/>
                        </a:rPr>
                        <a:t>.05*</a:t>
                      </a:r>
                      <a:endParaRPr lang="en-US" sz="1800">
                        <a:solidFill>
                          <a:schemeClr val="bg1">
                            <a:lumMod val="85000"/>
                            <a:lumOff val="15000"/>
                          </a:schemeClr>
                        </a:solidFill>
                        <a:latin typeface="Times New Roman"/>
                        <a:ea typeface="Times New Roman"/>
                      </a:endParaRPr>
                    </a:p>
                  </a:txBody>
                  <a:tcPr marL="68580" marR="68580" marT="0" marB="0"/>
                </a:tc>
                <a:tc>
                  <a:txBody>
                    <a:bodyPr/>
                    <a:lstStyle/>
                    <a:p>
                      <a:pPr marL="0" marR="0" indent="0" algn="ctr">
                        <a:lnSpc>
                          <a:spcPts val="2800"/>
                        </a:lnSpc>
                        <a:spcBef>
                          <a:spcPts val="0"/>
                        </a:spcBef>
                        <a:spcAft>
                          <a:spcPts val="0"/>
                        </a:spcAft>
                      </a:pPr>
                      <a:r>
                        <a:rPr lang="en-US" sz="1800" dirty="0">
                          <a:solidFill>
                            <a:schemeClr val="bg1">
                              <a:lumMod val="85000"/>
                              <a:lumOff val="15000"/>
                            </a:schemeClr>
                          </a:solidFill>
                          <a:latin typeface="Times New Roman"/>
                          <a:ea typeface="Times New Roman"/>
                        </a:rPr>
                        <a:t>.03*</a:t>
                      </a:r>
                    </a:p>
                  </a:txBody>
                  <a:tcPr marL="68580" marR="68580" marT="0" marB="0"/>
                </a:tc>
              </a:tr>
            </a:tbl>
          </a:graphicData>
        </a:graphic>
      </p:graphicFrame>
      <p:sp>
        <p:nvSpPr>
          <p:cNvPr id="17475" name="TextBox 6"/>
          <p:cNvSpPr txBox="1">
            <a:spLocks noChangeArrowheads="1"/>
          </p:cNvSpPr>
          <p:nvPr/>
        </p:nvSpPr>
        <p:spPr bwMode="auto">
          <a:xfrm>
            <a:off x="762000" y="1676400"/>
            <a:ext cx="815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a:latin typeface="FrankRuehl" pitchFamily="34" charset="-79"/>
                <a:cs typeface="FrankRuehl" pitchFamily="34" charset="-79"/>
              </a:rPr>
              <a:t>Attachment Classification   </a:t>
            </a:r>
            <a:r>
              <a:rPr lang="en-US" sz="2400">
                <a:latin typeface="FrankRuehl" pitchFamily="34" charset="-79"/>
                <a:cs typeface="FrankRuehl" pitchFamily="34" charset="-79"/>
              </a:rPr>
              <a:t>(Significant findings)</a:t>
            </a:r>
          </a:p>
        </p:txBody>
      </p:sp>
      <p:sp>
        <p:nvSpPr>
          <p:cNvPr id="17476" name="TextBox 7"/>
          <p:cNvSpPr txBox="1">
            <a:spLocks noChangeArrowheads="1"/>
          </p:cNvSpPr>
          <p:nvPr/>
        </p:nvSpPr>
        <p:spPr bwMode="auto">
          <a:xfrm>
            <a:off x="685800" y="4038600"/>
            <a:ext cx="792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a:latin typeface="FrankRuehl" pitchFamily="34" charset="-79"/>
                <a:cs typeface="FrankRuehl" pitchFamily="34" charset="-79"/>
              </a:rPr>
              <a:t>           Attachment Classification     </a:t>
            </a:r>
            <a:r>
              <a:rPr lang="en-US" sz="2400">
                <a:latin typeface="FrankRuehl" pitchFamily="34" charset="-79"/>
                <a:cs typeface="FrankRuehl" pitchFamily="34" charset="-79"/>
              </a:rPr>
              <a:t>(Insignificant findings)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228</TotalTime>
  <Words>962</Words>
  <Application>Microsoft Office PowerPoint</Application>
  <PresentationFormat>On-screen Show (4:3)</PresentationFormat>
  <Paragraphs>136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Tw Cen MT</vt:lpstr>
      <vt:lpstr>Wingdings</vt:lpstr>
      <vt:lpstr>Wingdings 2</vt:lpstr>
      <vt:lpstr>Calibri</vt:lpstr>
      <vt:lpstr>FrankRuehl</vt:lpstr>
      <vt:lpstr>Times New Roman</vt:lpstr>
      <vt:lpstr>Median</vt:lpstr>
      <vt:lpstr>The Relationship of Adoption and Attachment in Adolescence</vt:lpstr>
      <vt:lpstr>Reasons for Study-General</vt:lpstr>
      <vt:lpstr>Reasons for Study-Personal</vt:lpstr>
      <vt:lpstr>Toward a Hypothesis</vt:lpstr>
      <vt:lpstr>Current Study Hypothesis</vt:lpstr>
      <vt:lpstr>Sample</vt:lpstr>
      <vt:lpstr>Measures</vt:lpstr>
      <vt:lpstr>Analyses and Results</vt:lpstr>
      <vt:lpstr>Results Matrix</vt:lpstr>
      <vt:lpstr>Discussion</vt:lpstr>
      <vt:lpstr>Study Limitations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Erika Rooney</dc:creator>
  <cp:lastModifiedBy>Brianna</cp:lastModifiedBy>
  <cp:revision>54</cp:revision>
  <dcterms:created xsi:type="dcterms:W3CDTF">2010-12-10T04:08:51Z</dcterms:created>
  <dcterms:modified xsi:type="dcterms:W3CDTF">2010-12-15T22:06:30Z</dcterms:modified>
</cp:coreProperties>
</file>