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71" r:id="rId3"/>
    <p:sldId id="260" r:id="rId4"/>
    <p:sldId id="261" r:id="rId5"/>
    <p:sldId id="263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1" d="100"/>
          <a:sy n="81" d="100"/>
        </p:scale>
        <p:origin x="10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84EF6-118E-434D-A43B-176E146096DD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A6C17-7562-47EF-A1A2-71898B1E7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07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0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3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D58BF2-9BB1-449B-8D98-656448F4D8B0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small" dirty="0" smtClean="0">
                <a:uFill>
                  <a:solidFill>
                    <a:schemeClr val="accent1"/>
                  </a:solidFill>
                </a:uFill>
              </a:rPr>
              <a:t>An Integrative Humanistic Play Therapy Approach to Treating Adopted Children with a History of Attachment Disruptions</a:t>
            </a:r>
            <a:endParaRPr lang="en-US" sz="3600" cap="small" dirty="0"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Humanistic approach – provides primary framework for conceptualization and practice</a:t>
            </a:r>
          </a:p>
          <a:p>
            <a:pPr lvl="1"/>
            <a:r>
              <a:rPr lang="en-US" dirty="0" smtClean="0"/>
              <a:t>Attachment theory – informs understanding of attachment dynamics in parent-child and therapist-child relationships and enhances treatment</a:t>
            </a:r>
          </a:p>
          <a:p>
            <a:r>
              <a:rPr lang="en-US" dirty="0" smtClean="0"/>
              <a:t>Rationale for integrative approach</a:t>
            </a:r>
          </a:p>
          <a:p>
            <a:pPr lvl="1"/>
            <a:r>
              <a:rPr lang="en-US" dirty="0" smtClean="0"/>
              <a:t>Humanistic play therapy principles and practice</a:t>
            </a:r>
          </a:p>
          <a:p>
            <a:pPr lvl="2"/>
            <a:r>
              <a:rPr lang="en-US" dirty="0" smtClean="0"/>
              <a:t>Essential is the belief in the healing nature of the therapist-child relationship</a:t>
            </a:r>
          </a:p>
          <a:p>
            <a:pPr lvl="2"/>
            <a:r>
              <a:rPr lang="en-US" dirty="0" smtClean="0"/>
              <a:t>Belief in the conditions and attitudes necessary for an effective therapeutic alliance</a:t>
            </a:r>
          </a:p>
          <a:p>
            <a:pPr lvl="2"/>
            <a:r>
              <a:rPr lang="en-US" dirty="0" smtClean="0"/>
              <a:t>Belief in phenomenal world of the child</a:t>
            </a:r>
          </a:p>
          <a:p>
            <a:pPr lvl="2"/>
            <a:r>
              <a:rPr lang="en-US" dirty="0" smtClean="0"/>
              <a:t>Child’s natural striving </a:t>
            </a:r>
            <a:r>
              <a:rPr lang="en-US" dirty="0" smtClean="0"/>
              <a:t>toward </a:t>
            </a:r>
            <a:r>
              <a:rPr lang="en-US" dirty="0" smtClean="0"/>
              <a:t>growth and maturity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831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uFill>
                  <a:solidFill>
                    <a:schemeClr val="accent1"/>
                  </a:solidFill>
                </a:uFill>
              </a:rPr>
              <a:t>An Integrative Humanistic Play Therapy Approach to Treating Adopted Children with a History of Attachment Disruptions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Rationale for integrative approach (cont.)</a:t>
            </a:r>
          </a:p>
          <a:p>
            <a:pPr lvl="1"/>
            <a:r>
              <a:rPr lang="en-US" dirty="0" smtClean="0"/>
              <a:t>Humanistic play therapy principles and practice (cont.)</a:t>
            </a:r>
          </a:p>
          <a:p>
            <a:pPr lvl="2"/>
            <a:r>
              <a:rPr lang="en-US" dirty="0" smtClean="0"/>
              <a:t>Child’s capacity for self-evaluation, self-regulation, self-direction, self-responsibility, and socialization</a:t>
            </a:r>
          </a:p>
          <a:p>
            <a:pPr lvl="2"/>
            <a:r>
              <a:rPr lang="en-US" dirty="0" smtClean="0"/>
              <a:t>Therapist qualities</a:t>
            </a:r>
          </a:p>
          <a:p>
            <a:pPr lvl="3"/>
            <a:r>
              <a:rPr lang="en-US" dirty="0" smtClean="0"/>
              <a:t>Genuineness</a:t>
            </a:r>
            <a:endParaRPr lang="en-US" dirty="0" smtClean="0"/>
          </a:p>
          <a:p>
            <a:pPr lvl="3"/>
            <a:r>
              <a:rPr lang="en-US" dirty="0" smtClean="0"/>
              <a:t>Empathy</a:t>
            </a:r>
          </a:p>
          <a:p>
            <a:pPr lvl="3"/>
            <a:r>
              <a:rPr lang="en-US" dirty="0" smtClean="0"/>
              <a:t>Unconditional positive regard</a:t>
            </a:r>
          </a:p>
          <a:p>
            <a:pPr lvl="2"/>
            <a:r>
              <a:rPr lang="en-US" dirty="0" smtClean="0"/>
              <a:t>Child will feel accepted and safe to </a:t>
            </a:r>
            <a:r>
              <a:rPr lang="en-US" dirty="0" smtClean="0"/>
              <a:t>express </a:t>
            </a:r>
            <a:r>
              <a:rPr lang="en-US" dirty="0" smtClean="0"/>
              <a:t>self </a:t>
            </a:r>
            <a:r>
              <a:rPr lang="en-US" dirty="0" smtClean="0"/>
              <a:t>fully and move </a:t>
            </a:r>
            <a:r>
              <a:rPr lang="en-US" dirty="0" smtClean="0"/>
              <a:t>toward positive functioning</a:t>
            </a:r>
          </a:p>
          <a:p>
            <a:pPr lvl="2"/>
            <a:r>
              <a:rPr lang="en-US" dirty="0" smtClean="0"/>
              <a:t>Individual and filial therapy formats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31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0" cy="1111664"/>
          </a:xfrm>
        </p:spPr>
        <p:txBody>
          <a:bodyPr>
            <a:noAutofit/>
          </a:bodyPr>
          <a:lstStyle/>
          <a:p>
            <a:r>
              <a:rPr lang="en-US" sz="4000" cap="small" dirty="0">
                <a:uFill>
                  <a:solidFill>
                    <a:schemeClr val="accent1"/>
                  </a:solidFill>
                </a:uFill>
              </a:rPr>
              <a:t>An Integrative Humanistic Play Therapy Approach to Treating Adopted Children with a History of Attachment Disruptions</a:t>
            </a:r>
            <a:endParaRPr lang="en-US" sz="40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Rationale for integrative approach (cont.)</a:t>
            </a:r>
          </a:p>
          <a:p>
            <a:pPr lvl="1"/>
            <a:r>
              <a:rPr lang="en-US" dirty="0" smtClean="0"/>
              <a:t>Attachment theory</a:t>
            </a:r>
          </a:p>
          <a:p>
            <a:pPr lvl="2"/>
            <a:r>
              <a:rPr lang="en-US" dirty="0" smtClean="0"/>
              <a:t>Parental behaviors influence attachment security versus insecurity</a:t>
            </a:r>
          </a:p>
          <a:p>
            <a:pPr lvl="3"/>
            <a:r>
              <a:rPr lang="en-US" dirty="0" smtClean="0"/>
              <a:t>Secure (B) attachment – emotionally </a:t>
            </a:r>
            <a:r>
              <a:rPr lang="en-US" dirty="0" smtClean="0"/>
              <a:t>responsive </a:t>
            </a:r>
            <a:r>
              <a:rPr lang="en-US" dirty="0" smtClean="0"/>
              <a:t>behavior</a:t>
            </a:r>
          </a:p>
          <a:p>
            <a:pPr lvl="3"/>
            <a:r>
              <a:rPr lang="en-US" dirty="0" smtClean="0"/>
              <a:t>Anxious-avoidant (A) attachment – rejecting behavior</a:t>
            </a:r>
          </a:p>
          <a:p>
            <a:pPr lvl="3"/>
            <a:r>
              <a:rPr lang="en-US" dirty="0" smtClean="0"/>
              <a:t>Anxious-resistant (C) attachment – inconsistent behavior</a:t>
            </a:r>
          </a:p>
          <a:p>
            <a:pPr lvl="3"/>
            <a:r>
              <a:rPr lang="en-US" dirty="0" smtClean="0"/>
              <a:t>Disorganized/disoriented (D) attachment – abusive, neglectful, frightening behavior</a:t>
            </a:r>
          </a:p>
          <a:p>
            <a:pPr lvl="2"/>
            <a:r>
              <a:rPr lang="en-US" dirty="0" smtClean="0"/>
              <a:t>Trauma = breakdown in capacity to regulate internal states</a:t>
            </a:r>
          </a:p>
          <a:p>
            <a:pPr lvl="3"/>
            <a:r>
              <a:rPr lang="en-US" dirty="0" smtClean="0"/>
              <a:t>Results in fright, flight, or freeze</a:t>
            </a:r>
          </a:p>
          <a:p>
            <a:pPr lvl="3"/>
            <a:r>
              <a:rPr lang="en-US" dirty="0" smtClean="0"/>
              <a:t>Compromises regulatory ability of the amygdala</a:t>
            </a:r>
          </a:p>
          <a:p>
            <a:pPr lvl="3"/>
            <a:r>
              <a:rPr lang="en-US" dirty="0" smtClean="0"/>
              <a:t>Attachment disruptions, which can cause developmental lags</a:t>
            </a:r>
          </a:p>
          <a:p>
            <a:pPr lvl="2"/>
            <a:r>
              <a:rPr lang="en-US" dirty="0" smtClean="0"/>
              <a:t>Understanding attachment dynamics in the therapist-child and parent-child </a:t>
            </a:r>
            <a:r>
              <a:rPr lang="en-US" dirty="0" smtClean="0"/>
              <a:t>relationships </a:t>
            </a:r>
            <a:r>
              <a:rPr lang="en-US" dirty="0" smtClean="0"/>
              <a:t>provides therapist with greater sensitivity to child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7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uFill>
                  <a:solidFill>
                    <a:schemeClr val="accent1"/>
                  </a:solidFill>
                </a:uFill>
              </a:rPr>
              <a:t>An Integrative Humanistic Play Therapy Approach to Treating Adopted Children with a History of Attachment Disruptions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 of integrated approach</a:t>
            </a:r>
          </a:p>
          <a:p>
            <a:pPr lvl="1"/>
            <a:r>
              <a:rPr lang="en-US" dirty="0" smtClean="0"/>
              <a:t>Develop trust that primary adults can meet child’s needs</a:t>
            </a:r>
          </a:p>
          <a:p>
            <a:pPr lvl="1"/>
            <a:r>
              <a:rPr lang="en-US" dirty="0" smtClean="0"/>
              <a:t>Integration of early experience into self-concept</a:t>
            </a:r>
          </a:p>
          <a:p>
            <a:pPr lvl="1"/>
            <a:r>
              <a:rPr lang="en-US" dirty="0" smtClean="0"/>
              <a:t>Increased levels of self-acceptance and self-regulation</a:t>
            </a:r>
          </a:p>
          <a:p>
            <a:pPr lvl="1"/>
            <a:r>
              <a:rPr lang="en-US" dirty="0" smtClean="0"/>
              <a:t>Enhanced developmental functioning in all areas, particularly socioemotional functioning</a:t>
            </a:r>
          </a:p>
          <a:p>
            <a:pPr lvl="1"/>
            <a:r>
              <a:rPr lang="en-US" dirty="0" smtClean="0"/>
              <a:t>Parents’ attachment histories impact </a:t>
            </a:r>
            <a:r>
              <a:rPr lang="en-US" dirty="0" smtClean="0"/>
              <a:t>parenting and </a:t>
            </a:r>
            <a:r>
              <a:rPr lang="en-US" dirty="0" smtClean="0"/>
              <a:t>require attention</a:t>
            </a:r>
          </a:p>
          <a:p>
            <a:pPr lvl="1"/>
            <a:r>
              <a:rPr lang="en-US" dirty="0" smtClean="0"/>
              <a:t>Assessments</a:t>
            </a:r>
          </a:p>
          <a:p>
            <a:pPr lvl="2"/>
            <a:r>
              <a:rPr lang="en-US" dirty="0" smtClean="0"/>
              <a:t>Parent interview</a:t>
            </a:r>
          </a:p>
          <a:p>
            <a:pPr lvl="2"/>
            <a:r>
              <a:rPr lang="en-US" dirty="0" smtClean="0"/>
              <a:t>Developmental history</a:t>
            </a:r>
          </a:p>
          <a:p>
            <a:pPr lvl="2"/>
            <a:r>
              <a:rPr lang="en-US" dirty="0" smtClean="0"/>
              <a:t>Measurement of stress in parent-child relationship</a:t>
            </a:r>
          </a:p>
          <a:p>
            <a:pPr lvl="2"/>
            <a:r>
              <a:rPr lang="en-US" dirty="0" smtClean="0"/>
              <a:t>Parent and teacher-reported assessments</a:t>
            </a:r>
          </a:p>
          <a:p>
            <a:pPr lvl="3"/>
            <a:r>
              <a:rPr lang="en-US" dirty="0" smtClean="0"/>
              <a:t>Socioemotional development</a:t>
            </a:r>
          </a:p>
          <a:p>
            <a:pPr lvl="3"/>
            <a:r>
              <a:rPr lang="en-US" dirty="0" smtClean="0"/>
              <a:t>Behavioral functioning</a:t>
            </a:r>
          </a:p>
          <a:p>
            <a:pPr lvl="2"/>
            <a:r>
              <a:rPr lang="en-US" dirty="0" smtClean="0"/>
              <a:t>Parent-child play observation after six weeks</a:t>
            </a:r>
          </a:p>
          <a:p>
            <a:pPr lvl="3"/>
            <a:r>
              <a:rPr lang="en-US" dirty="0" smtClean="0"/>
              <a:t>Assess attachment patterns of interaction</a:t>
            </a:r>
          </a:p>
          <a:p>
            <a:pPr lvl="3"/>
            <a:r>
              <a:rPr lang="en-US" dirty="0" smtClean="0"/>
              <a:t>Assess parent’s responses to behavior management training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3"/>
            <a:endParaRPr lang="en-US" dirty="0"/>
          </a:p>
          <a:p>
            <a:pPr lvl="4"/>
            <a:endParaRPr lang="en-US" dirty="0" smtClean="0">
              <a:solidFill>
                <a:srgbClr val="55554A"/>
              </a:solidFill>
            </a:endParaRPr>
          </a:p>
          <a:p>
            <a:pPr lvl="2"/>
            <a:endParaRPr lang="en-US" dirty="0" smtClean="0">
              <a:solidFill>
                <a:srgbClr val="55554A"/>
              </a:solidFill>
            </a:endParaRPr>
          </a:p>
          <a:p>
            <a:pPr lvl="1"/>
            <a:endParaRPr lang="en-US" dirty="0" smtClean="0">
              <a:solidFill>
                <a:srgbClr val="55554A"/>
              </a:solidFill>
            </a:endParaRPr>
          </a:p>
          <a:p>
            <a:pPr lvl="3"/>
            <a:endParaRPr lang="en-US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uFill>
                  <a:solidFill>
                    <a:schemeClr val="accent1"/>
                  </a:solidFill>
                </a:uFill>
              </a:rPr>
              <a:t>An Integrative Humanistic Play Therapy Approach to Treating Adopted Children with a History of Attachment Disruptions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of integrated approach (cont.)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Two internalized contradictory messages regarding self-worth and what is needed from caregivers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“I have to make you like me so you won’t want to leave </a:t>
            </a:r>
            <a:r>
              <a:rPr lang="en-US" dirty="0" smtClean="0">
                <a:solidFill>
                  <a:srgbClr val="55554A"/>
                </a:solidFill>
              </a:rPr>
              <a:t>me”</a:t>
            </a:r>
            <a:endParaRPr lang="en-US" dirty="0" smtClean="0">
              <a:solidFill>
                <a:srgbClr val="55554A"/>
              </a:solidFill>
            </a:endParaRP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“I </a:t>
            </a:r>
            <a:r>
              <a:rPr lang="en-US" dirty="0" smtClean="0">
                <a:solidFill>
                  <a:srgbClr val="55554A"/>
                </a:solidFill>
              </a:rPr>
              <a:t>must not be worthy of being loved; I have to take care of </a:t>
            </a:r>
            <a:r>
              <a:rPr lang="en-US" dirty="0" smtClean="0">
                <a:solidFill>
                  <a:srgbClr val="55554A"/>
                </a:solidFill>
              </a:rPr>
              <a:t>myself”</a:t>
            </a:r>
            <a:endParaRPr lang="en-US" dirty="0" smtClean="0">
              <a:solidFill>
                <a:srgbClr val="55554A"/>
              </a:solidFill>
            </a:endParaRP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Behavior expected given prior experience, not adoptive parents’ or child’s fault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Parent education and play therapy training </a:t>
            </a:r>
            <a:r>
              <a:rPr lang="en-US" dirty="0" smtClean="0">
                <a:solidFill>
                  <a:srgbClr val="55554A"/>
                </a:solidFill>
              </a:rPr>
              <a:t>is so </a:t>
            </a:r>
            <a:r>
              <a:rPr lang="en-US" dirty="0" smtClean="0">
                <a:solidFill>
                  <a:srgbClr val="55554A"/>
                </a:solidFill>
              </a:rPr>
              <a:t>important because 1x/week therapy is insufficient to change and reinforce neuropathways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Play therapy treatment objectives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Establish responsive, predictable relationship </a:t>
            </a:r>
            <a:r>
              <a:rPr lang="en-US" dirty="0" smtClean="0">
                <a:solidFill>
                  <a:srgbClr val="55554A"/>
                </a:solidFill>
              </a:rPr>
              <a:t>from </a:t>
            </a:r>
            <a:r>
              <a:rPr lang="en-US" dirty="0" smtClean="0">
                <a:solidFill>
                  <a:srgbClr val="55554A"/>
                </a:solidFill>
              </a:rPr>
              <a:t>which to explore past and present experiences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Establish relationship in which genuineness, empathy, and unconditional positive regard are at the core</a:t>
            </a:r>
          </a:p>
          <a:p>
            <a:pPr lvl="4"/>
            <a:endParaRPr lang="en-US" dirty="0" smtClean="0">
              <a:solidFill>
                <a:srgbClr val="55554A"/>
              </a:solidFill>
            </a:endParaRPr>
          </a:p>
          <a:p>
            <a:pPr lvl="2"/>
            <a:endParaRPr lang="en-US" dirty="0" smtClean="0">
              <a:solidFill>
                <a:srgbClr val="55554A"/>
              </a:solidFill>
            </a:endParaRPr>
          </a:p>
          <a:p>
            <a:pPr lvl="2"/>
            <a:endParaRPr lang="en-US" dirty="0">
              <a:solidFill>
                <a:srgbClr val="55554A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3"/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1214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uFill>
                  <a:solidFill>
                    <a:schemeClr val="accent1"/>
                  </a:solidFill>
                </a:uFill>
              </a:rPr>
              <a:t>An Integrative Humanistic Play Therapy Approach to Treating Adopted Children with a History of Attachment Disruptions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Application of int</a:t>
            </a:r>
            <a:r>
              <a:rPr lang="en-US" dirty="0" smtClean="0">
                <a:solidFill>
                  <a:srgbClr val="55554A"/>
                </a:solidFill>
              </a:rPr>
              <a:t>egrated approach (cont.)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Treatment objectives for involving caregivers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Provide support and education</a:t>
            </a:r>
            <a:endParaRPr lang="en-US" dirty="0">
              <a:solidFill>
                <a:srgbClr val="55554A"/>
              </a:solidFill>
            </a:endParaRP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Develop better understanding of child by describing</a:t>
            </a:r>
          </a:p>
          <a:p>
            <a:pPr lvl="3"/>
            <a:r>
              <a:rPr lang="en-US" dirty="0" smtClean="0">
                <a:solidFill>
                  <a:srgbClr val="55554A"/>
                </a:solidFill>
              </a:rPr>
              <a:t>Themes</a:t>
            </a:r>
          </a:p>
          <a:p>
            <a:pPr lvl="3"/>
            <a:r>
              <a:rPr lang="en-US" dirty="0" smtClean="0">
                <a:solidFill>
                  <a:srgbClr val="55554A"/>
                </a:solidFill>
              </a:rPr>
              <a:t>Connection between play and early experiences</a:t>
            </a:r>
          </a:p>
          <a:p>
            <a:pPr lvl="3"/>
            <a:r>
              <a:rPr lang="en-US" dirty="0" smtClean="0">
                <a:solidFill>
                  <a:srgbClr val="55554A"/>
                </a:solidFill>
              </a:rPr>
              <a:t>How themes are relevant to behavior at home and school</a:t>
            </a:r>
          </a:p>
          <a:p>
            <a:pPr lvl="3"/>
            <a:r>
              <a:rPr lang="en-US" dirty="0" smtClean="0">
                <a:solidFill>
                  <a:srgbClr val="55554A"/>
                </a:solidFill>
              </a:rPr>
              <a:t>Normalize parents’ </a:t>
            </a:r>
            <a:r>
              <a:rPr lang="en-US" dirty="0" smtClean="0">
                <a:solidFill>
                  <a:srgbClr val="55554A"/>
                </a:solidFill>
              </a:rPr>
              <a:t>behavioral </a:t>
            </a:r>
            <a:r>
              <a:rPr lang="en-US" dirty="0" smtClean="0">
                <a:solidFill>
                  <a:srgbClr val="55554A"/>
                </a:solidFill>
              </a:rPr>
              <a:t>and emotional response to child’s </a:t>
            </a:r>
            <a:r>
              <a:rPr lang="en-US" dirty="0" smtClean="0">
                <a:solidFill>
                  <a:srgbClr val="55554A"/>
                </a:solidFill>
              </a:rPr>
              <a:t>behavior </a:t>
            </a:r>
            <a:r>
              <a:rPr lang="en-US" dirty="0" smtClean="0">
                <a:solidFill>
                  <a:srgbClr val="55554A"/>
                </a:solidFill>
              </a:rPr>
              <a:t>problems</a:t>
            </a:r>
          </a:p>
          <a:p>
            <a:pPr lvl="3"/>
            <a:r>
              <a:rPr lang="en-US" dirty="0" smtClean="0">
                <a:solidFill>
                  <a:srgbClr val="55554A"/>
                </a:solidFill>
              </a:rPr>
              <a:t>Foster greater understanding of child’s needs</a:t>
            </a:r>
          </a:p>
          <a:p>
            <a:pPr lvl="4"/>
            <a:r>
              <a:rPr lang="en-US" dirty="0" smtClean="0">
                <a:solidFill>
                  <a:srgbClr val="55554A"/>
                </a:solidFill>
              </a:rPr>
              <a:t>Impact of attachment </a:t>
            </a:r>
            <a:r>
              <a:rPr lang="en-US" dirty="0" smtClean="0">
                <a:solidFill>
                  <a:srgbClr val="55554A"/>
                </a:solidFill>
              </a:rPr>
              <a:t>experiences </a:t>
            </a:r>
            <a:r>
              <a:rPr lang="en-US" dirty="0" smtClean="0">
                <a:solidFill>
                  <a:srgbClr val="55554A"/>
                </a:solidFill>
              </a:rPr>
              <a:t>on development</a:t>
            </a:r>
          </a:p>
          <a:p>
            <a:pPr lvl="4"/>
            <a:r>
              <a:rPr lang="en-US" dirty="0" smtClean="0">
                <a:solidFill>
                  <a:srgbClr val="55554A"/>
                </a:solidFill>
              </a:rPr>
              <a:t>Impact of </a:t>
            </a:r>
            <a:r>
              <a:rPr lang="en-US" smtClean="0">
                <a:solidFill>
                  <a:srgbClr val="55554A"/>
                </a:solidFill>
              </a:rPr>
              <a:t>attachment </a:t>
            </a:r>
            <a:r>
              <a:rPr lang="en-US" smtClean="0">
                <a:solidFill>
                  <a:srgbClr val="55554A"/>
                </a:solidFill>
              </a:rPr>
              <a:t>experiences </a:t>
            </a:r>
            <a:r>
              <a:rPr lang="en-US" dirty="0" smtClean="0">
                <a:solidFill>
                  <a:srgbClr val="55554A"/>
                </a:solidFill>
              </a:rPr>
              <a:t>on current functioning</a:t>
            </a:r>
          </a:p>
          <a:p>
            <a:pPr lvl="3"/>
            <a:r>
              <a:rPr lang="en-US" dirty="0" smtClean="0">
                <a:solidFill>
                  <a:srgbClr val="55554A"/>
                </a:solidFill>
              </a:rPr>
              <a:t>Enhance parent-child attunement through creating enjoyable, developmentally responsive interactions</a:t>
            </a:r>
          </a:p>
          <a:p>
            <a:pPr lvl="3"/>
            <a:r>
              <a:rPr lang="en-US" dirty="0" smtClean="0">
                <a:solidFill>
                  <a:srgbClr val="55554A"/>
                </a:solidFill>
              </a:rPr>
              <a:t>Respond to aggression consistently that communicates safety and acceptance</a:t>
            </a:r>
          </a:p>
          <a:p>
            <a:pPr lvl="3"/>
            <a:r>
              <a:rPr lang="en-US" dirty="0" smtClean="0">
                <a:solidFill>
                  <a:srgbClr val="55554A"/>
                </a:solidFill>
              </a:rPr>
              <a:t>Strengthen parenting skills and confidence in responding to child’s needs </a:t>
            </a:r>
          </a:p>
          <a:p>
            <a:pPr lvl="3"/>
            <a:r>
              <a:rPr lang="en-US" dirty="0" smtClean="0">
                <a:solidFill>
                  <a:srgbClr val="55554A"/>
                </a:solidFill>
              </a:rPr>
              <a:t>Remember to involve teacher so that child will experience safety and predictability at school</a:t>
            </a:r>
          </a:p>
        </p:txBody>
      </p:sp>
    </p:spTree>
    <p:extLst>
      <p:ext uri="{BB962C8B-B14F-4D97-AF65-F5344CB8AC3E}">
        <p14:creationId xmlns:p14="http://schemas.microsoft.com/office/powerpoint/2010/main" val="423590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3552</TotalTime>
  <Words>641</Words>
  <Application>Microsoft Office PowerPoint</Application>
  <PresentationFormat>On-screen Show (4:3)</PresentationFormat>
  <Paragraphs>99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An Integrative Humanistic Play Therapy Approach to Treating Adopted Children with a History of Attachment Disruptions</vt:lpstr>
      <vt:lpstr>An Integrative Humanistic Play Therapy Approach to Treating Adopted Children with a History of Attachment Disruptions</vt:lpstr>
      <vt:lpstr>An Integrative Humanistic Play Therapy Approach to Treating Adopted Children with a History of Attachment Disruptions</vt:lpstr>
      <vt:lpstr>An Integrative Humanistic Play Therapy Approach to Treating Adopted Children with a History of Attachment Disruptions</vt:lpstr>
      <vt:lpstr>An Integrative Humanistic Play Therapy Approach to Treating Adopted Children with a History of Attachment Disruptions</vt:lpstr>
      <vt:lpstr>An Integrative Humanistic Play Therapy Approach to Treating Adopted Children with a History of Attachment Disruptions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Child &amp; Adolescent Psychopathology</dc:title>
  <dc:creator>Brianna</dc:creator>
  <cp:lastModifiedBy>Geoffrey Goodman</cp:lastModifiedBy>
  <cp:revision>197</cp:revision>
  <dcterms:created xsi:type="dcterms:W3CDTF">2010-09-16T15:18:00Z</dcterms:created>
  <dcterms:modified xsi:type="dcterms:W3CDTF">2015-07-22T23:31:00Z</dcterms:modified>
</cp:coreProperties>
</file>